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1.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2.xml" ContentType="application/vnd.openxmlformats-officedocument.themeOverrid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theme/themeOverride3.xml" ContentType="application/vnd.openxmlformats-officedocument.themeOverrid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theme/themeOverride4.xml" ContentType="application/vnd.openxmlformats-officedocument.themeOverrid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theme/themeOverride5.xml" ContentType="application/vnd.openxmlformats-officedocument.themeOverrid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theme/themeOverride6.xml" ContentType="application/vnd.openxmlformats-officedocument.themeOverrid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theme/themeOverride7.xml" ContentType="application/vnd.openxmlformats-officedocument.themeOverrid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3BE62A1" w14:textId="4CB53502" w:rsidR="00AE3D1D" w:rsidRPr="006335D5" w:rsidRDefault="00AE3D1D" w:rsidP="00AE3D1D">
      <w:pPr>
        <w:jc w:val="right"/>
        <w:rPr>
          <w:rFonts w:eastAsia="Times New Roman"/>
          <w:i/>
          <w:iCs/>
        </w:rPr>
      </w:pPr>
      <w:bookmarkStart w:id="0" w:name="_Hlk96149544"/>
      <w:r>
        <w:rPr>
          <w:rFonts w:eastAsia="Times New Roman"/>
          <w:i/>
          <w:iCs/>
        </w:rPr>
        <w:t>1. </w:t>
      </w:r>
      <w:r w:rsidRPr="006335D5">
        <w:rPr>
          <w:rFonts w:eastAsia="Times New Roman"/>
          <w:i/>
          <w:iCs/>
        </w:rPr>
        <w:t xml:space="preserve">pielikums Ministru kabineta 2022. gada informatīvajam ziņojumam </w:t>
      </w:r>
      <w:r>
        <w:rPr>
          <w:rFonts w:eastAsia="Times New Roman"/>
          <w:i/>
          <w:iCs/>
        </w:rPr>
        <w:br/>
      </w:r>
      <w:r w:rsidRPr="006335D5">
        <w:rPr>
          <w:rFonts w:eastAsia="Times New Roman"/>
          <w:i/>
          <w:iCs/>
        </w:rPr>
        <w:t>par izmaiņām pašvaldību sociālekonomiskajā situācijā un</w:t>
      </w:r>
      <w:r>
        <w:rPr>
          <w:rFonts w:eastAsia="Times New Roman"/>
          <w:i/>
          <w:iCs/>
        </w:rPr>
        <w:br/>
      </w:r>
      <w:r w:rsidRPr="006335D5">
        <w:rPr>
          <w:rFonts w:eastAsia="Times New Roman"/>
          <w:i/>
          <w:iCs/>
        </w:rPr>
        <w:t xml:space="preserve"> administratīvi teritoriālās reformas rezultātiem</w:t>
      </w:r>
    </w:p>
    <w:p w14:paraId="6AA738A3" w14:textId="77777777" w:rsidR="004F7A46" w:rsidRPr="00FD0DBE" w:rsidRDefault="004F7A46" w:rsidP="5EFF1C9C">
      <w:pPr>
        <w:jc w:val="left"/>
        <w:rPr>
          <w:rFonts w:eastAsia="Times New Roman"/>
          <w:b/>
          <w:bCs/>
          <w:sz w:val="28"/>
          <w:szCs w:val="28"/>
        </w:rPr>
      </w:pPr>
    </w:p>
    <w:p w14:paraId="5405164B" w14:textId="61FE0F8B" w:rsidR="006002A4" w:rsidRPr="00FD0DBE" w:rsidRDefault="006002A4" w:rsidP="004F7A46">
      <w:pPr>
        <w:jc w:val="center"/>
        <w:rPr>
          <w:rFonts w:eastAsia="Times New Roman"/>
          <w:b/>
          <w:bCs/>
          <w:sz w:val="28"/>
          <w:szCs w:val="28"/>
        </w:rPr>
      </w:pPr>
      <w:r w:rsidRPr="00FD0DBE">
        <w:rPr>
          <w:rFonts w:eastAsia="Times New Roman"/>
          <w:b/>
          <w:bCs/>
          <w:sz w:val="28"/>
          <w:szCs w:val="28"/>
        </w:rPr>
        <w:t>Pašvaldību budžetu izvērtējums</w:t>
      </w:r>
    </w:p>
    <w:p w14:paraId="29C31DCF" w14:textId="2B390C69" w:rsidR="00BA5516" w:rsidRPr="00FD0DBE" w:rsidRDefault="00BA5516" w:rsidP="00BA5516">
      <w:pPr>
        <w:rPr>
          <w:rFonts w:eastAsia="Times New Roman"/>
          <w:b/>
          <w:bCs/>
          <w:lang w:eastAsia="lv-LV"/>
        </w:rPr>
      </w:pPr>
      <w:r w:rsidRPr="00FD0DBE">
        <w:rPr>
          <w:rFonts w:eastAsia="Times New Roman"/>
          <w:b/>
          <w:bCs/>
          <w:lang w:eastAsia="lv-LV"/>
        </w:rPr>
        <w:t>Pašvaldību iedzīvotāju skaits un apdzīvotības blīvums</w:t>
      </w:r>
    </w:p>
    <w:p w14:paraId="3D5B5F59" w14:textId="68F7FFF9" w:rsidR="00BA5516" w:rsidRPr="00FD0DBE" w:rsidRDefault="00373316" w:rsidP="00BA5516">
      <w:pPr>
        <w:rPr>
          <w:u w:val="single"/>
        </w:rPr>
      </w:pPr>
      <w:r w:rsidRPr="00FD0DBE">
        <w:rPr>
          <w:rFonts w:eastAsia="Times New Roman"/>
          <w:lang w:eastAsia="lv-LV"/>
        </w:rPr>
        <w:t>I</w:t>
      </w:r>
      <w:r w:rsidR="00BA5516" w:rsidRPr="00FD0DBE">
        <w:rPr>
          <w:rFonts w:eastAsia="Times New Roman"/>
          <w:lang w:eastAsia="lv-LV"/>
        </w:rPr>
        <w:t xml:space="preserve">zmantota informācija par </w:t>
      </w:r>
      <w:r w:rsidR="00BA5516" w:rsidRPr="00FD0DBE">
        <w:rPr>
          <w:rFonts w:eastAsia="Times New Roman"/>
          <w:b/>
          <w:bCs/>
          <w:lang w:eastAsia="lv-LV"/>
        </w:rPr>
        <w:t>pašvaldību iedzīvotāju skaitu</w:t>
      </w:r>
      <w:r w:rsidR="00BA5516" w:rsidRPr="00FD0DBE">
        <w:rPr>
          <w:rFonts w:eastAsia="Times New Roman"/>
          <w:lang w:eastAsia="lv-LV"/>
        </w:rPr>
        <w:t>. Iedzīvotāju skaita noteikšanai izmantoti PMLP sniegtie statistikas dati par iedzīvotāju skaitu pašvaldībās.</w:t>
      </w:r>
      <w:r w:rsidR="00BA5516" w:rsidRPr="00FD0DBE">
        <w:rPr>
          <w:rStyle w:val="FootnoteReference"/>
          <w:rFonts w:eastAsia="Times New Roman"/>
          <w:lang w:eastAsia="lv-LV"/>
        </w:rPr>
        <w:footnoteReference w:id="2"/>
      </w:r>
      <w:r w:rsidR="00BA5516" w:rsidRPr="00FD0DBE">
        <w:rPr>
          <w:rFonts w:eastAsia="Times New Roman"/>
          <w:lang w:eastAsia="lv-LV"/>
        </w:rPr>
        <w:t xml:space="preserve"> PMLP kā datu avots noteikts Pašvaldību finanšu izlīdzināšanas likumā.</w:t>
      </w:r>
      <w:r w:rsidR="00BA5516" w:rsidRPr="00FD0DBE">
        <w:rPr>
          <w:rStyle w:val="FootnoteReference"/>
          <w:rFonts w:eastAsia="Times New Roman"/>
          <w:lang w:eastAsia="lv-LV"/>
        </w:rPr>
        <w:footnoteReference w:id="3"/>
      </w:r>
      <w:r w:rsidR="00BA5516" w:rsidRPr="00FD0DBE">
        <w:rPr>
          <w:rFonts w:eastAsia="Times New Roman"/>
          <w:lang w:eastAsia="lv-LV"/>
        </w:rPr>
        <w:t xml:space="preserve"> Dati par iedzīvotāju skaitu sadalījumā pa 43 pašvaldībām uz 01.01.2021. pieejami PMLP.</w:t>
      </w:r>
      <w:r w:rsidR="00BA5516" w:rsidRPr="00FD0DBE">
        <w:rPr>
          <w:rStyle w:val="FootnoteReference"/>
          <w:rFonts w:eastAsia="Times New Roman"/>
          <w:lang w:eastAsia="lv-LV"/>
        </w:rPr>
        <w:footnoteReference w:id="4"/>
      </w:r>
      <w:r w:rsidR="00BA5516" w:rsidRPr="00FD0DBE">
        <w:rPr>
          <w:rFonts w:eastAsia="Times New Roman"/>
          <w:lang w:eastAsia="lv-LV"/>
        </w:rPr>
        <w:t xml:space="preserve"> Līdzīga informācija PMLP lapā</w:t>
      </w:r>
      <w:r w:rsidR="00BA5516" w:rsidRPr="00FD0DBE">
        <w:rPr>
          <w:rStyle w:val="FootnoteReference"/>
          <w:rFonts w:eastAsia="Times New Roman"/>
          <w:lang w:eastAsia="lv-LV"/>
        </w:rPr>
        <w:footnoteReference w:id="5"/>
      </w:r>
      <w:r w:rsidR="00BA5516" w:rsidRPr="00FD0DBE">
        <w:rPr>
          <w:rFonts w:eastAsia="Times New Roman"/>
          <w:lang w:eastAsia="lv-LV"/>
        </w:rPr>
        <w:t xml:space="preserve"> sadalījumā pa 119 pašvaldībām ir pieejama uz 01.01.2020.</w:t>
      </w:r>
      <w:r w:rsidR="00BA5516" w:rsidRPr="00FD0DBE">
        <w:rPr>
          <w:lang w:eastAsia="lv-LV"/>
        </w:rPr>
        <w:t xml:space="preserve"> </w:t>
      </w:r>
      <w:r w:rsidR="00BA5516" w:rsidRPr="00FD0DBE">
        <w:rPr>
          <w:rFonts w:eastAsia="Times New Roman"/>
        </w:rPr>
        <w:t xml:space="preserve"> </w:t>
      </w:r>
      <w:r w:rsidR="00BA5516" w:rsidRPr="00FD0DBE">
        <w:rPr>
          <w:u w:val="single"/>
        </w:rPr>
        <w:t xml:space="preserve"> </w:t>
      </w:r>
    </w:p>
    <w:p w14:paraId="66521A00" w14:textId="581F4406" w:rsidR="6207FCF7" w:rsidRDefault="0093427C" w:rsidP="6207FCF7">
      <w:pPr>
        <w:rPr>
          <w:rFonts w:eastAsia="Calibri"/>
          <w:u w:val="single"/>
        </w:rPr>
      </w:pPr>
      <w:r>
        <w:rPr>
          <w:rFonts w:eastAsia="Calibri"/>
          <w:u w:val="single"/>
        </w:rPr>
        <w:t>Tur</w:t>
      </w:r>
      <w:r w:rsidR="6207FCF7" w:rsidRPr="6207FCF7">
        <w:rPr>
          <w:rFonts w:eastAsia="Calibri"/>
          <w:u w:val="single"/>
        </w:rPr>
        <w:t>pmāk tabulās un pielikumos, lai atspoguļotu  izdevumu apmēru uz 1 iedzīvotāj</w:t>
      </w:r>
      <w:r>
        <w:rPr>
          <w:rFonts w:eastAsia="Calibri"/>
          <w:u w:val="single"/>
        </w:rPr>
        <w:t xml:space="preserve">u, </w:t>
      </w:r>
      <w:r w:rsidR="6207FCF7" w:rsidRPr="6207FCF7">
        <w:rPr>
          <w:rFonts w:eastAsia="Calibri"/>
          <w:u w:val="single"/>
        </w:rPr>
        <w:t xml:space="preserve"> izmanto</w:t>
      </w:r>
      <w:r>
        <w:rPr>
          <w:rFonts w:eastAsia="Calibri"/>
          <w:u w:val="single"/>
        </w:rPr>
        <w:t>ti</w:t>
      </w:r>
      <w:r w:rsidR="6207FCF7" w:rsidRPr="6207FCF7">
        <w:rPr>
          <w:rFonts w:eastAsia="Calibri"/>
          <w:u w:val="single"/>
        </w:rPr>
        <w:t xml:space="preserve"> </w:t>
      </w:r>
      <w:proofErr w:type="spellStart"/>
      <w:r w:rsidR="6207FCF7" w:rsidRPr="6207FCF7">
        <w:rPr>
          <w:rFonts w:eastAsia="Calibri"/>
          <w:u w:val="single"/>
        </w:rPr>
        <w:t>datu</w:t>
      </w:r>
      <w:r>
        <w:rPr>
          <w:rFonts w:eastAsia="Calibri"/>
          <w:u w:val="single"/>
        </w:rPr>
        <w:t>i</w:t>
      </w:r>
      <w:r w:rsidR="6207FCF7" w:rsidRPr="6207FCF7">
        <w:rPr>
          <w:rFonts w:eastAsia="Calibri"/>
          <w:u w:val="single"/>
        </w:rPr>
        <w:t>no</w:t>
      </w:r>
      <w:proofErr w:type="spellEnd"/>
      <w:r w:rsidR="6207FCF7" w:rsidRPr="6207FCF7">
        <w:rPr>
          <w:rFonts w:eastAsia="Calibri"/>
          <w:u w:val="single"/>
        </w:rPr>
        <w:t xml:space="preserve"> </w:t>
      </w:r>
      <w:r>
        <w:rPr>
          <w:rFonts w:eastAsia="Calibri"/>
          <w:u w:val="single"/>
        </w:rPr>
        <w:t>Valsts kasē</w:t>
      </w:r>
      <w:r w:rsidR="6207FCF7" w:rsidRPr="6207FCF7">
        <w:rPr>
          <w:rFonts w:eastAsia="Calibri"/>
          <w:u w:val="single"/>
        </w:rPr>
        <w:t xml:space="preserve"> publiski pieejamiem pašvaldību gada un mēnešu pārskatiem. </w:t>
      </w:r>
    </w:p>
    <w:p w14:paraId="7565A84E" w14:textId="469DDA02" w:rsidR="00BA5516" w:rsidRPr="00FD0DBE" w:rsidRDefault="00BA5516" w:rsidP="00BA5516">
      <w:r w:rsidRPr="00FD0DBE">
        <w:t xml:space="preserve">Ievērojot, ka pašvaldību </w:t>
      </w:r>
      <w:r w:rsidRPr="00FD0DBE">
        <w:rPr>
          <w:b/>
          <w:bCs/>
        </w:rPr>
        <w:t>apdzīvotības blīvums</w:t>
      </w:r>
      <w:r w:rsidRPr="00FD0DBE">
        <w:t xml:space="preserve"> jeb apdzīvotība ir skaitlisks lielums, kas parāda vidējo iedzīvotāju skaita attiecību pret noteiktu teritorijas vienību (parasti 1 km</w:t>
      </w:r>
      <w:r w:rsidRPr="00FD0DBE">
        <w:rPr>
          <w:vertAlign w:val="superscript"/>
        </w:rPr>
        <w:t>2</w:t>
      </w:r>
      <w:r w:rsidRPr="00FD0DBE">
        <w:t xml:space="preserve">), un Latvijā tas ir atšķirīgs starp novadiem un var ietekmēt pašvaldību izdevumus, atsevišķu izdevumu pozīciju analīzē ņemts vērā apdzīvotības blīvums. Visblīvāk apdzīvotās administratīvās teritorijas Latvijā saskaņā ar RAIM datiem ir </w:t>
      </w:r>
      <w:proofErr w:type="spellStart"/>
      <w:r w:rsidRPr="00FD0DBE">
        <w:t>valstspilsētu</w:t>
      </w:r>
      <w:proofErr w:type="spellEnd"/>
      <w:r w:rsidRPr="00FD0DBE">
        <w:t xml:space="preserve"> pašvaldības - Rīga, Rēzekne, Daugavpils, Liepāja, Jelgava, Ventspils, Jūrmala. Viszemākā apdzīvotība novērojama šādos novados – Madonas, </w:t>
      </w:r>
      <w:proofErr w:type="spellStart"/>
      <w:r w:rsidRPr="00FD0DBE">
        <w:t>Dienvidkurzemes</w:t>
      </w:r>
      <w:proofErr w:type="spellEnd"/>
      <w:r w:rsidRPr="00FD0DBE">
        <w:t xml:space="preserve">, Ludzas, Valkas, Alūksnes, Balvu un Ventspils novadā. Skatīt attēlu zemāk. </w:t>
      </w:r>
    </w:p>
    <w:p w14:paraId="57F6A368" w14:textId="091E6A9B" w:rsidR="00BA5516" w:rsidRPr="00FD0DBE" w:rsidRDefault="00373316" w:rsidP="008E2C84">
      <w:pPr>
        <w:pStyle w:val="Caption"/>
      </w:pPr>
      <w:bookmarkStart w:id="1" w:name="_Toc91019149"/>
      <w:r w:rsidRPr="00FD0DBE">
        <w:t>1</w:t>
      </w:r>
      <w:r w:rsidR="00BA5516" w:rsidRPr="00FD0DBE">
        <w:t xml:space="preserve">. attēls. Iedzīvotāju blīvums </w:t>
      </w:r>
      <w:proofErr w:type="spellStart"/>
      <w:r w:rsidR="00BA5516" w:rsidRPr="00FD0DBE">
        <w:t>valstspilsētu</w:t>
      </w:r>
      <w:proofErr w:type="spellEnd"/>
      <w:r w:rsidR="00BA5516" w:rsidRPr="00FD0DBE">
        <w:t xml:space="preserve"> pašvaldībās (</w:t>
      </w:r>
      <w:proofErr w:type="spellStart"/>
      <w:r w:rsidR="00BA5516" w:rsidRPr="00FD0DBE">
        <w:t>cilv</w:t>
      </w:r>
      <w:proofErr w:type="spellEnd"/>
      <w:r w:rsidR="00BA5516" w:rsidRPr="00FD0DBE">
        <w:t>./km</w:t>
      </w:r>
      <w:r w:rsidR="00BA5516" w:rsidRPr="00FD0DBE">
        <w:rPr>
          <w:vertAlign w:val="superscript"/>
        </w:rPr>
        <w:t>2</w:t>
      </w:r>
      <w:r w:rsidR="00BA5516" w:rsidRPr="00FD0DBE">
        <w:t>)</w:t>
      </w:r>
      <w:bookmarkEnd w:id="1"/>
    </w:p>
    <w:p w14:paraId="2BE7BC5A" w14:textId="77777777" w:rsidR="00BA5516" w:rsidRPr="00FD0DBE" w:rsidRDefault="00BA5516" w:rsidP="6207FCF7">
      <w:pPr>
        <w:jc w:val="right"/>
        <w:rPr>
          <w:i/>
          <w:iCs/>
        </w:rPr>
      </w:pPr>
      <w:r w:rsidRPr="00FD0DBE">
        <w:rPr>
          <w:noProof/>
          <w:lang w:eastAsia="lv-LV"/>
        </w:rPr>
        <w:drawing>
          <wp:inline distT="0" distB="0" distL="0" distR="0" wp14:anchorId="315F8F96" wp14:editId="3A142863">
            <wp:extent cx="5731510" cy="1277550"/>
            <wp:effectExtent l="0" t="0" r="2540" b="18415"/>
            <wp:docPr id="82" name="Chart 82">
              <a:extLst xmlns:a="http://schemas.openxmlformats.org/drawingml/2006/main">
                <a:ext uri="{FF2B5EF4-FFF2-40B4-BE49-F238E27FC236}">
                  <a16:creationId xmlns:a16="http://schemas.microsoft.com/office/drawing/2014/main" id="{3F360557-7E52-4523-9FFC-C134948DE52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r w:rsidRPr="6207FCF7">
        <w:rPr>
          <w:i/>
          <w:iCs/>
        </w:rPr>
        <w:t>Datu avots: RAIM dati</w:t>
      </w:r>
    </w:p>
    <w:p w14:paraId="62C5064F" w14:textId="77777777" w:rsidR="00BB690E" w:rsidRPr="00FD0DBE" w:rsidRDefault="00BB690E">
      <w:pPr>
        <w:spacing w:after="160" w:line="259" w:lineRule="auto"/>
        <w:jc w:val="left"/>
        <w:rPr>
          <w:b/>
          <w:bCs/>
          <w:i/>
          <w:iCs/>
          <w:sz w:val="22"/>
          <w:szCs w:val="22"/>
        </w:rPr>
      </w:pPr>
      <w:bookmarkStart w:id="2" w:name="_Toc91019150"/>
      <w:r w:rsidRPr="00FD0DBE">
        <w:br w:type="page"/>
      </w:r>
    </w:p>
    <w:p w14:paraId="74318DED" w14:textId="6EC04FDF" w:rsidR="00BA5516" w:rsidRPr="00FD0DBE" w:rsidRDefault="00BE6867" w:rsidP="008E2C84">
      <w:pPr>
        <w:pStyle w:val="Caption"/>
      </w:pPr>
      <w:r w:rsidRPr="00FD0DBE">
        <w:lastRenderedPageBreak/>
        <w:t>2</w:t>
      </w:r>
      <w:r w:rsidR="00BA5516" w:rsidRPr="00FD0DBE">
        <w:t>. attēls. Iedzīvotāju blīvums novadu pašvaldībās (</w:t>
      </w:r>
      <w:proofErr w:type="spellStart"/>
      <w:r w:rsidR="00BA5516" w:rsidRPr="00FD0DBE">
        <w:t>cilv</w:t>
      </w:r>
      <w:proofErr w:type="spellEnd"/>
      <w:r w:rsidR="00BA5516" w:rsidRPr="00FD0DBE">
        <w:t>./km2)</w:t>
      </w:r>
      <w:bookmarkEnd w:id="2"/>
    </w:p>
    <w:p w14:paraId="2C1EB702" w14:textId="77777777" w:rsidR="00BA5516" w:rsidRPr="00FD0DBE" w:rsidRDefault="00BA5516" w:rsidP="00BA5516">
      <w:pPr>
        <w:jc w:val="right"/>
      </w:pPr>
      <w:r w:rsidRPr="00FD0DBE">
        <w:rPr>
          <w:noProof/>
          <w:lang w:eastAsia="lv-LV"/>
        </w:rPr>
        <w:drawing>
          <wp:inline distT="0" distB="0" distL="0" distR="0" wp14:anchorId="325E2EF7" wp14:editId="58271793">
            <wp:extent cx="5731510" cy="2666680"/>
            <wp:effectExtent l="0" t="0" r="2540" b="635"/>
            <wp:docPr id="89" name="Chart 89">
              <a:extLst xmlns:a="http://schemas.openxmlformats.org/drawingml/2006/main">
                <a:ext uri="{FF2B5EF4-FFF2-40B4-BE49-F238E27FC236}">
                  <a16:creationId xmlns:a16="http://schemas.microsoft.com/office/drawing/2014/main" id="{5E474A33-C743-4A28-8B40-63008EF71EA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r w:rsidRPr="6207FCF7">
        <w:rPr>
          <w:i/>
          <w:iCs/>
        </w:rPr>
        <w:t>Datu avots: RAIM dati</w:t>
      </w:r>
    </w:p>
    <w:p w14:paraId="78C49CDF" w14:textId="77777777" w:rsidR="00BA5516" w:rsidRPr="00FD0DBE" w:rsidRDefault="00BA5516" w:rsidP="00BA5516"/>
    <w:p w14:paraId="2F2A2766" w14:textId="77777777" w:rsidR="00955BC0" w:rsidRPr="00FD0DBE" w:rsidRDefault="00955BC0" w:rsidP="00955BC0">
      <w:pPr>
        <w:pStyle w:val="Heading3"/>
      </w:pPr>
      <w:r w:rsidRPr="00FD0DBE">
        <w:t>Ieņēmumi</w:t>
      </w:r>
    </w:p>
    <w:p w14:paraId="61B5F798" w14:textId="77777777" w:rsidR="00955BC0" w:rsidRPr="00FD0DBE" w:rsidRDefault="00955BC0" w:rsidP="00955BC0">
      <w:pPr>
        <w:rPr>
          <w:iCs/>
        </w:rPr>
      </w:pPr>
      <w:r w:rsidRPr="00FD0DBE">
        <w:rPr>
          <w:iCs/>
        </w:rPr>
        <w:t>Apskatot 2020. gadā (119 pašvaldības) ieņēmumu plānu</w:t>
      </w:r>
      <w:r w:rsidRPr="00FD0DBE">
        <w:t xml:space="preserve"> (1421 EUR/iedz.),</w:t>
      </w:r>
      <w:r w:rsidRPr="00FD0DBE">
        <w:rPr>
          <w:iCs/>
        </w:rPr>
        <w:t xml:space="preserve"> lielākais īpatsvars no faktiskajām ieņēmumu kategorijām ir nodokļu ieņēmumi (57%), un faktiskie vidējie nodokļu ieņēmumi uz 1 iedzīvotāju ir 816 EUR. Otra nozīmīgākā ieņēmumu kategorija ir </w:t>
      </w:r>
      <w:proofErr w:type="spellStart"/>
      <w:r w:rsidRPr="00FD0DBE">
        <w:rPr>
          <w:iCs/>
        </w:rPr>
        <w:t>transferti</w:t>
      </w:r>
      <w:proofErr w:type="spellEnd"/>
      <w:r w:rsidRPr="00FD0DBE">
        <w:rPr>
          <w:iCs/>
        </w:rPr>
        <w:t>, 37% no ieņēmumiem un faktiskie vidējie ieņēmumi uz 1 iedzīvotāju ir 563 EUR.</w:t>
      </w:r>
    </w:p>
    <w:p w14:paraId="1CE86D25" w14:textId="77777777" w:rsidR="00955BC0" w:rsidRPr="00FD0DBE" w:rsidRDefault="00955BC0" w:rsidP="00955BC0">
      <w:pPr>
        <w:rPr>
          <w:iCs/>
        </w:rPr>
      </w:pPr>
      <w:proofErr w:type="spellStart"/>
      <w:r w:rsidRPr="00FD0DBE">
        <w:rPr>
          <w:iCs/>
        </w:rPr>
        <w:t>Izvērtējuma</w:t>
      </w:r>
      <w:proofErr w:type="spellEnd"/>
      <w:r w:rsidRPr="00FD0DBE">
        <w:rPr>
          <w:iCs/>
        </w:rPr>
        <w:t xml:space="preserve"> veikšanas brīdī, salīdzinot ar 2020. gadu, pašvaldību budžetos tika plānots ieņēmumu samazinājums 2021. gadā (119 pašvaldības) par 7%. Nodokļu, </w:t>
      </w:r>
      <w:proofErr w:type="spellStart"/>
      <w:r w:rsidRPr="00FD0DBE">
        <w:rPr>
          <w:iCs/>
        </w:rPr>
        <w:t>nenodokļu</w:t>
      </w:r>
      <w:proofErr w:type="spellEnd"/>
      <w:r w:rsidRPr="00FD0DBE">
        <w:rPr>
          <w:iCs/>
        </w:rPr>
        <w:t xml:space="preserve">, maksas pakalpojumu, </w:t>
      </w:r>
      <w:proofErr w:type="spellStart"/>
      <w:r w:rsidRPr="00FD0DBE">
        <w:rPr>
          <w:iCs/>
        </w:rPr>
        <w:t>transfertu</w:t>
      </w:r>
      <w:proofErr w:type="spellEnd"/>
      <w:r w:rsidRPr="00FD0DBE">
        <w:rPr>
          <w:iCs/>
        </w:rPr>
        <w:t xml:space="preserve"> ieņēmumu kategoriju īpatsvars 2021.gada plānā pret 2020.gadu ir palicis nemainīgs. </w:t>
      </w:r>
    </w:p>
    <w:p w14:paraId="1BAFDFA3" w14:textId="3E4113EC" w:rsidR="00955BC0" w:rsidRPr="00FD0DBE" w:rsidRDefault="00BE6867" w:rsidP="008E2C84">
      <w:pPr>
        <w:pStyle w:val="Caption"/>
      </w:pPr>
      <w:bookmarkStart w:id="3" w:name="_Toc91019097"/>
      <w:r w:rsidRPr="00FD0DBE">
        <w:t>1</w:t>
      </w:r>
      <w:r w:rsidR="00955BC0" w:rsidRPr="00FD0DBE">
        <w:t>. tabula. Ieņēmumu kategoriju analīze par 2020. un 2021. gadu pirms ATR, EUR</w:t>
      </w:r>
      <w:bookmarkEnd w:id="3"/>
    </w:p>
    <w:p w14:paraId="452336B9" w14:textId="77777777" w:rsidR="00955BC0" w:rsidRPr="00FD0DBE" w:rsidRDefault="00955BC0" w:rsidP="00955BC0">
      <w:pPr>
        <w:jc w:val="right"/>
        <w:rPr>
          <w:rFonts w:eastAsia="Times New Roman"/>
        </w:rPr>
      </w:pPr>
      <w:r w:rsidRPr="00FD0DBE">
        <w:rPr>
          <w:noProof/>
        </w:rPr>
        <w:drawing>
          <wp:inline distT="0" distB="0" distL="0" distR="0" wp14:anchorId="10445692" wp14:editId="28B9E9D2">
            <wp:extent cx="5731510" cy="1537335"/>
            <wp:effectExtent l="0" t="0" r="2540" b="5715"/>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731510" cy="1537335"/>
                    </a:xfrm>
                    <a:prstGeom prst="rect">
                      <a:avLst/>
                    </a:prstGeom>
                    <a:noFill/>
                    <a:ln>
                      <a:noFill/>
                    </a:ln>
                  </pic:spPr>
                </pic:pic>
              </a:graphicData>
            </a:graphic>
          </wp:inline>
        </w:drawing>
      </w:r>
      <w:r w:rsidRPr="6207FCF7">
        <w:rPr>
          <w:rFonts w:eastAsia="Times New Roman"/>
          <w:i/>
          <w:iCs/>
        </w:rPr>
        <w:t xml:space="preserve">Datu avots: </w:t>
      </w:r>
      <w:r w:rsidRPr="6207FCF7">
        <w:rPr>
          <w:i/>
          <w:iCs/>
        </w:rPr>
        <w:t>VK</w:t>
      </w:r>
      <w:r w:rsidRPr="6207FCF7">
        <w:rPr>
          <w:rFonts w:eastAsia="Times New Roman"/>
          <w:i/>
          <w:iCs/>
        </w:rPr>
        <w:t xml:space="preserve"> </w:t>
      </w:r>
    </w:p>
    <w:p w14:paraId="307A6162" w14:textId="33A5EA64" w:rsidR="6207FCF7" w:rsidRDefault="6207FCF7" w:rsidP="6207FCF7">
      <w:pPr>
        <w:rPr>
          <w:rFonts w:eastAsia="Times New Roman"/>
        </w:rPr>
      </w:pPr>
    </w:p>
    <w:p w14:paraId="0FB15014" w14:textId="77777777" w:rsidR="00955BC0" w:rsidRPr="00FD0DBE" w:rsidRDefault="00955BC0" w:rsidP="00955BC0">
      <w:pPr>
        <w:rPr>
          <w:rFonts w:eastAsia="Times New Roman"/>
          <w:iCs/>
        </w:rPr>
      </w:pPr>
      <w:r w:rsidRPr="00FD0DBE">
        <w:rPr>
          <w:rFonts w:eastAsia="Times New Roman"/>
          <w:iCs/>
        </w:rPr>
        <w:t xml:space="preserve">2021. gada ieņēmumu prognoze (43 pašvaldības) </w:t>
      </w:r>
      <w:r w:rsidRPr="00FD0DBE">
        <w:rPr>
          <w:rFonts w:eastAsia="Times New Roman"/>
        </w:rPr>
        <w:t xml:space="preserve">1322 EUR/iedz. </w:t>
      </w:r>
      <w:r w:rsidRPr="00FD0DBE">
        <w:rPr>
          <w:rFonts w:eastAsia="Times New Roman"/>
          <w:iCs/>
        </w:rPr>
        <w:t>ietver ienākumu palielinājumu (+4%), salīdzinot pret 2021. gada plānu (119 pašvaldības), bet ienākumu samazinājumu (-4%) pret 2020. gada faktu (119 pašvaldības).</w:t>
      </w:r>
    </w:p>
    <w:p w14:paraId="21573A59" w14:textId="77777777" w:rsidR="00BB690E" w:rsidRPr="00FD0DBE" w:rsidRDefault="00BB690E">
      <w:pPr>
        <w:spacing w:after="160" w:line="259" w:lineRule="auto"/>
        <w:jc w:val="left"/>
        <w:rPr>
          <w:b/>
          <w:bCs/>
          <w:i/>
          <w:iCs/>
          <w:sz w:val="22"/>
          <w:szCs w:val="22"/>
        </w:rPr>
      </w:pPr>
      <w:bookmarkStart w:id="4" w:name="_Toc91019098"/>
      <w:r w:rsidRPr="00FD0DBE">
        <w:br w:type="page"/>
      </w:r>
    </w:p>
    <w:p w14:paraId="2059C9A3" w14:textId="58FDF2C4" w:rsidR="00955BC0" w:rsidRPr="00FD0DBE" w:rsidRDefault="00BE6867" w:rsidP="008E2C84">
      <w:pPr>
        <w:pStyle w:val="Caption"/>
      </w:pPr>
      <w:r w:rsidRPr="00FD0DBE">
        <w:lastRenderedPageBreak/>
        <w:t>2</w:t>
      </w:r>
      <w:r w:rsidR="00955BC0" w:rsidRPr="00FD0DBE">
        <w:t>. tabula. Ieņēmumu kategoriju analīze par 2021. gadu, salīdzinot rādītāju pirms un pēc ATR</w:t>
      </w:r>
      <w:bookmarkEnd w:id="4"/>
      <w:r w:rsidR="00955BC0" w:rsidRPr="00FD0DBE">
        <w:t>, EUR</w:t>
      </w:r>
    </w:p>
    <w:p w14:paraId="2F9938CC" w14:textId="77777777" w:rsidR="00955BC0" w:rsidRPr="00FD0DBE" w:rsidRDefault="00955BC0" w:rsidP="008E2C84">
      <w:pPr>
        <w:pStyle w:val="Caption"/>
      </w:pPr>
      <w:r w:rsidRPr="00FD0DBE">
        <w:rPr>
          <w:noProof/>
        </w:rPr>
        <w:drawing>
          <wp:inline distT="0" distB="0" distL="0" distR="0" wp14:anchorId="7F4BDB67" wp14:editId="1C2CEE83">
            <wp:extent cx="5731510" cy="1459865"/>
            <wp:effectExtent l="0" t="0" r="2540" b="6985"/>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731510" cy="1459865"/>
                    </a:xfrm>
                    <a:prstGeom prst="rect">
                      <a:avLst/>
                    </a:prstGeom>
                    <a:noFill/>
                    <a:ln>
                      <a:noFill/>
                    </a:ln>
                  </pic:spPr>
                </pic:pic>
              </a:graphicData>
            </a:graphic>
          </wp:inline>
        </w:drawing>
      </w:r>
      <w:bookmarkStart w:id="5" w:name="_Hlk96148256"/>
      <w:r w:rsidRPr="00FD0DBE">
        <w:t xml:space="preserve">Datu avots: VK </w:t>
      </w:r>
      <w:bookmarkEnd w:id="5"/>
    </w:p>
    <w:p w14:paraId="2424C7FF" w14:textId="30C6F193" w:rsidR="00955BC0" w:rsidRPr="00FD0DBE" w:rsidRDefault="00BE6867" w:rsidP="008E2C84">
      <w:pPr>
        <w:pStyle w:val="Caption"/>
        <w:rPr>
          <w:sz w:val="28"/>
          <w:szCs w:val="28"/>
        </w:rPr>
      </w:pPr>
      <w:r w:rsidRPr="00FD0DBE">
        <w:rPr>
          <w:color w:val="000000" w:themeColor="text1"/>
          <w:lang w:eastAsia="lv-LV"/>
        </w:rPr>
        <w:t>3</w:t>
      </w:r>
      <w:r w:rsidR="00955BC0" w:rsidRPr="00FD0DBE">
        <w:rPr>
          <w:color w:val="000000" w:themeColor="text1"/>
          <w:lang w:eastAsia="lv-LV"/>
        </w:rPr>
        <w:t>. tabula. Izmaiņas ieņēmumos novadu pašvaldībās kuras skāra ATR, kurās ir samazinājies ieņēmumu apmērs uz 1 iedzīvotāju</w:t>
      </w:r>
    </w:p>
    <w:tbl>
      <w:tblPr>
        <w:tblW w:w="8817" w:type="dxa"/>
        <w:tblBorders>
          <w:top w:val="single" w:sz="2" w:space="0" w:color="538135" w:themeColor="accent6" w:themeShade="BF"/>
          <w:left w:val="single" w:sz="2" w:space="0" w:color="538135" w:themeColor="accent6" w:themeShade="BF"/>
          <w:bottom w:val="single" w:sz="2" w:space="0" w:color="538135" w:themeColor="accent6" w:themeShade="BF"/>
          <w:right w:val="single" w:sz="2" w:space="0" w:color="538135" w:themeColor="accent6" w:themeShade="BF"/>
          <w:insideH w:val="single" w:sz="2" w:space="0" w:color="538135" w:themeColor="accent6" w:themeShade="BF"/>
          <w:insideV w:val="single" w:sz="2" w:space="0" w:color="538135" w:themeColor="accent6" w:themeShade="BF"/>
        </w:tblBorders>
        <w:tblCellMar>
          <w:left w:w="10" w:type="dxa"/>
          <w:right w:w="10" w:type="dxa"/>
        </w:tblCellMar>
        <w:tblLook w:val="04A0" w:firstRow="1" w:lastRow="0" w:firstColumn="1" w:lastColumn="0" w:noHBand="0" w:noVBand="1"/>
      </w:tblPr>
      <w:tblGrid>
        <w:gridCol w:w="1485"/>
        <w:gridCol w:w="1153"/>
        <w:gridCol w:w="990"/>
        <w:gridCol w:w="914"/>
        <w:gridCol w:w="2070"/>
        <w:gridCol w:w="1110"/>
        <w:gridCol w:w="1095"/>
      </w:tblGrid>
      <w:tr w:rsidR="00955BC0" w:rsidRPr="00FD0DBE" w14:paraId="7A3F2350" w14:textId="77777777" w:rsidTr="00BE6867">
        <w:trPr>
          <w:trHeight w:val="765"/>
        </w:trPr>
        <w:tc>
          <w:tcPr>
            <w:tcW w:w="1485" w:type="dxa"/>
            <w:shd w:val="clear" w:color="auto" w:fill="F2F2F2" w:themeFill="background1" w:themeFillShade="F2"/>
            <w:tcMar>
              <w:top w:w="0" w:type="dxa"/>
              <w:left w:w="108" w:type="dxa"/>
              <w:bottom w:w="0" w:type="dxa"/>
              <w:right w:w="108" w:type="dxa"/>
            </w:tcMar>
            <w:vAlign w:val="center"/>
          </w:tcPr>
          <w:p w14:paraId="32194BF7" w14:textId="77777777" w:rsidR="00955BC0" w:rsidRPr="00FD0DBE" w:rsidRDefault="00955BC0" w:rsidP="008250BF">
            <w:pPr>
              <w:suppressAutoHyphens/>
              <w:autoSpaceDN w:val="0"/>
              <w:spacing w:after="0"/>
              <w:jc w:val="center"/>
              <w:rPr>
                <w:rFonts w:eastAsia="Times New Roman"/>
                <w:b/>
                <w:bCs/>
                <w:color w:val="2F5496"/>
                <w:sz w:val="20"/>
                <w:szCs w:val="20"/>
                <w:lang w:eastAsia="lv-LV"/>
              </w:rPr>
            </w:pPr>
            <w:r w:rsidRPr="00FD0DBE">
              <w:rPr>
                <w:rFonts w:eastAsia="Times New Roman"/>
                <w:b/>
                <w:bCs/>
                <w:color w:val="2F5496"/>
                <w:sz w:val="20"/>
                <w:szCs w:val="20"/>
                <w:lang w:eastAsia="lv-LV"/>
              </w:rPr>
              <w:t>Novada pašvaldība, pēc ATR</w:t>
            </w:r>
          </w:p>
        </w:tc>
        <w:tc>
          <w:tcPr>
            <w:tcW w:w="1153" w:type="dxa"/>
            <w:shd w:val="clear" w:color="auto" w:fill="F2F2F2" w:themeFill="background1" w:themeFillShade="F2"/>
            <w:tcMar>
              <w:top w:w="0" w:type="dxa"/>
              <w:left w:w="108" w:type="dxa"/>
              <w:bottom w:w="0" w:type="dxa"/>
              <w:right w:w="108" w:type="dxa"/>
            </w:tcMar>
            <w:vAlign w:val="center"/>
          </w:tcPr>
          <w:p w14:paraId="0F8423C4" w14:textId="77777777" w:rsidR="00955BC0" w:rsidRPr="00FD0DBE" w:rsidRDefault="00955BC0" w:rsidP="008250BF">
            <w:pPr>
              <w:suppressAutoHyphens/>
              <w:autoSpaceDN w:val="0"/>
              <w:spacing w:after="0"/>
              <w:jc w:val="center"/>
              <w:rPr>
                <w:rFonts w:eastAsia="Times New Roman"/>
                <w:b/>
                <w:bCs/>
                <w:color w:val="2F5496"/>
                <w:sz w:val="20"/>
                <w:szCs w:val="20"/>
                <w:lang w:eastAsia="lv-LV"/>
              </w:rPr>
            </w:pPr>
            <w:r w:rsidRPr="00FD0DBE">
              <w:rPr>
                <w:rFonts w:eastAsia="Times New Roman"/>
                <w:b/>
                <w:color w:val="2F5496" w:themeColor="accent1" w:themeShade="BF"/>
                <w:sz w:val="20"/>
                <w:szCs w:val="20"/>
                <w:lang w:eastAsia="lv-LV"/>
              </w:rPr>
              <w:t xml:space="preserve">Ieņēmumu apmērs uz 1 </w:t>
            </w:r>
            <w:r w:rsidRPr="00FD0DBE">
              <w:rPr>
                <w:rFonts w:eastAsia="Times New Roman"/>
                <w:b/>
                <w:bCs/>
                <w:color w:val="2F5496" w:themeColor="accent1" w:themeShade="BF"/>
                <w:sz w:val="20"/>
                <w:szCs w:val="20"/>
                <w:lang w:eastAsia="lv-LV"/>
              </w:rPr>
              <w:t>iedz.</w:t>
            </w:r>
            <w:r w:rsidRPr="00FD0DBE">
              <w:rPr>
                <w:rFonts w:eastAsia="Times New Roman"/>
                <w:b/>
                <w:color w:val="2F5496" w:themeColor="accent1" w:themeShade="BF"/>
                <w:sz w:val="20"/>
                <w:szCs w:val="20"/>
                <w:lang w:eastAsia="lv-LV"/>
              </w:rPr>
              <w:t xml:space="preserve"> pēc ATR</w:t>
            </w:r>
            <w:r w:rsidRPr="00FD0DBE">
              <w:rPr>
                <w:rFonts w:eastAsia="Times New Roman"/>
                <w:b/>
                <w:bCs/>
                <w:color w:val="2F5496" w:themeColor="accent1" w:themeShade="BF"/>
                <w:sz w:val="20"/>
                <w:szCs w:val="20"/>
                <w:lang w:eastAsia="lv-LV"/>
              </w:rPr>
              <w:t>, EUR</w:t>
            </w:r>
          </w:p>
        </w:tc>
        <w:tc>
          <w:tcPr>
            <w:tcW w:w="1904" w:type="dxa"/>
            <w:gridSpan w:val="2"/>
            <w:shd w:val="clear" w:color="auto" w:fill="F2F2F2" w:themeFill="background1" w:themeFillShade="F2"/>
            <w:tcMar>
              <w:top w:w="0" w:type="dxa"/>
              <w:left w:w="108" w:type="dxa"/>
              <w:bottom w:w="0" w:type="dxa"/>
              <w:right w:w="108" w:type="dxa"/>
            </w:tcMar>
            <w:vAlign w:val="center"/>
          </w:tcPr>
          <w:p w14:paraId="5B5CD24B" w14:textId="77777777" w:rsidR="00955BC0" w:rsidRPr="00FD0DBE" w:rsidRDefault="00955BC0" w:rsidP="008250BF">
            <w:pPr>
              <w:suppressAutoHyphens/>
              <w:autoSpaceDN w:val="0"/>
              <w:spacing w:after="0"/>
              <w:jc w:val="center"/>
              <w:rPr>
                <w:rFonts w:eastAsia="Times New Roman"/>
                <w:b/>
                <w:bCs/>
                <w:color w:val="2F5496"/>
                <w:sz w:val="20"/>
                <w:szCs w:val="20"/>
                <w:lang w:eastAsia="lv-LV"/>
              </w:rPr>
            </w:pPr>
            <w:r w:rsidRPr="00FD0DBE">
              <w:rPr>
                <w:rFonts w:eastAsia="Times New Roman"/>
                <w:b/>
                <w:color w:val="2F5496" w:themeColor="accent1" w:themeShade="BF"/>
                <w:sz w:val="20"/>
                <w:szCs w:val="20"/>
                <w:lang w:eastAsia="lv-LV"/>
              </w:rPr>
              <w:t xml:space="preserve">Ieņēmumu izmaiņas uz 1 </w:t>
            </w:r>
            <w:r w:rsidRPr="00FD0DBE">
              <w:rPr>
                <w:rFonts w:eastAsia="Times New Roman"/>
                <w:b/>
                <w:bCs/>
                <w:color w:val="2F5496" w:themeColor="accent1" w:themeShade="BF"/>
                <w:sz w:val="20"/>
                <w:szCs w:val="20"/>
                <w:lang w:eastAsia="lv-LV"/>
              </w:rPr>
              <w:t>iedz.</w:t>
            </w:r>
            <w:r w:rsidRPr="00FD0DBE">
              <w:rPr>
                <w:rFonts w:eastAsia="Times New Roman"/>
                <w:b/>
                <w:color w:val="2F5496" w:themeColor="accent1" w:themeShade="BF"/>
                <w:sz w:val="20"/>
                <w:szCs w:val="20"/>
                <w:lang w:eastAsia="lv-LV"/>
              </w:rPr>
              <w:t xml:space="preserve"> (2021.</w:t>
            </w:r>
            <w:r w:rsidRPr="00FD0DBE">
              <w:rPr>
                <w:rFonts w:eastAsia="Times New Roman"/>
                <w:b/>
                <w:bCs/>
                <w:color w:val="2F5496" w:themeColor="accent1" w:themeShade="BF"/>
                <w:sz w:val="20"/>
                <w:szCs w:val="20"/>
                <w:lang w:eastAsia="lv-LV"/>
              </w:rPr>
              <w:t>g. okt. pret 2020.g. okt.), EUR, %</w:t>
            </w:r>
          </w:p>
        </w:tc>
        <w:tc>
          <w:tcPr>
            <w:tcW w:w="2070" w:type="dxa"/>
            <w:shd w:val="clear" w:color="auto" w:fill="F2F2F2" w:themeFill="background1" w:themeFillShade="F2"/>
            <w:tcMar>
              <w:top w:w="0" w:type="dxa"/>
              <w:left w:w="108" w:type="dxa"/>
              <w:bottom w:w="0" w:type="dxa"/>
              <w:right w:w="108" w:type="dxa"/>
            </w:tcMar>
            <w:vAlign w:val="center"/>
          </w:tcPr>
          <w:p w14:paraId="12FC7B03" w14:textId="77777777" w:rsidR="00955BC0" w:rsidRPr="00FD0DBE" w:rsidRDefault="00955BC0" w:rsidP="008250BF">
            <w:pPr>
              <w:suppressAutoHyphens/>
              <w:autoSpaceDN w:val="0"/>
              <w:spacing w:after="0"/>
              <w:jc w:val="center"/>
              <w:rPr>
                <w:rFonts w:eastAsia="Times New Roman"/>
                <w:b/>
                <w:bCs/>
                <w:color w:val="2F5496"/>
                <w:sz w:val="20"/>
                <w:szCs w:val="20"/>
                <w:lang w:eastAsia="lv-LV"/>
              </w:rPr>
            </w:pPr>
            <w:r w:rsidRPr="00FD0DBE">
              <w:rPr>
                <w:rFonts w:eastAsia="Times New Roman"/>
                <w:b/>
                <w:bCs/>
                <w:color w:val="2F5496"/>
                <w:sz w:val="20"/>
                <w:szCs w:val="20"/>
                <w:lang w:eastAsia="lv-LV"/>
              </w:rPr>
              <w:t>Pašvaldība, pirms ATR</w:t>
            </w:r>
          </w:p>
        </w:tc>
        <w:tc>
          <w:tcPr>
            <w:tcW w:w="2205" w:type="dxa"/>
            <w:gridSpan w:val="2"/>
            <w:shd w:val="clear" w:color="auto" w:fill="F2F2F2" w:themeFill="background1" w:themeFillShade="F2"/>
            <w:tcMar>
              <w:top w:w="0" w:type="dxa"/>
              <w:left w:w="108" w:type="dxa"/>
              <w:bottom w:w="0" w:type="dxa"/>
              <w:right w:w="108" w:type="dxa"/>
            </w:tcMar>
            <w:vAlign w:val="center"/>
          </w:tcPr>
          <w:p w14:paraId="7B07EDEA" w14:textId="77777777" w:rsidR="00955BC0" w:rsidRPr="00FD0DBE" w:rsidRDefault="00955BC0" w:rsidP="008250BF">
            <w:pPr>
              <w:suppressAutoHyphens/>
              <w:autoSpaceDN w:val="0"/>
              <w:spacing w:after="0"/>
              <w:jc w:val="center"/>
            </w:pPr>
            <w:r w:rsidRPr="00FD0DBE">
              <w:rPr>
                <w:rFonts w:eastAsia="Times New Roman"/>
                <w:b/>
                <w:color w:val="2F5496" w:themeColor="accent1" w:themeShade="BF"/>
                <w:sz w:val="20"/>
                <w:szCs w:val="20"/>
                <w:lang w:eastAsia="lv-LV"/>
              </w:rPr>
              <w:t xml:space="preserve">Izmaiņas uz 1 </w:t>
            </w:r>
            <w:r w:rsidRPr="00FD0DBE">
              <w:rPr>
                <w:rFonts w:eastAsia="Times New Roman"/>
                <w:b/>
                <w:bCs/>
                <w:color w:val="2F5496" w:themeColor="accent1" w:themeShade="BF"/>
                <w:sz w:val="20"/>
                <w:szCs w:val="20"/>
                <w:lang w:eastAsia="lv-LV"/>
              </w:rPr>
              <w:t>iedz.(</w:t>
            </w:r>
            <w:r w:rsidRPr="00FD0DBE">
              <w:rPr>
                <w:rFonts w:eastAsia="Times New Roman"/>
                <w:b/>
                <w:color w:val="2F5496" w:themeColor="accent1" w:themeShade="BF"/>
                <w:sz w:val="20"/>
                <w:szCs w:val="20"/>
                <w:lang w:eastAsia="lv-LV"/>
              </w:rPr>
              <w:t>2021.</w:t>
            </w:r>
            <w:r w:rsidRPr="00FD0DBE">
              <w:rPr>
                <w:rFonts w:eastAsia="Times New Roman"/>
                <w:b/>
                <w:bCs/>
                <w:color w:val="2F5496" w:themeColor="accent1" w:themeShade="BF"/>
                <w:sz w:val="20"/>
                <w:szCs w:val="20"/>
                <w:lang w:eastAsia="lv-LV"/>
              </w:rPr>
              <w:t xml:space="preserve">g. okt. </w:t>
            </w:r>
            <w:r w:rsidRPr="00FD0DBE">
              <w:rPr>
                <w:rFonts w:eastAsia="Times New Roman"/>
                <w:color w:val="2F5496" w:themeColor="accent1" w:themeShade="BF"/>
                <w:sz w:val="20"/>
                <w:szCs w:val="20"/>
                <w:lang w:eastAsia="lv-LV"/>
              </w:rPr>
              <w:t> </w:t>
            </w:r>
            <w:r w:rsidRPr="00FD0DBE">
              <w:rPr>
                <w:rFonts w:eastAsia="Times New Roman"/>
                <w:b/>
                <w:bCs/>
                <w:color w:val="2F5496" w:themeColor="accent1" w:themeShade="BF"/>
                <w:sz w:val="20"/>
                <w:szCs w:val="20"/>
                <w:lang w:eastAsia="lv-LV"/>
              </w:rPr>
              <w:t>pret 2020.g. okt.) EUR, %</w:t>
            </w:r>
          </w:p>
        </w:tc>
      </w:tr>
      <w:tr w:rsidR="00955BC0" w:rsidRPr="00FD0DBE" w14:paraId="56E9B836" w14:textId="77777777" w:rsidTr="00BE6867">
        <w:trPr>
          <w:trHeight w:val="300"/>
        </w:trPr>
        <w:tc>
          <w:tcPr>
            <w:tcW w:w="1485" w:type="dxa"/>
            <w:vMerge w:val="restart"/>
            <w:shd w:val="clear" w:color="auto" w:fill="FFFFFF" w:themeFill="background1"/>
            <w:tcMar>
              <w:top w:w="0" w:type="dxa"/>
              <w:left w:w="108" w:type="dxa"/>
              <w:bottom w:w="0" w:type="dxa"/>
              <w:right w:w="108" w:type="dxa"/>
            </w:tcMar>
            <w:vAlign w:val="center"/>
          </w:tcPr>
          <w:p w14:paraId="633AB743"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sz w:val="20"/>
                <w:szCs w:val="20"/>
                <w:lang w:eastAsia="lv-LV"/>
              </w:rPr>
              <w:t xml:space="preserve">Aizkraukles novads </w:t>
            </w:r>
          </w:p>
        </w:tc>
        <w:tc>
          <w:tcPr>
            <w:tcW w:w="1153" w:type="dxa"/>
            <w:vMerge w:val="restart"/>
            <w:shd w:val="clear" w:color="auto" w:fill="auto"/>
            <w:noWrap/>
            <w:tcMar>
              <w:top w:w="0" w:type="dxa"/>
              <w:left w:w="108" w:type="dxa"/>
              <w:bottom w:w="0" w:type="dxa"/>
              <w:right w:w="108" w:type="dxa"/>
            </w:tcMar>
            <w:vAlign w:val="center"/>
          </w:tcPr>
          <w:p w14:paraId="5E956146"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1171,96</w:t>
            </w:r>
          </w:p>
        </w:tc>
        <w:tc>
          <w:tcPr>
            <w:tcW w:w="990" w:type="dxa"/>
            <w:vMerge w:val="restart"/>
            <w:shd w:val="clear" w:color="auto" w:fill="92D050"/>
            <w:noWrap/>
            <w:tcMar>
              <w:top w:w="0" w:type="dxa"/>
              <w:left w:w="108" w:type="dxa"/>
              <w:bottom w:w="0" w:type="dxa"/>
              <w:right w:w="108" w:type="dxa"/>
            </w:tcMar>
            <w:vAlign w:val="center"/>
          </w:tcPr>
          <w:p w14:paraId="23C1B5C4"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-57,77</w:t>
            </w:r>
          </w:p>
        </w:tc>
        <w:tc>
          <w:tcPr>
            <w:tcW w:w="914" w:type="dxa"/>
            <w:vMerge w:val="restart"/>
            <w:shd w:val="clear" w:color="auto" w:fill="auto"/>
            <w:noWrap/>
            <w:tcMar>
              <w:top w:w="0" w:type="dxa"/>
              <w:left w:w="108" w:type="dxa"/>
              <w:bottom w:w="0" w:type="dxa"/>
              <w:right w:w="108" w:type="dxa"/>
            </w:tcMar>
            <w:vAlign w:val="center"/>
          </w:tcPr>
          <w:p w14:paraId="5966D2EE"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-4,07%</w:t>
            </w:r>
          </w:p>
        </w:tc>
        <w:tc>
          <w:tcPr>
            <w:tcW w:w="2070" w:type="dxa"/>
            <w:shd w:val="clear" w:color="auto" w:fill="FFFFFF" w:themeFill="background1"/>
            <w:tcMar>
              <w:top w:w="0" w:type="dxa"/>
              <w:left w:w="108" w:type="dxa"/>
              <w:bottom w:w="0" w:type="dxa"/>
              <w:right w:w="108" w:type="dxa"/>
            </w:tcMar>
            <w:vAlign w:val="center"/>
          </w:tcPr>
          <w:p w14:paraId="58B6CD2D"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Aizkraukles novads</w:t>
            </w:r>
          </w:p>
        </w:tc>
        <w:tc>
          <w:tcPr>
            <w:tcW w:w="1110" w:type="dxa"/>
            <w:shd w:val="clear" w:color="auto" w:fill="auto"/>
            <w:noWrap/>
            <w:tcMar>
              <w:top w:w="0" w:type="dxa"/>
              <w:left w:w="108" w:type="dxa"/>
              <w:bottom w:w="0" w:type="dxa"/>
              <w:right w:w="108" w:type="dxa"/>
            </w:tcMar>
            <w:vAlign w:val="bottom"/>
          </w:tcPr>
          <w:p w14:paraId="77EA1395"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-63,</w:t>
            </w:r>
            <w:r w:rsidRPr="00FD0DBE">
              <w:rPr>
                <w:rFonts w:eastAsia="Times New Roman"/>
                <w:color w:val="000000"/>
                <w:sz w:val="20"/>
                <w:szCs w:val="20"/>
                <w:lang w:eastAsia="lv-LV"/>
              </w:rPr>
              <w:t>64</w:t>
            </w:r>
          </w:p>
        </w:tc>
        <w:tc>
          <w:tcPr>
            <w:tcW w:w="1095" w:type="dxa"/>
            <w:shd w:val="clear" w:color="auto" w:fill="auto"/>
            <w:noWrap/>
            <w:tcMar>
              <w:top w:w="0" w:type="dxa"/>
              <w:left w:w="108" w:type="dxa"/>
              <w:bottom w:w="0" w:type="dxa"/>
              <w:right w:w="108" w:type="dxa"/>
            </w:tcMar>
            <w:vAlign w:val="bottom"/>
          </w:tcPr>
          <w:p w14:paraId="69FE2BF8"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-5,15%</w:t>
            </w:r>
          </w:p>
        </w:tc>
      </w:tr>
      <w:tr w:rsidR="00955BC0" w:rsidRPr="00FD0DBE" w14:paraId="5599D351" w14:textId="77777777" w:rsidTr="00BE6867">
        <w:trPr>
          <w:trHeight w:val="300"/>
        </w:trPr>
        <w:tc>
          <w:tcPr>
            <w:tcW w:w="1485" w:type="dxa"/>
            <w:vMerge/>
            <w:tcMar>
              <w:top w:w="0" w:type="dxa"/>
              <w:left w:w="108" w:type="dxa"/>
              <w:bottom w:w="0" w:type="dxa"/>
              <w:right w:w="108" w:type="dxa"/>
            </w:tcMar>
            <w:vAlign w:val="center"/>
          </w:tcPr>
          <w:p w14:paraId="5F4CD7C4"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21FE667A"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37AE1BDB"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2D6F699D"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263389B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Jaunjelgavas novads</w:t>
            </w:r>
          </w:p>
        </w:tc>
        <w:tc>
          <w:tcPr>
            <w:tcW w:w="1110" w:type="dxa"/>
            <w:shd w:val="clear" w:color="auto" w:fill="auto"/>
            <w:noWrap/>
            <w:tcMar>
              <w:top w:w="0" w:type="dxa"/>
              <w:left w:w="108" w:type="dxa"/>
              <w:bottom w:w="0" w:type="dxa"/>
              <w:right w:w="108" w:type="dxa"/>
            </w:tcMar>
            <w:vAlign w:val="bottom"/>
          </w:tcPr>
          <w:p w14:paraId="22364D74"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80,05</w:t>
            </w:r>
          </w:p>
        </w:tc>
        <w:tc>
          <w:tcPr>
            <w:tcW w:w="1095" w:type="dxa"/>
            <w:shd w:val="clear" w:color="auto" w:fill="auto"/>
            <w:noWrap/>
            <w:tcMar>
              <w:top w:w="0" w:type="dxa"/>
              <w:left w:w="108" w:type="dxa"/>
              <w:bottom w:w="0" w:type="dxa"/>
              <w:right w:w="108" w:type="dxa"/>
            </w:tcMar>
            <w:vAlign w:val="bottom"/>
          </w:tcPr>
          <w:p w14:paraId="1846222D"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7,33%</w:t>
            </w:r>
          </w:p>
        </w:tc>
      </w:tr>
      <w:tr w:rsidR="00955BC0" w:rsidRPr="00FD0DBE" w14:paraId="75659FC6" w14:textId="77777777" w:rsidTr="00BE6867">
        <w:trPr>
          <w:trHeight w:val="300"/>
        </w:trPr>
        <w:tc>
          <w:tcPr>
            <w:tcW w:w="1485" w:type="dxa"/>
            <w:vMerge/>
            <w:tcMar>
              <w:top w:w="0" w:type="dxa"/>
              <w:left w:w="108" w:type="dxa"/>
              <w:bottom w:w="0" w:type="dxa"/>
              <w:right w:w="108" w:type="dxa"/>
            </w:tcMar>
            <w:vAlign w:val="center"/>
          </w:tcPr>
          <w:p w14:paraId="094CA265"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5BFEB99B"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562362FF"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2699BBDC"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72C8BDFC"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Kokneses  novads</w:t>
            </w:r>
          </w:p>
        </w:tc>
        <w:tc>
          <w:tcPr>
            <w:tcW w:w="1110" w:type="dxa"/>
            <w:shd w:val="clear" w:color="auto" w:fill="auto"/>
            <w:noWrap/>
            <w:tcMar>
              <w:top w:w="0" w:type="dxa"/>
              <w:left w:w="108" w:type="dxa"/>
              <w:bottom w:w="0" w:type="dxa"/>
              <w:right w:w="108" w:type="dxa"/>
            </w:tcMar>
            <w:vAlign w:val="bottom"/>
          </w:tcPr>
          <w:p w14:paraId="1A2D6F4D"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-170,75</w:t>
            </w:r>
          </w:p>
        </w:tc>
        <w:tc>
          <w:tcPr>
            <w:tcW w:w="1095" w:type="dxa"/>
            <w:shd w:val="clear" w:color="auto" w:fill="auto"/>
            <w:noWrap/>
            <w:tcMar>
              <w:top w:w="0" w:type="dxa"/>
              <w:left w:w="108" w:type="dxa"/>
              <w:bottom w:w="0" w:type="dxa"/>
              <w:right w:w="108" w:type="dxa"/>
            </w:tcMar>
            <w:vAlign w:val="bottom"/>
          </w:tcPr>
          <w:p w14:paraId="5C138F19"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-12,72%</w:t>
            </w:r>
          </w:p>
        </w:tc>
      </w:tr>
      <w:tr w:rsidR="00955BC0" w:rsidRPr="00FD0DBE" w14:paraId="5D41846C" w14:textId="77777777" w:rsidTr="00BE6867">
        <w:trPr>
          <w:trHeight w:val="300"/>
        </w:trPr>
        <w:tc>
          <w:tcPr>
            <w:tcW w:w="1485" w:type="dxa"/>
            <w:vMerge/>
            <w:tcMar>
              <w:top w:w="0" w:type="dxa"/>
              <w:left w:w="108" w:type="dxa"/>
              <w:bottom w:w="0" w:type="dxa"/>
              <w:right w:w="108" w:type="dxa"/>
            </w:tcMar>
            <w:vAlign w:val="center"/>
          </w:tcPr>
          <w:p w14:paraId="56AF6C22"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22D44246"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43FF3CD0"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31CCD90C"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1AAF60E7"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Neretas novads</w:t>
            </w:r>
          </w:p>
        </w:tc>
        <w:tc>
          <w:tcPr>
            <w:tcW w:w="1110" w:type="dxa"/>
            <w:shd w:val="clear" w:color="auto" w:fill="auto"/>
            <w:noWrap/>
            <w:tcMar>
              <w:top w:w="0" w:type="dxa"/>
              <w:left w:w="108" w:type="dxa"/>
              <w:bottom w:w="0" w:type="dxa"/>
              <w:right w:w="108" w:type="dxa"/>
            </w:tcMar>
            <w:vAlign w:val="bottom"/>
          </w:tcPr>
          <w:p w14:paraId="55253297"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-411,09</w:t>
            </w:r>
          </w:p>
        </w:tc>
        <w:tc>
          <w:tcPr>
            <w:tcW w:w="1095" w:type="dxa"/>
            <w:shd w:val="clear" w:color="auto" w:fill="auto"/>
            <w:noWrap/>
            <w:tcMar>
              <w:top w:w="0" w:type="dxa"/>
              <w:left w:w="108" w:type="dxa"/>
              <w:bottom w:w="0" w:type="dxa"/>
              <w:right w:w="108" w:type="dxa"/>
            </w:tcMar>
            <w:vAlign w:val="bottom"/>
          </w:tcPr>
          <w:p w14:paraId="0F12BF4C"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themeColor="text1"/>
                <w:sz w:val="22"/>
                <w:szCs w:val="22"/>
                <w:lang w:eastAsia="lv-LV"/>
              </w:rPr>
              <w:t>-25,97</w:t>
            </w:r>
          </w:p>
        </w:tc>
      </w:tr>
      <w:tr w:rsidR="00955BC0" w:rsidRPr="00FD0DBE" w14:paraId="10F4FC5D" w14:textId="77777777" w:rsidTr="00BE6867">
        <w:trPr>
          <w:trHeight w:val="300"/>
        </w:trPr>
        <w:tc>
          <w:tcPr>
            <w:tcW w:w="1485" w:type="dxa"/>
            <w:vMerge/>
            <w:tcMar>
              <w:top w:w="0" w:type="dxa"/>
              <w:left w:w="108" w:type="dxa"/>
              <w:bottom w:w="0" w:type="dxa"/>
              <w:right w:w="108" w:type="dxa"/>
            </w:tcMar>
            <w:vAlign w:val="center"/>
          </w:tcPr>
          <w:p w14:paraId="35821DD1"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5BBEBB0F"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3F1B0A03"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0B5BED95"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60B63475"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Pļaviņu novads</w:t>
            </w:r>
          </w:p>
        </w:tc>
        <w:tc>
          <w:tcPr>
            <w:tcW w:w="1110" w:type="dxa"/>
            <w:shd w:val="clear" w:color="auto" w:fill="auto"/>
            <w:noWrap/>
            <w:tcMar>
              <w:top w:w="0" w:type="dxa"/>
              <w:left w:w="108" w:type="dxa"/>
              <w:bottom w:w="0" w:type="dxa"/>
              <w:right w:w="108" w:type="dxa"/>
            </w:tcMar>
            <w:vAlign w:val="bottom"/>
          </w:tcPr>
          <w:p w14:paraId="490769B5"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102,39</w:t>
            </w:r>
          </w:p>
        </w:tc>
        <w:tc>
          <w:tcPr>
            <w:tcW w:w="1095" w:type="dxa"/>
            <w:shd w:val="clear" w:color="auto" w:fill="auto"/>
            <w:noWrap/>
            <w:tcMar>
              <w:top w:w="0" w:type="dxa"/>
              <w:left w:w="108" w:type="dxa"/>
              <w:bottom w:w="0" w:type="dxa"/>
              <w:right w:w="108" w:type="dxa"/>
            </w:tcMar>
            <w:vAlign w:val="bottom"/>
          </w:tcPr>
          <w:p w14:paraId="3C6F3299"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9,57%</w:t>
            </w:r>
          </w:p>
        </w:tc>
      </w:tr>
      <w:tr w:rsidR="00955BC0" w:rsidRPr="00FD0DBE" w14:paraId="2E9D1809" w14:textId="77777777" w:rsidTr="00BE6867">
        <w:trPr>
          <w:trHeight w:val="300"/>
        </w:trPr>
        <w:tc>
          <w:tcPr>
            <w:tcW w:w="1485" w:type="dxa"/>
            <w:vMerge/>
            <w:tcMar>
              <w:top w:w="0" w:type="dxa"/>
              <w:left w:w="108" w:type="dxa"/>
              <w:bottom w:w="0" w:type="dxa"/>
              <w:right w:w="108" w:type="dxa"/>
            </w:tcMar>
            <w:vAlign w:val="center"/>
          </w:tcPr>
          <w:p w14:paraId="21823B07"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1C1F3AB6"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751C104F"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50AAAFBE"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3F24EE68"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Skrīveru novads </w:t>
            </w:r>
          </w:p>
        </w:tc>
        <w:tc>
          <w:tcPr>
            <w:tcW w:w="1110" w:type="dxa"/>
            <w:shd w:val="clear" w:color="auto" w:fill="auto"/>
            <w:noWrap/>
            <w:tcMar>
              <w:top w:w="0" w:type="dxa"/>
              <w:left w:w="108" w:type="dxa"/>
              <w:bottom w:w="0" w:type="dxa"/>
              <w:right w:w="108" w:type="dxa"/>
            </w:tcMar>
            <w:vAlign w:val="bottom"/>
          </w:tcPr>
          <w:p w14:paraId="06DAD238"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-76,80</w:t>
            </w:r>
          </w:p>
        </w:tc>
        <w:tc>
          <w:tcPr>
            <w:tcW w:w="1095" w:type="dxa"/>
            <w:shd w:val="clear" w:color="auto" w:fill="auto"/>
            <w:noWrap/>
            <w:tcMar>
              <w:top w:w="0" w:type="dxa"/>
              <w:left w:w="108" w:type="dxa"/>
              <w:bottom w:w="0" w:type="dxa"/>
              <w:right w:w="108" w:type="dxa"/>
            </w:tcMar>
            <w:vAlign w:val="bottom"/>
          </w:tcPr>
          <w:p w14:paraId="13BF57EF"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-6,15%</w:t>
            </w:r>
          </w:p>
        </w:tc>
      </w:tr>
      <w:tr w:rsidR="00955BC0" w:rsidRPr="00FD0DBE" w14:paraId="3F5A87B6" w14:textId="77777777" w:rsidTr="00BE6867">
        <w:trPr>
          <w:trHeight w:val="300"/>
        </w:trPr>
        <w:tc>
          <w:tcPr>
            <w:tcW w:w="1485" w:type="dxa"/>
            <w:vMerge w:val="restart"/>
            <w:shd w:val="clear" w:color="auto" w:fill="FFFFFF" w:themeFill="background1"/>
            <w:tcMar>
              <w:top w:w="0" w:type="dxa"/>
              <w:left w:w="108" w:type="dxa"/>
              <w:bottom w:w="0" w:type="dxa"/>
              <w:right w:w="108" w:type="dxa"/>
            </w:tcMar>
            <w:vAlign w:val="center"/>
          </w:tcPr>
          <w:p w14:paraId="5BAFCB30"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sz w:val="20"/>
                <w:szCs w:val="20"/>
                <w:lang w:eastAsia="lv-LV"/>
              </w:rPr>
              <w:t>Augšdaugavas novads</w:t>
            </w:r>
          </w:p>
        </w:tc>
        <w:tc>
          <w:tcPr>
            <w:tcW w:w="1153" w:type="dxa"/>
            <w:vMerge w:val="restart"/>
            <w:shd w:val="clear" w:color="auto" w:fill="auto"/>
            <w:noWrap/>
            <w:tcMar>
              <w:top w:w="0" w:type="dxa"/>
              <w:left w:w="108" w:type="dxa"/>
              <w:bottom w:w="0" w:type="dxa"/>
              <w:right w:w="108" w:type="dxa"/>
            </w:tcMar>
            <w:vAlign w:val="center"/>
          </w:tcPr>
          <w:p w14:paraId="0212D9F1"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1055,40</w:t>
            </w:r>
          </w:p>
        </w:tc>
        <w:tc>
          <w:tcPr>
            <w:tcW w:w="990" w:type="dxa"/>
            <w:vMerge w:val="restart"/>
            <w:shd w:val="clear" w:color="auto" w:fill="92D050"/>
            <w:noWrap/>
            <w:tcMar>
              <w:top w:w="0" w:type="dxa"/>
              <w:left w:w="108" w:type="dxa"/>
              <w:bottom w:w="0" w:type="dxa"/>
              <w:right w:w="108" w:type="dxa"/>
            </w:tcMar>
            <w:vAlign w:val="center"/>
          </w:tcPr>
          <w:p w14:paraId="283F9C70"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-76,96</w:t>
            </w:r>
          </w:p>
        </w:tc>
        <w:tc>
          <w:tcPr>
            <w:tcW w:w="914" w:type="dxa"/>
            <w:vMerge w:val="restart"/>
            <w:shd w:val="clear" w:color="auto" w:fill="auto"/>
            <w:noWrap/>
            <w:tcMar>
              <w:top w:w="0" w:type="dxa"/>
              <w:left w:w="108" w:type="dxa"/>
              <w:bottom w:w="0" w:type="dxa"/>
              <w:right w:w="108" w:type="dxa"/>
            </w:tcMar>
            <w:vAlign w:val="center"/>
          </w:tcPr>
          <w:p w14:paraId="2B613CC6"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-6,80%</w:t>
            </w:r>
          </w:p>
        </w:tc>
        <w:tc>
          <w:tcPr>
            <w:tcW w:w="2070" w:type="dxa"/>
            <w:shd w:val="clear" w:color="auto" w:fill="FFFFFF" w:themeFill="background1"/>
            <w:tcMar>
              <w:top w:w="0" w:type="dxa"/>
              <w:left w:w="108" w:type="dxa"/>
              <w:bottom w:w="0" w:type="dxa"/>
              <w:right w:w="108" w:type="dxa"/>
            </w:tcMar>
            <w:vAlign w:val="center"/>
          </w:tcPr>
          <w:p w14:paraId="4C65385E"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Daugavpils novads</w:t>
            </w:r>
          </w:p>
        </w:tc>
        <w:tc>
          <w:tcPr>
            <w:tcW w:w="1110" w:type="dxa"/>
            <w:shd w:val="clear" w:color="auto" w:fill="auto"/>
            <w:noWrap/>
            <w:tcMar>
              <w:top w:w="0" w:type="dxa"/>
              <w:left w:w="108" w:type="dxa"/>
              <w:bottom w:w="0" w:type="dxa"/>
              <w:right w:w="108" w:type="dxa"/>
            </w:tcMar>
            <w:vAlign w:val="bottom"/>
          </w:tcPr>
          <w:p w14:paraId="62305014"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-75,92</w:t>
            </w:r>
          </w:p>
        </w:tc>
        <w:tc>
          <w:tcPr>
            <w:tcW w:w="1095" w:type="dxa"/>
            <w:shd w:val="clear" w:color="auto" w:fill="auto"/>
            <w:noWrap/>
            <w:tcMar>
              <w:top w:w="0" w:type="dxa"/>
              <w:left w:w="108" w:type="dxa"/>
              <w:bottom w:w="0" w:type="dxa"/>
              <w:right w:w="108" w:type="dxa"/>
            </w:tcMar>
            <w:vAlign w:val="bottom"/>
          </w:tcPr>
          <w:p w14:paraId="727CF89D"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-6,71%</w:t>
            </w:r>
          </w:p>
        </w:tc>
      </w:tr>
      <w:tr w:rsidR="00955BC0" w:rsidRPr="00FD0DBE" w14:paraId="52FDB316" w14:textId="77777777" w:rsidTr="00BE6867">
        <w:trPr>
          <w:trHeight w:val="300"/>
        </w:trPr>
        <w:tc>
          <w:tcPr>
            <w:tcW w:w="1485" w:type="dxa"/>
            <w:vMerge/>
            <w:tcMar>
              <w:top w:w="0" w:type="dxa"/>
              <w:left w:w="108" w:type="dxa"/>
              <w:bottom w:w="0" w:type="dxa"/>
              <w:right w:w="108" w:type="dxa"/>
            </w:tcMar>
            <w:vAlign w:val="center"/>
          </w:tcPr>
          <w:p w14:paraId="0F152185"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38B39AF9"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5D4D0A03"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6F8600D6"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02DAF33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Ilūkstes novads</w:t>
            </w:r>
          </w:p>
        </w:tc>
        <w:tc>
          <w:tcPr>
            <w:tcW w:w="1110" w:type="dxa"/>
            <w:shd w:val="clear" w:color="auto" w:fill="auto"/>
            <w:noWrap/>
            <w:tcMar>
              <w:top w:w="0" w:type="dxa"/>
              <w:left w:w="108" w:type="dxa"/>
              <w:bottom w:w="0" w:type="dxa"/>
              <w:right w:w="108" w:type="dxa"/>
            </w:tcMar>
            <w:vAlign w:val="bottom"/>
          </w:tcPr>
          <w:p w14:paraId="24B1B7B0"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-80,18</w:t>
            </w:r>
          </w:p>
        </w:tc>
        <w:tc>
          <w:tcPr>
            <w:tcW w:w="1095" w:type="dxa"/>
            <w:shd w:val="clear" w:color="auto" w:fill="auto"/>
            <w:noWrap/>
            <w:tcMar>
              <w:top w:w="0" w:type="dxa"/>
              <w:left w:w="108" w:type="dxa"/>
              <w:bottom w:w="0" w:type="dxa"/>
              <w:right w:w="108" w:type="dxa"/>
            </w:tcMar>
            <w:vAlign w:val="bottom"/>
          </w:tcPr>
          <w:p w14:paraId="50E09695"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-7,06%</w:t>
            </w:r>
          </w:p>
        </w:tc>
      </w:tr>
      <w:tr w:rsidR="00955BC0" w:rsidRPr="00FD0DBE" w14:paraId="045E7231" w14:textId="77777777" w:rsidTr="00BE6867">
        <w:trPr>
          <w:trHeight w:val="300"/>
        </w:trPr>
        <w:tc>
          <w:tcPr>
            <w:tcW w:w="1485" w:type="dxa"/>
            <w:vMerge w:val="restart"/>
            <w:shd w:val="clear" w:color="auto" w:fill="FFFFFF" w:themeFill="background1"/>
            <w:noWrap/>
            <w:tcMar>
              <w:top w:w="0" w:type="dxa"/>
              <w:left w:w="108" w:type="dxa"/>
              <w:bottom w:w="0" w:type="dxa"/>
              <w:right w:w="108" w:type="dxa"/>
            </w:tcMar>
            <w:vAlign w:val="center"/>
          </w:tcPr>
          <w:p w14:paraId="69CC2E7A"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roofErr w:type="spellStart"/>
            <w:r w:rsidRPr="00FD0DBE">
              <w:rPr>
                <w:rFonts w:eastAsia="Times New Roman"/>
                <w:b/>
                <w:bCs/>
                <w:color w:val="7B7B7B"/>
                <w:sz w:val="20"/>
                <w:szCs w:val="20"/>
                <w:lang w:eastAsia="lv-LV"/>
              </w:rPr>
              <w:t>Cēsu</w:t>
            </w:r>
            <w:proofErr w:type="spellEnd"/>
            <w:r w:rsidRPr="00FD0DBE">
              <w:rPr>
                <w:rFonts w:eastAsia="Times New Roman"/>
                <w:b/>
                <w:bCs/>
                <w:color w:val="7B7B7B"/>
                <w:sz w:val="20"/>
                <w:szCs w:val="20"/>
                <w:lang w:eastAsia="lv-LV"/>
              </w:rPr>
              <w:t xml:space="preserve"> novads </w:t>
            </w:r>
          </w:p>
        </w:tc>
        <w:tc>
          <w:tcPr>
            <w:tcW w:w="1153" w:type="dxa"/>
            <w:vMerge w:val="restart"/>
            <w:shd w:val="clear" w:color="auto" w:fill="auto"/>
            <w:noWrap/>
            <w:tcMar>
              <w:top w:w="0" w:type="dxa"/>
              <w:left w:w="108" w:type="dxa"/>
              <w:bottom w:w="0" w:type="dxa"/>
              <w:right w:w="108" w:type="dxa"/>
            </w:tcMar>
            <w:vAlign w:val="center"/>
          </w:tcPr>
          <w:p w14:paraId="591FF634"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1247,27</w:t>
            </w:r>
          </w:p>
        </w:tc>
        <w:tc>
          <w:tcPr>
            <w:tcW w:w="990" w:type="dxa"/>
            <w:vMerge w:val="restart"/>
            <w:shd w:val="clear" w:color="auto" w:fill="92D050"/>
            <w:noWrap/>
            <w:tcMar>
              <w:top w:w="0" w:type="dxa"/>
              <w:left w:w="108" w:type="dxa"/>
              <w:bottom w:w="0" w:type="dxa"/>
              <w:right w:w="108" w:type="dxa"/>
            </w:tcMar>
            <w:vAlign w:val="center"/>
          </w:tcPr>
          <w:p w14:paraId="3A351AB5"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-27,32</w:t>
            </w:r>
          </w:p>
        </w:tc>
        <w:tc>
          <w:tcPr>
            <w:tcW w:w="914" w:type="dxa"/>
            <w:vMerge w:val="restart"/>
            <w:shd w:val="clear" w:color="auto" w:fill="auto"/>
            <w:noWrap/>
            <w:tcMar>
              <w:top w:w="0" w:type="dxa"/>
              <w:left w:w="108" w:type="dxa"/>
              <w:bottom w:w="0" w:type="dxa"/>
              <w:right w:w="108" w:type="dxa"/>
            </w:tcMar>
            <w:vAlign w:val="center"/>
          </w:tcPr>
          <w:p w14:paraId="224E6839"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-2,14%</w:t>
            </w:r>
          </w:p>
        </w:tc>
        <w:tc>
          <w:tcPr>
            <w:tcW w:w="2070" w:type="dxa"/>
            <w:shd w:val="clear" w:color="auto" w:fill="FFFFFF" w:themeFill="background1"/>
            <w:tcMar>
              <w:top w:w="0" w:type="dxa"/>
              <w:left w:w="108" w:type="dxa"/>
              <w:bottom w:w="0" w:type="dxa"/>
              <w:right w:w="108" w:type="dxa"/>
            </w:tcMar>
            <w:vAlign w:val="center"/>
          </w:tcPr>
          <w:p w14:paraId="35011DB6"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Amatas novads</w:t>
            </w:r>
          </w:p>
        </w:tc>
        <w:tc>
          <w:tcPr>
            <w:tcW w:w="1110" w:type="dxa"/>
            <w:shd w:val="clear" w:color="auto" w:fill="auto"/>
            <w:noWrap/>
            <w:tcMar>
              <w:top w:w="0" w:type="dxa"/>
              <w:left w:w="108" w:type="dxa"/>
              <w:bottom w:w="0" w:type="dxa"/>
              <w:right w:w="108" w:type="dxa"/>
            </w:tcMar>
            <w:vAlign w:val="bottom"/>
          </w:tcPr>
          <w:p w14:paraId="06DDA224"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-143,17</w:t>
            </w:r>
          </w:p>
        </w:tc>
        <w:tc>
          <w:tcPr>
            <w:tcW w:w="1095" w:type="dxa"/>
            <w:shd w:val="clear" w:color="auto" w:fill="auto"/>
            <w:noWrap/>
            <w:tcMar>
              <w:top w:w="0" w:type="dxa"/>
              <w:left w:w="108" w:type="dxa"/>
              <w:bottom w:w="0" w:type="dxa"/>
              <w:right w:w="108" w:type="dxa"/>
            </w:tcMar>
            <w:vAlign w:val="bottom"/>
          </w:tcPr>
          <w:p w14:paraId="7FA1FC71"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themeColor="text1"/>
                <w:sz w:val="22"/>
                <w:szCs w:val="22"/>
                <w:lang w:eastAsia="lv-LV"/>
              </w:rPr>
              <w:t>-10,30</w:t>
            </w:r>
          </w:p>
        </w:tc>
      </w:tr>
      <w:tr w:rsidR="00955BC0" w:rsidRPr="00FD0DBE" w14:paraId="3044DC9D" w14:textId="77777777" w:rsidTr="00BE6867">
        <w:trPr>
          <w:trHeight w:val="300"/>
        </w:trPr>
        <w:tc>
          <w:tcPr>
            <w:tcW w:w="1485" w:type="dxa"/>
            <w:vMerge/>
            <w:noWrap/>
            <w:tcMar>
              <w:top w:w="0" w:type="dxa"/>
              <w:left w:w="108" w:type="dxa"/>
              <w:bottom w:w="0" w:type="dxa"/>
              <w:right w:w="108" w:type="dxa"/>
            </w:tcMar>
            <w:vAlign w:val="center"/>
          </w:tcPr>
          <w:p w14:paraId="364F6E16"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203F02E2"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2C5E571E"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3A40EA86"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6771DB3D"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roofErr w:type="spellStart"/>
            <w:r w:rsidRPr="00FD0DBE">
              <w:rPr>
                <w:rFonts w:eastAsia="Times New Roman"/>
                <w:b/>
                <w:bCs/>
                <w:color w:val="757171"/>
                <w:sz w:val="20"/>
                <w:szCs w:val="20"/>
                <w:lang w:eastAsia="lv-LV"/>
              </w:rPr>
              <w:t>Cēsu</w:t>
            </w:r>
            <w:proofErr w:type="spellEnd"/>
            <w:r w:rsidRPr="00FD0DBE">
              <w:rPr>
                <w:rFonts w:eastAsia="Times New Roman"/>
                <w:b/>
                <w:bCs/>
                <w:color w:val="757171"/>
                <w:sz w:val="20"/>
                <w:szCs w:val="20"/>
                <w:lang w:eastAsia="lv-LV"/>
              </w:rPr>
              <w:t xml:space="preserve"> novads</w:t>
            </w:r>
          </w:p>
        </w:tc>
        <w:tc>
          <w:tcPr>
            <w:tcW w:w="1110" w:type="dxa"/>
            <w:shd w:val="clear" w:color="auto" w:fill="auto"/>
            <w:noWrap/>
            <w:tcMar>
              <w:top w:w="0" w:type="dxa"/>
              <w:left w:w="108" w:type="dxa"/>
              <w:bottom w:w="0" w:type="dxa"/>
              <w:right w:w="108" w:type="dxa"/>
            </w:tcMar>
            <w:vAlign w:val="bottom"/>
          </w:tcPr>
          <w:p w14:paraId="15F494B8"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-75,74</w:t>
            </w:r>
          </w:p>
        </w:tc>
        <w:tc>
          <w:tcPr>
            <w:tcW w:w="1095" w:type="dxa"/>
            <w:shd w:val="clear" w:color="auto" w:fill="auto"/>
            <w:noWrap/>
            <w:tcMar>
              <w:top w:w="0" w:type="dxa"/>
              <w:left w:w="108" w:type="dxa"/>
              <w:bottom w:w="0" w:type="dxa"/>
              <w:right w:w="108" w:type="dxa"/>
            </w:tcMar>
            <w:vAlign w:val="bottom"/>
          </w:tcPr>
          <w:p w14:paraId="62FA1D59"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-5,72%</w:t>
            </w:r>
          </w:p>
        </w:tc>
      </w:tr>
      <w:tr w:rsidR="00955BC0" w:rsidRPr="00FD0DBE" w14:paraId="7D70EF77" w14:textId="77777777" w:rsidTr="00BE6867">
        <w:trPr>
          <w:trHeight w:val="300"/>
        </w:trPr>
        <w:tc>
          <w:tcPr>
            <w:tcW w:w="1485" w:type="dxa"/>
            <w:vMerge/>
            <w:noWrap/>
            <w:tcMar>
              <w:top w:w="0" w:type="dxa"/>
              <w:left w:w="108" w:type="dxa"/>
              <w:bottom w:w="0" w:type="dxa"/>
              <w:right w:w="108" w:type="dxa"/>
            </w:tcMar>
            <w:vAlign w:val="center"/>
          </w:tcPr>
          <w:p w14:paraId="5CD0417C"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3C6D12B4"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3F73695E"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499E1D28"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51D1517C"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Jaunpiebalgas novads</w:t>
            </w:r>
          </w:p>
        </w:tc>
        <w:tc>
          <w:tcPr>
            <w:tcW w:w="1110" w:type="dxa"/>
            <w:shd w:val="clear" w:color="auto" w:fill="auto"/>
            <w:noWrap/>
            <w:tcMar>
              <w:top w:w="0" w:type="dxa"/>
              <w:left w:w="108" w:type="dxa"/>
              <w:bottom w:w="0" w:type="dxa"/>
              <w:right w:w="108" w:type="dxa"/>
            </w:tcMar>
            <w:vAlign w:val="bottom"/>
          </w:tcPr>
          <w:p w14:paraId="662FE699"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-60,83</w:t>
            </w:r>
          </w:p>
        </w:tc>
        <w:tc>
          <w:tcPr>
            <w:tcW w:w="1095" w:type="dxa"/>
            <w:shd w:val="clear" w:color="auto" w:fill="auto"/>
            <w:noWrap/>
            <w:tcMar>
              <w:top w:w="0" w:type="dxa"/>
              <w:left w:w="108" w:type="dxa"/>
              <w:bottom w:w="0" w:type="dxa"/>
              <w:right w:w="108" w:type="dxa"/>
            </w:tcMar>
            <w:vAlign w:val="bottom"/>
          </w:tcPr>
          <w:p w14:paraId="56AE72A4"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-4,65%</w:t>
            </w:r>
          </w:p>
        </w:tc>
      </w:tr>
      <w:tr w:rsidR="00955BC0" w:rsidRPr="00FD0DBE" w14:paraId="30EEAEE2" w14:textId="77777777" w:rsidTr="00BE6867">
        <w:trPr>
          <w:trHeight w:val="300"/>
        </w:trPr>
        <w:tc>
          <w:tcPr>
            <w:tcW w:w="1485" w:type="dxa"/>
            <w:vMerge/>
            <w:noWrap/>
            <w:tcMar>
              <w:top w:w="0" w:type="dxa"/>
              <w:left w:w="108" w:type="dxa"/>
              <w:bottom w:w="0" w:type="dxa"/>
              <w:right w:w="108" w:type="dxa"/>
            </w:tcMar>
            <w:vAlign w:val="center"/>
          </w:tcPr>
          <w:p w14:paraId="709FAC07"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389775DD"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259179BA"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58F79143"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2C8C9620"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Līgatnes novads</w:t>
            </w:r>
          </w:p>
        </w:tc>
        <w:tc>
          <w:tcPr>
            <w:tcW w:w="1110" w:type="dxa"/>
            <w:shd w:val="clear" w:color="auto" w:fill="auto"/>
            <w:noWrap/>
            <w:tcMar>
              <w:top w:w="0" w:type="dxa"/>
              <w:left w:w="108" w:type="dxa"/>
              <w:bottom w:w="0" w:type="dxa"/>
              <w:right w:w="108" w:type="dxa"/>
            </w:tcMar>
            <w:vAlign w:val="bottom"/>
          </w:tcPr>
          <w:p w14:paraId="28681AD9"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293,06</w:t>
            </w:r>
          </w:p>
        </w:tc>
        <w:tc>
          <w:tcPr>
            <w:tcW w:w="1095" w:type="dxa"/>
            <w:shd w:val="clear" w:color="auto" w:fill="auto"/>
            <w:noWrap/>
            <w:tcMar>
              <w:top w:w="0" w:type="dxa"/>
              <w:left w:w="108" w:type="dxa"/>
              <w:bottom w:w="0" w:type="dxa"/>
              <w:right w:w="108" w:type="dxa"/>
            </w:tcMar>
            <w:vAlign w:val="bottom"/>
          </w:tcPr>
          <w:p w14:paraId="3CDACCC6"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30,71%</w:t>
            </w:r>
          </w:p>
        </w:tc>
      </w:tr>
      <w:tr w:rsidR="00955BC0" w:rsidRPr="00FD0DBE" w14:paraId="4C9ACFF1" w14:textId="77777777" w:rsidTr="00BE6867">
        <w:trPr>
          <w:trHeight w:val="300"/>
        </w:trPr>
        <w:tc>
          <w:tcPr>
            <w:tcW w:w="1485" w:type="dxa"/>
            <w:vMerge/>
            <w:noWrap/>
            <w:tcMar>
              <w:top w:w="0" w:type="dxa"/>
              <w:left w:w="108" w:type="dxa"/>
              <w:bottom w:w="0" w:type="dxa"/>
              <w:right w:w="108" w:type="dxa"/>
            </w:tcMar>
            <w:vAlign w:val="center"/>
          </w:tcPr>
          <w:p w14:paraId="4FB7DD9B"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5BBD646A"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0BC21FEF"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314FDD1B"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5FE22102"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Pārgaujas novads</w:t>
            </w:r>
          </w:p>
        </w:tc>
        <w:tc>
          <w:tcPr>
            <w:tcW w:w="1110" w:type="dxa"/>
            <w:shd w:val="clear" w:color="auto" w:fill="auto"/>
            <w:noWrap/>
            <w:tcMar>
              <w:top w:w="0" w:type="dxa"/>
              <w:left w:w="108" w:type="dxa"/>
              <w:bottom w:w="0" w:type="dxa"/>
              <w:right w:w="108" w:type="dxa"/>
            </w:tcMar>
            <w:vAlign w:val="bottom"/>
          </w:tcPr>
          <w:p w14:paraId="01193F85"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1475,11</w:t>
            </w:r>
          </w:p>
        </w:tc>
        <w:tc>
          <w:tcPr>
            <w:tcW w:w="1095" w:type="dxa"/>
            <w:shd w:val="clear" w:color="auto" w:fill="auto"/>
            <w:noWrap/>
            <w:tcMar>
              <w:top w:w="0" w:type="dxa"/>
              <w:left w:w="108" w:type="dxa"/>
              <w:bottom w:w="0" w:type="dxa"/>
              <w:right w:w="108" w:type="dxa"/>
            </w:tcMar>
            <w:vAlign w:val="bottom"/>
          </w:tcPr>
          <w:p w14:paraId="40A6731C"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themeColor="text1"/>
                <w:sz w:val="22"/>
                <w:szCs w:val="22"/>
                <w:lang w:eastAsia="lv-LV"/>
              </w:rPr>
              <w:t>-15,45</w:t>
            </w:r>
          </w:p>
        </w:tc>
      </w:tr>
      <w:tr w:rsidR="00955BC0" w:rsidRPr="00FD0DBE" w14:paraId="6BFC8CD5" w14:textId="77777777" w:rsidTr="00BE6867">
        <w:trPr>
          <w:trHeight w:val="300"/>
        </w:trPr>
        <w:tc>
          <w:tcPr>
            <w:tcW w:w="1485" w:type="dxa"/>
            <w:vMerge/>
            <w:noWrap/>
            <w:tcMar>
              <w:top w:w="0" w:type="dxa"/>
              <w:left w:w="108" w:type="dxa"/>
              <w:bottom w:w="0" w:type="dxa"/>
              <w:right w:w="108" w:type="dxa"/>
            </w:tcMar>
            <w:vAlign w:val="center"/>
          </w:tcPr>
          <w:p w14:paraId="6A281C87"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1FDB47ED"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3A63239E"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085A3A0C"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08718314"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Priekuļu novads</w:t>
            </w:r>
          </w:p>
        </w:tc>
        <w:tc>
          <w:tcPr>
            <w:tcW w:w="1110" w:type="dxa"/>
            <w:shd w:val="clear" w:color="auto" w:fill="auto"/>
            <w:noWrap/>
            <w:tcMar>
              <w:top w:w="0" w:type="dxa"/>
              <w:left w:w="108" w:type="dxa"/>
              <w:bottom w:w="0" w:type="dxa"/>
              <w:right w:w="108" w:type="dxa"/>
            </w:tcMar>
            <w:vAlign w:val="bottom"/>
          </w:tcPr>
          <w:p w14:paraId="05BE49E5"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95,64</w:t>
            </w:r>
          </w:p>
        </w:tc>
        <w:tc>
          <w:tcPr>
            <w:tcW w:w="1095" w:type="dxa"/>
            <w:shd w:val="clear" w:color="auto" w:fill="auto"/>
            <w:noWrap/>
            <w:tcMar>
              <w:top w:w="0" w:type="dxa"/>
              <w:left w:w="108" w:type="dxa"/>
              <w:bottom w:w="0" w:type="dxa"/>
              <w:right w:w="108" w:type="dxa"/>
            </w:tcMar>
            <w:vAlign w:val="bottom"/>
          </w:tcPr>
          <w:p w14:paraId="70258F6F"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9,30%</w:t>
            </w:r>
          </w:p>
        </w:tc>
      </w:tr>
      <w:tr w:rsidR="00955BC0" w:rsidRPr="00FD0DBE" w14:paraId="070CE2BB" w14:textId="77777777" w:rsidTr="00BE6867">
        <w:trPr>
          <w:trHeight w:val="300"/>
        </w:trPr>
        <w:tc>
          <w:tcPr>
            <w:tcW w:w="1485" w:type="dxa"/>
            <w:vMerge/>
            <w:noWrap/>
            <w:tcMar>
              <w:top w:w="0" w:type="dxa"/>
              <w:left w:w="108" w:type="dxa"/>
              <w:bottom w:w="0" w:type="dxa"/>
              <w:right w:w="108" w:type="dxa"/>
            </w:tcMar>
            <w:vAlign w:val="center"/>
          </w:tcPr>
          <w:p w14:paraId="52B3BCCA"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545E837F"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48E7917A"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76C4D633"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785A5D68"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Vecpiebalgas novads</w:t>
            </w:r>
          </w:p>
        </w:tc>
        <w:tc>
          <w:tcPr>
            <w:tcW w:w="1110" w:type="dxa"/>
            <w:shd w:val="clear" w:color="auto" w:fill="auto"/>
            <w:noWrap/>
            <w:tcMar>
              <w:top w:w="0" w:type="dxa"/>
              <w:left w:w="108" w:type="dxa"/>
              <w:bottom w:w="0" w:type="dxa"/>
              <w:right w:w="108" w:type="dxa"/>
            </w:tcMar>
            <w:vAlign w:val="bottom"/>
          </w:tcPr>
          <w:p w14:paraId="3DBE5ACA"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30,19</w:t>
            </w:r>
          </w:p>
        </w:tc>
        <w:tc>
          <w:tcPr>
            <w:tcW w:w="1095" w:type="dxa"/>
            <w:shd w:val="clear" w:color="auto" w:fill="auto"/>
            <w:noWrap/>
            <w:tcMar>
              <w:top w:w="0" w:type="dxa"/>
              <w:left w:w="108" w:type="dxa"/>
              <w:bottom w:w="0" w:type="dxa"/>
              <w:right w:w="108" w:type="dxa"/>
            </w:tcMar>
            <w:vAlign w:val="bottom"/>
          </w:tcPr>
          <w:p w14:paraId="4AADC289"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2,48%</w:t>
            </w:r>
          </w:p>
        </w:tc>
      </w:tr>
      <w:tr w:rsidR="00955BC0" w:rsidRPr="00FD0DBE" w14:paraId="7E21C853" w14:textId="77777777" w:rsidTr="00BE6867">
        <w:trPr>
          <w:trHeight w:val="300"/>
        </w:trPr>
        <w:tc>
          <w:tcPr>
            <w:tcW w:w="1485" w:type="dxa"/>
            <w:vMerge w:val="restart"/>
            <w:shd w:val="clear" w:color="auto" w:fill="FFFFFF" w:themeFill="background1"/>
            <w:noWrap/>
            <w:tcMar>
              <w:top w:w="0" w:type="dxa"/>
              <w:left w:w="108" w:type="dxa"/>
              <w:bottom w:w="0" w:type="dxa"/>
              <w:right w:w="108" w:type="dxa"/>
            </w:tcMar>
            <w:vAlign w:val="center"/>
          </w:tcPr>
          <w:p w14:paraId="1462D510"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sz w:val="20"/>
                <w:szCs w:val="20"/>
                <w:lang w:eastAsia="lv-LV"/>
              </w:rPr>
              <w:t>Dobeles novads</w:t>
            </w:r>
          </w:p>
        </w:tc>
        <w:tc>
          <w:tcPr>
            <w:tcW w:w="1153" w:type="dxa"/>
            <w:vMerge w:val="restart"/>
            <w:shd w:val="clear" w:color="auto" w:fill="auto"/>
            <w:noWrap/>
            <w:tcMar>
              <w:top w:w="0" w:type="dxa"/>
              <w:left w:w="108" w:type="dxa"/>
              <w:bottom w:w="0" w:type="dxa"/>
              <w:right w:w="108" w:type="dxa"/>
            </w:tcMar>
            <w:vAlign w:val="center"/>
          </w:tcPr>
          <w:p w14:paraId="2E9471F9"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1192,00</w:t>
            </w:r>
          </w:p>
        </w:tc>
        <w:tc>
          <w:tcPr>
            <w:tcW w:w="990" w:type="dxa"/>
            <w:vMerge w:val="restart"/>
            <w:shd w:val="clear" w:color="auto" w:fill="92D050"/>
            <w:noWrap/>
            <w:tcMar>
              <w:top w:w="0" w:type="dxa"/>
              <w:left w:w="108" w:type="dxa"/>
              <w:bottom w:w="0" w:type="dxa"/>
              <w:right w:w="108" w:type="dxa"/>
            </w:tcMar>
            <w:vAlign w:val="center"/>
          </w:tcPr>
          <w:p w14:paraId="0FE528EA"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-16,97</w:t>
            </w:r>
          </w:p>
        </w:tc>
        <w:tc>
          <w:tcPr>
            <w:tcW w:w="914" w:type="dxa"/>
            <w:vMerge w:val="restart"/>
            <w:shd w:val="clear" w:color="auto" w:fill="auto"/>
            <w:noWrap/>
            <w:tcMar>
              <w:top w:w="0" w:type="dxa"/>
              <w:left w:w="108" w:type="dxa"/>
              <w:bottom w:w="0" w:type="dxa"/>
              <w:right w:w="108" w:type="dxa"/>
            </w:tcMar>
            <w:vAlign w:val="center"/>
          </w:tcPr>
          <w:p w14:paraId="655F491C"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-1,40%</w:t>
            </w:r>
          </w:p>
        </w:tc>
        <w:tc>
          <w:tcPr>
            <w:tcW w:w="2070" w:type="dxa"/>
            <w:shd w:val="clear" w:color="auto" w:fill="FFFFFF" w:themeFill="background1"/>
            <w:tcMar>
              <w:top w:w="0" w:type="dxa"/>
              <w:left w:w="108" w:type="dxa"/>
              <w:bottom w:w="0" w:type="dxa"/>
              <w:right w:w="108" w:type="dxa"/>
            </w:tcMar>
            <w:vAlign w:val="center"/>
          </w:tcPr>
          <w:p w14:paraId="1384A88B"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Auces </w:t>
            </w:r>
            <w:proofErr w:type="spellStart"/>
            <w:r w:rsidRPr="00FD0DBE">
              <w:rPr>
                <w:rFonts w:eastAsia="Times New Roman"/>
                <w:b/>
                <w:bCs/>
                <w:color w:val="757171"/>
                <w:sz w:val="20"/>
                <w:szCs w:val="20"/>
                <w:lang w:eastAsia="lv-LV"/>
              </w:rPr>
              <w:t>novas</w:t>
            </w:r>
            <w:proofErr w:type="spellEnd"/>
          </w:p>
        </w:tc>
        <w:tc>
          <w:tcPr>
            <w:tcW w:w="1110" w:type="dxa"/>
            <w:shd w:val="clear" w:color="auto" w:fill="auto"/>
            <w:noWrap/>
            <w:tcMar>
              <w:top w:w="0" w:type="dxa"/>
              <w:left w:w="108" w:type="dxa"/>
              <w:bottom w:w="0" w:type="dxa"/>
              <w:right w:w="108" w:type="dxa"/>
            </w:tcMar>
            <w:vAlign w:val="bottom"/>
          </w:tcPr>
          <w:p w14:paraId="63428927"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-14,44</w:t>
            </w:r>
          </w:p>
        </w:tc>
        <w:tc>
          <w:tcPr>
            <w:tcW w:w="1095" w:type="dxa"/>
            <w:shd w:val="clear" w:color="auto" w:fill="auto"/>
            <w:noWrap/>
            <w:tcMar>
              <w:top w:w="0" w:type="dxa"/>
              <w:left w:w="108" w:type="dxa"/>
              <w:bottom w:w="0" w:type="dxa"/>
              <w:right w:w="108" w:type="dxa"/>
            </w:tcMar>
            <w:vAlign w:val="bottom"/>
          </w:tcPr>
          <w:p w14:paraId="0A9480E7"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-1,20%</w:t>
            </w:r>
          </w:p>
        </w:tc>
      </w:tr>
      <w:tr w:rsidR="00955BC0" w:rsidRPr="00FD0DBE" w14:paraId="10AC1278" w14:textId="77777777" w:rsidTr="00BE6867">
        <w:trPr>
          <w:trHeight w:val="300"/>
        </w:trPr>
        <w:tc>
          <w:tcPr>
            <w:tcW w:w="1485" w:type="dxa"/>
            <w:vMerge/>
            <w:noWrap/>
            <w:tcMar>
              <w:top w:w="0" w:type="dxa"/>
              <w:left w:w="108" w:type="dxa"/>
              <w:bottom w:w="0" w:type="dxa"/>
              <w:right w:w="108" w:type="dxa"/>
            </w:tcMar>
            <w:vAlign w:val="center"/>
          </w:tcPr>
          <w:p w14:paraId="710F1102"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6A0C797A"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7B9D31FB"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58936344"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295415ED"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Dobeles novads</w:t>
            </w:r>
          </w:p>
        </w:tc>
        <w:tc>
          <w:tcPr>
            <w:tcW w:w="1110" w:type="dxa"/>
            <w:shd w:val="clear" w:color="auto" w:fill="auto"/>
            <w:noWrap/>
            <w:tcMar>
              <w:top w:w="0" w:type="dxa"/>
              <w:left w:w="108" w:type="dxa"/>
              <w:bottom w:w="0" w:type="dxa"/>
              <w:right w:w="108" w:type="dxa"/>
            </w:tcMar>
            <w:vAlign w:val="bottom"/>
          </w:tcPr>
          <w:p w14:paraId="19D9DFFE"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52,71</w:t>
            </w:r>
          </w:p>
        </w:tc>
        <w:tc>
          <w:tcPr>
            <w:tcW w:w="1095" w:type="dxa"/>
            <w:shd w:val="clear" w:color="auto" w:fill="auto"/>
            <w:noWrap/>
            <w:tcMar>
              <w:top w:w="0" w:type="dxa"/>
              <w:left w:w="108" w:type="dxa"/>
              <w:bottom w:w="0" w:type="dxa"/>
              <w:right w:w="108" w:type="dxa"/>
            </w:tcMar>
            <w:vAlign w:val="bottom"/>
          </w:tcPr>
          <w:p w14:paraId="5672E445"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4,63%</w:t>
            </w:r>
          </w:p>
        </w:tc>
      </w:tr>
      <w:tr w:rsidR="00955BC0" w:rsidRPr="00FD0DBE" w14:paraId="02FA7DA2" w14:textId="77777777" w:rsidTr="00BE6867">
        <w:trPr>
          <w:trHeight w:val="300"/>
        </w:trPr>
        <w:tc>
          <w:tcPr>
            <w:tcW w:w="1485" w:type="dxa"/>
            <w:vMerge/>
            <w:noWrap/>
            <w:tcMar>
              <w:top w:w="0" w:type="dxa"/>
              <w:left w:w="108" w:type="dxa"/>
              <w:bottom w:w="0" w:type="dxa"/>
              <w:right w:w="108" w:type="dxa"/>
            </w:tcMar>
            <w:vAlign w:val="center"/>
          </w:tcPr>
          <w:p w14:paraId="344D528C"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15648D3E"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4D8B48D5"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7375EDE4"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0E342DDB"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Tērvetes novads</w:t>
            </w:r>
          </w:p>
        </w:tc>
        <w:tc>
          <w:tcPr>
            <w:tcW w:w="1110" w:type="dxa"/>
            <w:shd w:val="clear" w:color="auto" w:fill="auto"/>
            <w:noWrap/>
            <w:tcMar>
              <w:top w:w="0" w:type="dxa"/>
              <w:left w:w="108" w:type="dxa"/>
              <w:bottom w:w="0" w:type="dxa"/>
              <w:right w:w="108" w:type="dxa"/>
            </w:tcMar>
            <w:vAlign w:val="bottom"/>
          </w:tcPr>
          <w:p w14:paraId="02CFDEF0"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-453,22</w:t>
            </w:r>
          </w:p>
        </w:tc>
        <w:tc>
          <w:tcPr>
            <w:tcW w:w="1095" w:type="dxa"/>
            <w:shd w:val="clear" w:color="auto" w:fill="auto"/>
            <w:noWrap/>
            <w:tcMar>
              <w:top w:w="0" w:type="dxa"/>
              <w:left w:w="108" w:type="dxa"/>
              <w:bottom w:w="0" w:type="dxa"/>
              <w:right w:w="108" w:type="dxa"/>
            </w:tcMar>
            <w:vAlign w:val="bottom"/>
          </w:tcPr>
          <w:p w14:paraId="7BA84F63"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themeColor="text1"/>
                <w:sz w:val="22"/>
                <w:szCs w:val="22"/>
                <w:lang w:eastAsia="lv-LV"/>
              </w:rPr>
              <w:t>-27,55</w:t>
            </w:r>
          </w:p>
        </w:tc>
      </w:tr>
      <w:tr w:rsidR="00955BC0" w:rsidRPr="00FD0DBE" w14:paraId="4822FF79" w14:textId="77777777" w:rsidTr="00BE6867">
        <w:trPr>
          <w:trHeight w:val="300"/>
        </w:trPr>
        <w:tc>
          <w:tcPr>
            <w:tcW w:w="1485" w:type="dxa"/>
            <w:vMerge w:val="restart"/>
            <w:shd w:val="clear" w:color="auto" w:fill="FFFFFF" w:themeFill="background1"/>
            <w:tcMar>
              <w:top w:w="0" w:type="dxa"/>
              <w:left w:w="108" w:type="dxa"/>
              <w:bottom w:w="0" w:type="dxa"/>
              <w:right w:w="108" w:type="dxa"/>
            </w:tcMar>
            <w:vAlign w:val="center"/>
          </w:tcPr>
          <w:p w14:paraId="5EB27336"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sz w:val="20"/>
                <w:szCs w:val="20"/>
                <w:lang w:eastAsia="lv-LV"/>
              </w:rPr>
              <w:t xml:space="preserve">Jēkabpils novads </w:t>
            </w:r>
          </w:p>
        </w:tc>
        <w:tc>
          <w:tcPr>
            <w:tcW w:w="1153" w:type="dxa"/>
            <w:vMerge w:val="restart"/>
            <w:shd w:val="clear" w:color="auto" w:fill="auto"/>
            <w:noWrap/>
            <w:tcMar>
              <w:top w:w="0" w:type="dxa"/>
              <w:left w:w="108" w:type="dxa"/>
              <w:bottom w:w="0" w:type="dxa"/>
              <w:right w:w="108" w:type="dxa"/>
            </w:tcMar>
            <w:vAlign w:val="center"/>
          </w:tcPr>
          <w:p w14:paraId="7EFAC3C5"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1228,54</w:t>
            </w:r>
          </w:p>
        </w:tc>
        <w:tc>
          <w:tcPr>
            <w:tcW w:w="990" w:type="dxa"/>
            <w:vMerge w:val="restart"/>
            <w:shd w:val="clear" w:color="auto" w:fill="92D050"/>
            <w:noWrap/>
            <w:tcMar>
              <w:top w:w="0" w:type="dxa"/>
              <w:left w:w="108" w:type="dxa"/>
              <w:bottom w:w="0" w:type="dxa"/>
              <w:right w:w="108" w:type="dxa"/>
            </w:tcMar>
            <w:vAlign w:val="center"/>
          </w:tcPr>
          <w:p w14:paraId="753555A6"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-29,97</w:t>
            </w:r>
          </w:p>
        </w:tc>
        <w:tc>
          <w:tcPr>
            <w:tcW w:w="914" w:type="dxa"/>
            <w:vMerge w:val="restart"/>
            <w:shd w:val="clear" w:color="auto" w:fill="auto"/>
            <w:noWrap/>
            <w:tcMar>
              <w:top w:w="0" w:type="dxa"/>
              <w:left w:w="108" w:type="dxa"/>
              <w:bottom w:w="0" w:type="dxa"/>
              <w:right w:w="108" w:type="dxa"/>
            </w:tcMar>
            <w:vAlign w:val="center"/>
          </w:tcPr>
          <w:p w14:paraId="1A23AF87"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-2,38%</w:t>
            </w:r>
          </w:p>
        </w:tc>
        <w:tc>
          <w:tcPr>
            <w:tcW w:w="2070" w:type="dxa"/>
            <w:shd w:val="clear" w:color="auto" w:fill="FFFFFF" w:themeFill="background1"/>
            <w:tcMar>
              <w:top w:w="0" w:type="dxa"/>
              <w:left w:w="108" w:type="dxa"/>
              <w:bottom w:w="0" w:type="dxa"/>
              <w:right w:w="108" w:type="dxa"/>
            </w:tcMar>
            <w:vAlign w:val="center"/>
          </w:tcPr>
          <w:p w14:paraId="66118902"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roofErr w:type="spellStart"/>
            <w:r w:rsidRPr="00FD0DBE">
              <w:rPr>
                <w:rFonts w:eastAsia="Times New Roman"/>
                <w:b/>
                <w:bCs/>
                <w:color w:val="757171"/>
                <w:sz w:val="20"/>
                <w:szCs w:val="20"/>
                <w:lang w:eastAsia="lv-LV"/>
              </w:rPr>
              <w:t>Aknīkstes</w:t>
            </w:r>
            <w:proofErr w:type="spellEnd"/>
            <w:r w:rsidRPr="00FD0DBE">
              <w:rPr>
                <w:rFonts w:eastAsia="Times New Roman"/>
                <w:b/>
                <w:bCs/>
                <w:color w:val="757171"/>
                <w:sz w:val="20"/>
                <w:szCs w:val="20"/>
                <w:lang w:eastAsia="lv-LV"/>
              </w:rPr>
              <w:t xml:space="preserve"> novads</w:t>
            </w:r>
          </w:p>
        </w:tc>
        <w:tc>
          <w:tcPr>
            <w:tcW w:w="1110" w:type="dxa"/>
            <w:shd w:val="clear" w:color="auto" w:fill="auto"/>
            <w:noWrap/>
            <w:tcMar>
              <w:top w:w="0" w:type="dxa"/>
              <w:left w:w="108" w:type="dxa"/>
              <w:bottom w:w="0" w:type="dxa"/>
              <w:right w:w="108" w:type="dxa"/>
            </w:tcMar>
            <w:vAlign w:val="bottom"/>
          </w:tcPr>
          <w:p w14:paraId="49C2100E"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197,51</w:t>
            </w:r>
          </w:p>
        </w:tc>
        <w:tc>
          <w:tcPr>
            <w:tcW w:w="1095" w:type="dxa"/>
            <w:shd w:val="clear" w:color="auto" w:fill="auto"/>
            <w:noWrap/>
            <w:tcMar>
              <w:top w:w="0" w:type="dxa"/>
              <w:left w:w="108" w:type="dxa"/>
              <w:bottom w:w="0" w:type="dxa"/>
              <w:right w:w="108" w:type="dxa"/>
            </w:tcMar>
            <w:vAlign w:val="bottom"/>
          </w:tcPr>
          <w:p w14:paraId="34EECC5E"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19,16%</w:t>
            </w:r>
          </w:p>
        </w:tc>
      </w:tr>
      <w:tr w:rsidR="00955BC0" w:rsidRPr="00FD0DBE" w14:paraId="3DE29CF4" w14:textId="77777777" w:rsidTr="00BE6867">
        <w:trPr>
          <w:trHeight w:val="300"/>
        </w:trPr>
        <w:tc>
          <w:tcPr>
            <w:tcW w:w="1485" w:type="dxa"/>
            <w:vMerge/>
            <w:tcMar>
              <w:top w:w="0" w:type="dxa"/>
              <w:left w:w="108" w:type="dxa"/>
              <w:bottom w:w="0" w:type="dxa"/>
              <w:right w:w="108" w:type="dxa"/>
            </w:tcMar>
            <w:vAlign w:val="center"/>
          </w:tcPr>
          <w:p w14:paraId="01AFB02F"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4C06ABC7"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36F8CDAF"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01F77BA2"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0E4EAD27"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Jēkabpils</w:t>
            </w:r>
          </w:p>
        </w:tc>
        <w:tc>
          <w:tcPr>
            <w:tcW w:w="1110" w:type="dxa"/>
            <w:shd w:val="clear" w:color="auto" w:fill="auto"/>
            <w:noWrap/>
            <w:tcMar>
              <w:top w:w="0" w:type="dxa"/>
              <w:left w:w="108" w:type="dxa"/>
              <w:bottom w:w="0" w:type="dxa"/>
              <w:right w:w="108" w:type="dxa"/>
            </w:tcMar>
            <w:vAlign w:val="bottom"/>
          </w:tcPr>
          <w:p w14:paraId="7B556697"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-93,65</w:t>
            </w:r>
          </w:p>
        </w:tc>
        <w:tc>
          <w:tcPr>
            <w:tcW w:w="1095" w:type="dxa"/>
            <w:shd w:val="clear" w:color="auto" w:fill="auto"/>
            <w:noWrap/>
            <w:tcMar>
              <w:top w:w="0" w:type="dxa"/>
              <w:left w:w="108" w:type="dxa"/>
              <w:bottom w:w="0" w:type="dxa"/>
              <w:right w:w="108" w:type="dxa"/>
            </w:tcMar>
            <w:vAlign w:val="bottom"/>
          </w:tcPr>
          <w:p w14:paraId="164DB342"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-7,08%</w:t>
            </w:r>
          </w:p>
        </w:tc>
      </w:tr>
      <w:tr w:rsidR="00955BC0" w:rsidRPr="00FD0DBE" w14:paraId="4A54576C" w14:textId="77777777" w:rsidTr="00BE6867">
        <w:trPr>
          <w:trHeight w:val="300"/>
        </w:trPr>
        <w:tc>
          <w:tcPr>
            <w:tcW w:w="1485" w:type="dxa"/>
            <w:vMerge/>
            <w:tcMar>
              <w:top w:w="0" w:type="dxa"/>
              <w:left w:w="108" w:type="dxa"/>
              <w:bottom w:w="0" w:type="dxa"/>
              <w:right w:w="108" w:type="dxa"/>
            </w:tcMar>
            <w:vAlign w:val="center"/>
          </w:tcPr>
          <w:p w14:paraId="39AC1C66"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1ACA5424"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5F0AAFCF"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38078406"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13609C45"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Jēkabpils novads</w:t>
            </w:r>
          </w:p>
        </w:tc>
        <w:tc>
          <w:tcPr>
            <w:tcW w:w="1110" w:type="dxa"/>
            <w:shd w:val="clear" w:color="auto" w:fill="auto"/>
            <w:noWrap/>
            <w:tcMar>
              <w:top w:w="0" w:type="dxa"/>
              <w:left w:w="108" w:type="dxa"/>
              <w:bottom w:w="0" w:type="dxa"/>
              <w:right w:w="108" w:type="dxa"/>
            </w:tcMar>
            <w:vAlign w:val="bottom"/>
          </w:tcPr>
          <w:p w14:paraId="7C57BE7B"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37,36</w:t>
            </w:r>
          </w:p>
        </w:tc>
        <w:tc>
          <w:tcPr>
            <w:tcW w:w="1095" w:type="dxa"/>
            <w:shd w:val="clear" w:color="auto" w:fill="auto"/>
            <w:noWrap/>
            <w:tcMar>
              <w:top w:w="0" w:type="dxa"/>
              <w:left w:w="108" w:type="dxa"/>
              <w:bottom w:w="0" w:type="dxa"/>
              <w:right w:w="108" w:type="dxa"/>
            </w:tcMar>
            <w:vAlign w:val="bottom"/>
          </w:tcPr>
          <w:p w14:paraId="4D337675"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3,14%</w:t>
            </w:r>
          </w:p>
        </w:tc>
      </w:tr>
      <w:tr w:rsidR="00955BC0" w:rsidRPr="00FD0DBE" w14:paraId="19ADF580" w14:textId="77777777" w:rsidTr="00BE6867">
        <w:trPr>
          <w:trHeight w:val="300"/>
        </w:trPr>
        <w:tc>
          <w:tcPr>
            <w:tcW w:w="1485" w:type="dxa"/>
            <w:vMerge/>
            <w:tcMar>
              <w:top w:w="0" w:type="dxa"/>
              <w:left w:w="108" w:type="dxa"/>
              <w:bottom w:w="0" w:type="dxa"/>
              <w:right w:w="108" w:type="dxa"/>
            </w:tcMar>
            <w:vAlign w:val="center"/>
          </w:tcPr>
          <w:p w14:paraId="20AA99CF"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4BDB704B"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3C6FBBC6"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25835C32"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3B74A5A8"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Krustpils novads</w:t>
            </w:r>
          </w:p>
        </w:tc>
        <w:tc>
          <w:tcPr>
            <w:tcW w:w="1110" w:type="dxa"/>
            <w:shd w:val="clear" w:color="auto" w:fill="auto"/>
            <w:noWrap/>
            <w:tcMar>
              <w:top w:w="0" w:type="dxa"/>
              <w:left w:w="108" w:type="dxa"/>
              <w:bottom w:w="0" w:type="dxa"/>
              <w:right w:w="108" w:type="dxa"/>
            </w:tcMar>
            <w:vAlign w:val="bottom"/>
          </w:tcPr>
          <w:p w14:paraId="0504006B"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7,21</w:t>
            </w:r>
          </w:p>
        </w:tc>
        <w:tc>
          <w:tcPr>
            <w:tcW w:w="1095" w:type="dxa"/>
            <w:shd w:val="clear" w:color="auto" w:fill="auto"/>
            <w:noWrap/>
            <w:tcMar>
              <w:top w:w="0" w:type="dxa"/>
              <w:left w:w="108" w:type="dxa"/>
              <w:bottom w:w="0" w:type="dxa"/>
              <w:right w:w="108" w:type="dxa"/>
            </w:tcMar>
            <w:vAlign w:val="bottom"/>
          </w:tcPr>
          <w:p w14:paraId="0590A8F2"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0,59%</w:t>
            </w:r>
          </w:p>
        </w:tc>
      </w:tr>
      <w:tr w:rsidR="00955BC0" w:rsidRPr="00FD0DBE" w14:paraId="39D24501" w14:textId="77777777" w:rsidTr="00BE6867">
        <w:trPr>
          <w:trHeight w:val="300"/>
        </w:trPr>
        <w:tc>
          <w:tcPr>
            <w:tcW w:w="1485" w:type="dxa"/>
            <w:vMerge/>
            <w:tcMar>
              <w:top w:w="0" w:type="dxa"/>
              <w:left w:w="108" w:type="dxa"/>
              <w:bottom w:w="0" w:type="dxa"/>
              <w:right w:w="108" w:type="dxa"/>
            </w:tcMar>
            <w:vAlign w:val="center"/>
          </w:tcPr>
          <w:p w14:paraId="41B00212"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184C4CD3"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422BFDCA"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2CB3FEA2"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103C54F0"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Salas novads</w:t>
            </w:r>
          </w:p>
        </w:tc>
        <w:tc>
          <w:tcPr>
            <w:tcW w:w="1110" w:type="dxa"/>
            <w:shd w:val="clear" w:color="auto" w:fill="auto"/>
            <w:noWrap/>
            <w:tcMar>
              <w:top w:w="0" w:type="dxa"/>
              <w:left w:w="108" w:type="dxa"/>
              <w:bottom w:w="0" w:type="dxa"/>
              <w:right w:w="108" w:type="dxa"/>
            </w:tcMar>
            <w:vAlign w:val="bottom"/>
          </w:tcPr>
          <w:p w14:paraId="7593249F"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-344,92</w:t>
            </w:r>
          </w:p>
        </w:tc>
        <w:tc>
          <w:tcPr>
            <w:tcW w:w="1095" w:type="dxa"/>
            <w:shd w:val="clear" w:color="auto" w:fill="auto"/>
            <w:noWrap/>
            <w:tcMar>
              <w:top w:w="0" w:type="dxa"/>
              <w:left w:w="108" w:type="dxa"/>
              <w:bottom w:w="0" w:type="dxa"/>
              <w:right w:w="108" w:type="dxa"/>
            </w:tcMar>
            <w:vAlign w:val="bottom"/>
          </w:tcPr>
          <w:p w14:paraId="28F0D2C3"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-21,92%</w:t>
            </w:r>
          </w:p>
        </w:tc>
      </w:tr>
      <w:tr w:rsidR="00955BC0" w:rsidRPr="00FD0DBE" w14:paraId="015C35BF" w14:textId="77777777" w:rsidTr="00BE6867">
        <w:trPr>
          <w:trHeight w:val="300"/>
        </w:trPr>
        <w:tc>
          <w:tcPr>
            <w:tcW w:w="1485" w:type="dxa"/>
            <w:vMerge/>
            <w:tcMar>
              <w:top w:w="0" w:type="dxa"/>
              <w:left w:w="108" w:type="dxa"/>
              <w:bottom w:w="0" w:type="dxa"/>
              <w:right w:w="108" w:type="dxa"/>
            </w:tcMar>
            <w:vAlign w:val="center"/>
          </w:tcPr>
          <w:p w14:paraId="52ADF9C0"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7753120A"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48E7FAED"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06922227"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2F34F3A8"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Viesītes novads</w:t>
            </w:r>
          </w:p>
        </w:tc>
        <w:tc>
          <w:tcPr>
            <w:tcW w:w="1110" w:type="dxa"/>
            <w:shd w:val="clear" w:color="auto" w:fill="auto"/>
            <w:noWrap/>
            <w:tcMar>
              <w:top w:w="0" w:type="dxa"/>
              <w:left w:w="108" w:type="dxa"/>
              <w:bottom w:w="0" w:type="dxa"/>
              <w:right w:w="108" w:type="dxa"/>
            </w:tcMar>
            <w:vAlign w:val="bottom"/>
          </w:tcPr>
          <w:p w14:paraId="1D74446F"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90,88</w:t>
            </w:r>
          </w:p>
        </w:tc>
        <w:tc>
          <w:tcPr>
            <w:tcW w:w="1095" w:type="dxa"/>
            <w:shd w:val="clear" w:color="auto" w:fill="auto"/>
            <w:noWrap/>
            <w:tcMar>
              <w:top w:w="0" w:type="dxa"/>
              <w:left w:w="108" w:type="dxa"/>
              <w:bottom w:w="0" w:type="dxa"/>
              <w:right w:w="108" w:type="dxa"/>
            </w:tcMar>
            <w:vAlign w:val="bottom"/>
          </w:tcPr>
          <w:p w14:paraId="107205FB"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7,99%</w:t>
            </w:r>
          </w:p>
        </w:tc>
      </w:tr>
      <w:tr w:rsidR="00955BC0" w:rsidRPr="00FD0DBE" w14:paraId="76821636" w14:textId="77777777" w:rsidTr="00BE6867">
        <w:trPr>
          <w:trHeight w:val="300"/>
        </w:trPr>
        <w:tc>
          <w:tcPr>
            <w:tcW w:w="1485" w:type="dxa"/>
            <w:vMerge w:val="restart"/>
            <w:shd w:val="clear" w:color="auto" w:fill="FFFFFF" w:themeFill="background1"/>
            <w:noWrap/>
            <w:tcMar>
              <w:top w:w="0" w:type="dxa"/>
              <w:left w:w="108" w:type="dxa"/>
              <w:bottom w:w="0" w:type="dxa"/>
              <w:right w:w="108" w:type="dxa"/>
            </w:tcMar>
            <w:vAlign w:val="bottom"/>
          </w:tcPr>
          <w:p w14:paraId="49867F68"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sz w:val="20"/>
                <w:szCs w:val="20"/>
                <w:lang w:eastAsia="lv-LV"/>
              </w:rPr>
              <w:t>Krāslavas novads</w:t>
            </w:r>
          </w:p>
        </w:tc>
        <w:tc>
          <w:tcPr>
            <w:tcW w:w="1153" w:type="dxa"/>
            <w:vMerge w:val="restart"/>
            <w:shd w:val="clear" w:color="auto" w:fill="auto"/>
            <w:noWrap/>
            <w:tcMar>
              <w:top w:w="0" w:type="dxa"/>
              <w:left w:w="108" w:type="dxa"/>
              <w:bottom w:w="0" w:type="dxa"/>
              <w:right w:w="108" w:type="dxa"/>
            </w:tcMar>
            <w:vAlign w:val="center"/>
          </w:tcPr>
          <w:p w14:paraId="47D29A44"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1032,06</w:t>
            </w:r>
          </w:p>
        </w:tc>
        <w:tc>
          <w:tcPr>
            <w:tcW w:w="990" w:type="dxa"/>
            <w:vMerge w:val="restart"/>
            <w:shd w:val="clear" w:color="auto" w:fill="92D050"/>
            <w:noWrap/>
            <w:tcMar>
              <w:top w:w="0" w:type="dxa"/>
              <w:left w:w="108" w:type="dxa"/>
              <w:bottom w:w="0" w:type="dxa"/>
              <w:right w:w="108" w:type="dxa"/>
            </w:tcMar>
            <w:vAlign w:val="center"/>
          </w:tcPr>
          <w:p w14:paraId="7574EDB4"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-267,89</w:t>
            </w:r>
          </w:p>
        </w:tc>
        <w:tc>
          <w:tcPr>
            <w:tcW w:w="914" w:type="dxa"/>
            <w:vMerge w:val="restart"/>
            <w:shd w:val="clear" w:color="auto" w:fill="auto"/>
            <w:noWrap/>
            <w:tcMar>
              <w:top w:w="0" w:type="dxa"/>
              <w:left w:w="108" w:type="dxa"/>
              <w:bottom w:w="0" w:type="dxa"/>
              <w:right w:w="108" w:type="dxa"/>
            </w:tcMar>
            <w:vAlign w:val="center"/>
          </w:tcPr>
          <w:p w14:paraId="21D00BC7"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-20,61%</w:t>
            </w:r>
          </w:p>
        </w:tc>
        <w:tc>
          <w:tcPr>
            <w:tcW w:w="2070" w:type="dxa"/>
            <w:shd w:val="clear" w:color="auto" w:fill="FFFFFF" w:themeFill="background1"/>
            <w:tcMar>
              <w:top w:w="0" w:type="dxa"/>
              <w:left w:w="108" w:type="dxa"/>
              <w:bottom w:w="0" w:type="dxa"/>
              <w:right w:w="108" w:type="dxa"/>
            </w:tcMar>
            <w:vAlign w:val="center"/>
          </w:tcPr>
          <w:p w14:paraId="45608EA9"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Dagdas novads</w:t>
            </w:r>
          </w:p>
        </w:tc>
        <w:tc>
          <w:tcPr>
            <w:tcW w:w="1110" w:type="dxa"/>
            <w:shd w:val="clear" w:color="auto" w:fill="auto"/>
            <w:noWrap/>
            <w:tcMar>
              <w:top w:w="0" w:type="dxa"/>
              <w:left w:w="108" w:type="dxa"/>
              <w:bottom w:w="0" w:type="dxa"/>
              <w:right w:w="108" w:type="dxa"/>
            </w:tcMar>
            <w:vAlign w:val="bottom"/>
          </w:tcPr>
          <w:p w14:paraId="244DBA2B"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-374,47</w:t>
            </w:r>
          </w:p>
        </w:tc>
        <w:tc>
          <w:tcPr>
            <w:tcW w:w="1095" w:type="dxa"/>
            <w:shd w:val="clear" w:color="auto" w:fill="auto"/>
            <w:noWrap/>
            <w:tcMar>
              <w:top w:w="0" w:type="dxa"/>
              <w:left w:w="108" w:type="dxa"/>
              <w:bottom w:w="0" w:type="dxa"/>
              <w:right w:w="108" w:type="dxa"/>
            </w:tcMar>
            <w:vAlign w:val="bottom"/>
          </w:tcPr>
          <w:p w14:paraId="54EBD61E"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-26,62%</w:t>
            </w:r>
          </w:p>
        </w:tc>
      </w:tr>
      <w:tr w:rsidR="00955BC0" w:rsidRPr="00FD0DBE" w14:paraId="1CB043C4" w14:textId="77777777" w:rsidTr="00BE6867">
        <w:trPr>
          <w:trHeight w:val="300"/>
        </w:trPr>
        <w:tc>
          <w:tcPr>
            <w:tcW w:w="1485" w:type="dxa"/>
            <w:vMerge/>
            <w:noWrap/>
            <w:tcMar>
              <w:top w:w="0" w:type="dxa"/>
              <w:left w:w="108" w:type="dxa"/>
              <w:bottom w:w="0" w:type="dxa"/>
              <w:right w:w="108" w:type="dxa"/>
            </w:tcMar>
            <w:vAlign w:val="bottom"/>
          </w:tcPr>
          <w:p w14:paraId="779B033C"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10D80B1D"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4B2F03D1"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65B2502D"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04BAB3BB"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Krāslavas novads</w:t>
            </w:r>
          </w:p>
        </w:tc>
        <w:tc>
          <w:tcPr>
            <w:tcW w:w="1110" w:type="dxa"/>
            <w:shd w:val="clear" w:color="auto" w:fill="auto"/>
            <w:noWrap/>
            <w:tcMar>
              <w:top w:w="0" w:type="dxa"/>
              <w:left w:w="108" w:type="dxa"/>
              <w:bottom w:w="0" w:type="dxa"/>
              <w:right w:w="108" w:type="dxa"/>
            </w:tcMar>
            <w:vAlign w:val="bottom"/>
          </w:tcPr>
          <w:p w14:paraId="098DB732"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-218,88</w:t>
            </w:r>
          </w:p>
        </w:tc>
        <w:tc>
          <w:tcPr>
            <w:tcW w:w="1095" w:type="dxa"/>
            <w:shd w:val="clear" w:color="auto" w:fill="auto"/>
            <w:noWrap/>
            <w:tcMar>
              <w:top w:w="0" w:type="dxa"/>
              <w:left w:w="108" w:type="dxa"/>
              <w:bottom w:w="0" w:type="dxa"/>
              <w:right w:w="108" w:type="dxa"/>
            </w:tcMar>
            <w:vAlign w:val="bottom"/>
          </w:tcPr>
          <w:p w14:paraId="1CB9BDBA"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-17,50%</w:t>
            </w:r>
          </w:p>
        </w:tc>
      </w:tr>
      <w:tr w:rsidR="00955BC0" w:rsidRPr="00FD0DBE" w14:paraId="53AFBDA1" w14:textId="77777777" w:rsidTr="00BE6867">
        <w:trPr>
          <w:trHeight w:val="300"/>
        </w:trPr>
        <w:tc>
          <w:tcPr>
            <w:tcW w:w="1485" w:type="dxa"/>
            <w:vMerge w:val="restart"/>
            <w:shd w:val="clear" w:color="auto" w:fill="FFFFFF" w:themeFill="background1"/>
            <w:tcMar>
              <w:top w:w="0" w:type="dxa"/>
              <w:left w:w="108" w:type="dxa"/>
              <w:bottom w:w="0" w:type="dxa"/>
              <w:right w:w="108" w:type="dxa"/>
            </w:tcMar>
            <w:vAlign w:val="center"/>
          </w:tcPr>
          <w:p w14:paraId="31247CB6"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sz w:val="20"/>
                <w:szCs w:val="20"/>
                <w:lang w:eastAsia="lv-LV"/>
              </w:rPr>
              <w:t xml:space="preserve">Kuldīgas novads </w:t>
            </w:r>
          </w:p>
        </w:tc>
        <w:tc>
          <w:tcPr>
            <w:tcW w:w="1153" w:type="dxa"/>
            <w:vMerge w:val="restart"/>
            <w:shd w:val="clear" w:color="auto" w:fill="auto"/>
            <w:noWrap/>
            <w:tcMar>
              <w:top w:w="0" w:type="dxa"/>
              <w:left w:w="108" w:type="dxa"/>
              <w:bottom w:w="0" w:type="dxa"/>
              <w:right w:w="108" w:type="dxa"/>
            </w:tcMar>
            <w:vAlign w:val="center"/>
          </w:tcPr>
          <w:p w14:paraId="5FD12908"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1183,67</w:t>
            </w:r>
          </w:p>
        </w:tc>
        <w:tc>
          <w:tcPr>
            <w:tcW w:w="990" w:type="dxa"/>
            <w:vMerge w:val="restart"/>
            <w:shd w:val="clear" w:color="auto" w:fill="92D050"/>
            <w:noWrap/>
            <w:tcMar>
              <w:top w:w="0" w:type="dxa"/>
              <w:left w:w="108" w:type="dxa"/>
              <w:bottom w:w="0" w:type="dxa"/>
              <w:right w:w="108" w:type="dxa"/>
            </w:tcMar>
            <w:vAlign w:val="center"/>
          </w:tcPr>
          <w:p w14:paraId="76200CB7"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-490,96</w:t>
            </w:r>
          </w:p>
        </w:tc>
        <w:tc>
          <w:tcPr>
            <w:tcW w:w="914" w:type="dxa"/>
            <w:vMerge w:val="restart"/>
            <w:shd w:val="clear" w:color="auto" w:fill="auto"/>
            <w:noWrap/>
            <w:tcMar>
              <w:top w:w="0" w:type="dxa"/>
              <w:left w:w="108" w:type="dxa"/>
              <w:bottom w:w="0" w:type="dxa"/>
              <w:right w:w="108" w:type="dxa"/>
            </w:tcMar>
            <w:vAlign w:val="center"/>
          </w:tcPr>
          <w:p w14:paraId="4694CF80"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-29,32%</w:t>
            </w:r>
          </w:p>
        </w:tc>
        <w:tc>
          <w:tcPr>
            <w:tcW w:w="2070" w:type="dxa"/>
            <w:shd w:val="clear" w:color="auto" w:fill="FFFFFF" w:themeFill="background1"/>
            <w:tcMar>
              <w:top w:w="0" w:type="dxa"/>
              <w:left w:w="108" w:type="dxa"/>
              <w:bottom w:w="0" w:type="dxa"/>
              <w:right w:w="108" w:type="dxa"/>
            </w:tcMar>
            <w:vAlign w:val="center"/>
          </w:tcPr>
          <w:p w14:paraId="55E947A0"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Alsungas novads</w:t>
            </w:r>
          </w:p>
        </w:tc>
        <w:tc>
          <w:tcPr>
            <w:tcW w:w="1110" w:type="dxa"/>
            <w:shd w:val="clear" w:color="auto" w:fill="auto"/>
            <w:noWrap/>
            <w:tcMar>
              <w:top w:w="0" w:type="dxa"/>
              <w:left w:w="108" w:type="dxa"/>
              <w:bottom w:w="0" w:type="dxa"/>
              <w:right w:w="108" w:type="dxa"/>
            </w:tcMar>
            <w:vAlign w:val="bottom"/>
          </w:tcPr>
          <w:p w14:paraId="716DB511"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-114,59</w:t>
            </w:r>
          </w:p>
        </w:tc>
        <w:tc>
          <w:tcPr>
            <w:tcW w:w="1095" w:type="dxa"/>
            <w:shd w:val="clear" w:color="auto" w:fill="auto"/>
            <w:noWrap/>
            <w:tcMar>
              <w:top w:w="0" w:type="dxa"/>
              <w:left w:w="108" w:type="dxa"/>
              <w:bottom w:w="0" w:type="dxa"/>
              <w:right w:w="108" w:type="dxa"/>
            </w:tcMar>
            <w:vAlign w:val="bottom"/>
          </w:tcPr>
          <w:p w14:paraId="18C83541"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-8,83%</w:t>
            </w:r>
          </w:p>
        </w:tc>
      </w:tr>
      <w:tr w:rsidR="00955BC0" w:rsidRPr="00FD0DBE" w14:paraId="28AE69E8" w14:textId="77777777" w:rsidTr="00BE6867">
        <w:trPr>
          <w:trHeight w:val="300"/>
        </w:trPr>
        <w:tc>
          <w:tcPr>
            <w:tcW w:w="1485" w:type="dxa"/>
            <w:vMerge/>
            <w:tcMar>
              <w:top w:w="0" w:type="dxa"/>
              <w:left w:w="108" w:type="dxa"/>
              <w:bottom w:w="0" w:type="dxa"/>
              <w:right w:w="108" w:type="dxa"/>
            </w:tcMar>
            <w:vAlign w:val="center"/>
          </w:tcPr>
          <w:p w14:paraId="180A9A1D"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69C70F18"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149AED47"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168D834E"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4DF2F7E4"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Kuldīgas novads</w:t>
            </w:r>
          </w:p>
        </w:tc>
        <w:tc>
          <w:tcPr>
            <w:tcW w:w="1110" w:type="dxa"/>
            <w:shd w:val="clear" w:color="auto" w:fill="auto"/>
            <w:noWrap/>
            <w:tcMar>
              <w:top w:w="0" w:type="dxa"/>
              <w:left w:w="108" w:type="dxa"/>
              <w:bottom w:w="0" w:type="dxa"/>
              <w:right w:w="108" w:type="dxa"/>
            </w:tcMar>
            <w:vAlign w:val="bottom"/>
          </w:tcPr>
          <w:p w14:paraId="7D1CB446"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-47,96</w:t>
            </w:r>
          </w:p>
        </w:tc>
        <w:tc>
          <w:tcPr>
            <w:tcW w:w="1095" w:type="dxa"/>
            <w:shd w:val="clear" w:color="auto" w:fill="auto"/>
            <w:noWrap/>
            <w:tcMar>
              <w:top w:w="0" w:type="dxa"/>
              <w:left w:w="108" w:type="dxa"/>
              <w:bottom w:w="0" w:type="dxa"/>
              <w:right w:w="108" w:type="dxa"/>
            </w:tcMar>
            <w:vAlign w:val="bottom"/>
          </w:tcPr>
          <w:p w14:paraId="513CE873"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-3,89%</w:t>
            </w:r>
          </w:p>
        </w:tc>
      </w:tr>
      <w:tr w:rsidR="00955BC0" w:rsidRPr="00FD0DBE" w14:paraId="6C222BA2" w14:textId="77777777" w:rsidTr="00BE6867">
        <w:trPr>
          <w:trHeight w:val="300"/>
        </w:trPr>
        <w:tc>
          <w:tcPr>
            <w:tcW w:w="1485" w:type="dxa"/>
            <w:vMerge/>
            <w:tcMar>
              <w:top w:w="0" w:type="dxa"/>
              <w:left w:w="108" w:type="dxa"/>
              <w:bottom w:w="0" w:type="dxa"/>
              <w:right w:w="108" w:type="dxa"/>
            </w:tcMar>
            <w:vAlign w:val="center"/>
          </w:tcPr>
          <w:p w14:paraId="4621B2DC"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15D78A00"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08D5E0F2"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10234735"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346F84EF"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Skrundas novads</w:t>
            </w:r>
          </w:p>
        </w:tc>
        <w:tc>
          <w:tcPr>
            <w:tcW w:w="1110" w:type="dxa"/>
            <w:shd w:val="clear" w:color="auto" w:fill="auto"/>
            <w:noWrap/>
            <w:tcMar>
              <w:top w:w="0" w:type="dxa"/>
              <w:left w:w="108" w:type="dxa"/>
              <w:bottom w:w="0" w:type="dxa"/>
              <w:right w:w="108" w:type="dxa"/>
            </w:tcMar>
            <w:vAlign w:val="bottom"/>
          </w:tcPr>
          <w:p w14:paraId="354BA602"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4,13</w:t>
            </w:r>
          </w:p>
        </w:tc>
        <w:tc>
          <w:tcPr>
            <w:tcW w:w="1095" w:type="dxa"/>
            <w:shd w:val="clear" w:color="auto" w:fill="auto"/>
            <w:noWrap/>
            <w:tcMar>
              <w:top w:w="0" w:type="dxa"/>
              <w:left w:w="108" w:type="dxa"/>
              <w:bottom w:w="0" w:type="dxa"/>
              <w:right w:w="108" w:type="dxa"/>
            </w:tcMar>
            <w:vAlign w:val="bottom"/>
          </w:tcPr>
          <w:p w14:paraId="322C64C2"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0,35%</w:t>
            </w:r>
          </w:p>
        </w:tc>
      </w:tr>
      <w:tr w:rsidR="00955BC0" w:rsidRPr="00FD0DBE" w14:paraId="020332CA" w14:textId="77777777" w:rsidTr="00BE6867">
        <w:trPr>
          <w:trHeight w:val="300"/>
        </w:trPr>
        <w:tc>
          <w:tcPr>
            <w:tcW w:w="1485" w:type="dxa"/>
            <w:vMerge w:val="restart"/>
            <w:shd w:val="clear" w:color="auto" w:fill="FFFFFF" w:themeFill="background1"/>
            <w:tcMar>
              <w:top w:w="0" w:type="dxa"/>
              <w:left w:w="108" w:type="dxa"/>
              <w:bottom w:w="0" w:type="dxa"/>
              <w:right w:w="108" w:type="dxa"/>
            </w:tcMar>
            <w:vAlign w:val="center"/>
          </w:tcPr>
          <w:p w14:paraId="75F0D8CA"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sz w:val="20"/>
                <w:szCs w:val="20"/>
                <w:lang w:eastAsia="lv-LV"/>
              </w:rPr>
              <w:t xml:space="preserve">Limbažu novads </w:t>
            </w:r>
          </w:p>
        </w:tc>
        <w:tc>
          <w:tcPr>
            <w:tcW w:w="1153" w:type="dxa"/>
            <w:vMerge w:val="restart"/>
            <w:shd w:val="clear" w:color="auto" w:fill="auto"/>
            <w:noWrap/>
            <w:tcMar>
              <w:top w:w="0" w:type="dxa"/>
              <w:left w:w="108" w:type="dxa"/>
              <w:bottom w:w="0" w:type="dxa"/>
              <w:right w:w="108" w:type="dxa"/>
            </w:tcMar>
            <w:vAlign w:val="center"/>
          </w:tcPr>
          <w:p w14:paraId="33B9AFCD"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1059,52</w:t>
            </w:r>
          </w:p>
        </w:tc>
        <w:tc>
          <w:tcPr>
            <w:tcW w:w="990" w:type="dxa"/>
            <w:vMerge w:val="restart"/>
            <w:shd w:val="clear" w:color="auto" w:fill="92D050"/>
            <w:noWrap/>
            <w:tcMar>
              <w:top w:w="0" w:type="dxa"/>
              <w:left w:w="108" w:type="dxa"/>
              <w:bottom w:w="0" w:type="dxa"/>
              <w:right w:w="108" w:type="dxa"/>
            </w:tcMar>
            <w:vAlign w:val="center"/>
          </w:tcPr>
          <w:p w14:paraId="759A0D08"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-106,53</w:t>
            </w:r>
          </w:p>
        </w:tc>
        <w:tc>
          <w:tcPr>
            <w:tcW w:w="914" w:type="dxa"/>
            <w:vMerge w:val="restart"/>
            <w:shd w:val="clear" w:color="auto" w:fill="auto"/>
            <w:noWrap/>
            <w:tcMar>
              <w:top w:w="0" w:type="dxa"/>
              <w:left w:w="108" w:type="dxa"/>
              <w:bottom w:w="0" w:type="dxa"/>
              <w:right w:w="108" w:type="dxa"/>
            </w:tcMar>
            <w:vAlign w:val="center"/>
          </w:tcPr>
          <w:p w14:paraId="31F2E9A3"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-9,14%</w:t>
            </w:r>
          </w:p>
        </w:tc>
        <w:tc>
          <w:tcPr>
            <w:tcW w:w="2070" w:type="dxa"/>
            <w:shd w:val="clear" w:color="auto" w:fill="FFFFFF" w:themeFill="background1"/>
            <w:tcMar>
              <w:top w:w="0" w:type="dxa"/>
              <w:left w:w="108" w:type="dxa"/>
              <w:bottom w:w="0" w:type="dxa"/>
              <w:right w:w="108" w:type="dxa"/>
            </w:tcMar>
            <w:vAlign w:val="center"/>
          </w:tcPr>
          <w:p w14:paraId="4EF9E44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Alojas novads</w:t>
            </w:r>
          </w:p>
        </w:tc>
        <w:tc>
          <w:tcPr>
            <w:tcW w:w="1110" w:type="dxa"/>
            <w:shd w:val="clear" w:color="auto" w:fill="auto"/>
            <w:noWrap/>
            <w:tcMar>
              <w:top w:w="0" w:type="dxa"/>
              <w:left w:w="108" w:type="dxa"/>
              <w:bottom w:w="0" w:type="dxa"/>
              <w:right w:w="108" w:type="dxa"/>
            </w:tcMar>
            <w:vAlign w:val="bottom"/>
          </w:tcPr>
          <w:p w14:paraId="63B6B435"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-42,86</w:t>
            </w:r>
          </w:p>
        </w:tc>
        <w:tc>
          <w:tcPr>
            <w:tcW w:w="1095" w:type="dxa"/>
            <w:shd w:val="clear" w:color="auto" w:fill="auto"/>
            <w:noWrap/>
            <w:tcMar>
              <w:top w:w="0" w:type="dxa"/>
              <w:left w:w="108" w:type="dxa"/>
              <w:bottom w:w="0" w:type="dxa"/>
              <w:right w:w="108" w:type="dxa"/>
            </w:tcMar>
            <w:vAlign w:val="bottom"/>
          </w:tcPr>
          <w:p w14:paraId="732C353C"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-3,89%</w:t>
            </w:r>
          </w:p>
        </w:tc>
      </w:tr>
      <w:tr w:rsidR="00955BC0" w:rsidRPr="00FD0DBE" w14:paraId="25B94EA8" w14:textId="77777777" w:rsidTr="00BE6867">
        <w:trPr>
          <w:trHeight w:val="300"/>
        </w:trPr>
        <w:tc>
          <w:tcPr>
            <w:tcW w:w="1485" w:type="dxa"/>
            <w:vMerge/>
            <w:tcMar>
              <w:top w:w="0" w:type="dxa"/>
              <w:left w:w="108" w:type="dxa"/>
              <w:bottom w:w="0" w:type="dxa"/>
              <w:right w:w="108" w:type="dxa"/>
            </w:tcMar>
            <w:vAlign w:val="center"/>
          </w:tcPr>
          <w:p w14:paraId="4FC029C0"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1A0E97B3"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3CDE7C8D"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3E5D14D9"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13F5AAB1"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Limbažu novads</w:t>
            </w:r>
          </w:p>
        </w:tc>
        <w:tc>
          <w:tcPr>
            <w:tcW w:w="1110" w:type="dxa"/>
            <w:shd w:val="clear" w:color="auto" w:fill="auto"/>
            <w:noWrap/>
            <w:tcMar>
              <w:top w:w="0" w:type="dxa"/>
              <w:left w:w="108" w:type="dxa"/>
              <w:bottom w:w="0" w:type="dxa"/>
              <w:right w:w="108" w:type="dxa"/>
            </w:tcMar>
            <w:vAlign w:val="bottom"/>
          </w:tcPr>
          <w:p w14:paraId="52A20451"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-95,98</w:t>
            </w:r>
          </w:p>
        </w:tc>
        <w:tc>
          <w:tcPr>
            <w:tcW w:w="1095" w:type="dxa"/>
            <w:shd w:val="clear" w:color="auto" w:fill="auto"/>
            <w:noWrap/>
            <w:tcMar>
              <w:top w:w="0" w:type="dxa"/>
              <w:left w:w="108" w:type="dxa"/>
              <w:bottom w:w="0" w:type="dxa"/>
              <w:right w:w="108" w:type="dxa"/>
            </w:tcMar>
            <w:vAlign w:val="bottom"/>
          </w:tcPr>
          <w:p w14:paraId="2C8C8439"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-8,31%</w:t>
            </w:r>
          </w:p>
        </w:tc>
      </w:tr>
      <w:tr w:rsidR="00955BC0" w:rsidRPr="00FD0DBE" w14:paraId="37171729" w14:textId="77777777" w:rsidTr="00BE6867">
        <w:trPr>
          <w:trHeight w:val="300"/>
        </w:trPr>
        <w:tc>
          <w:tcPr>
            <w:tcW w:w="1485" w:type="dxa"/>
            <w:vMerge/>
            <w:tcMar>
              <w:top w:w="0" w:type="dxa"/>
              <w:left w:w="108" w:type="dxa"/>
              <w:bottom w:w="0" w:type="dxa"/>
              <w:right w:w="108" w:type="dxa"/>
            </w:tcMar>
            <w:vAlign w:val="center"/>
          </w:tcPr>
          <w:p w14:paraId="510B559A"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3ADFD53B"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3803FB92"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0BD6E04A"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4D673EF7"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Salacgrīvas novads</w:t>
            </w:r>
          </w:p>
        </w:tc>
        <w:tc>
          <w:tcPr>
            <w:tcW w:w="1110" w:type="dxa"/>
            <w:shd w:val="clear" w:color="auto" w:fill="auto"/>
            <w:noWrap/>
            <w:tcMar>
              <w:top w:w="0" w:type="dxa"/>
              <w:left w:w="108" w:type="dxa"/>
              <w:bottom w:w="0" w:type="dxa"/>
              <w:right w:w="108" w:type="dxa"/>
            </w:tcMar>
            <w:vAlign w:val="bottom"/>
          </w:tcPr>
          <w:p w14:paraId="0CE75988"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-258,91</w:t>
            </w:r>
          </w:p>
        </w:tc>
        <w:tc>
          <w:tcPr>
            <w:tcW w:w="1095" w:type="dxa"/>
            <w:shd w:val="clear" w:color="auto" w:fill="auto"/>
            <w:noWrap/>
            <w:tcMar>
              <w:top w:w="0" w:type="dxa"/>
              <w:left w:w="108" w:type="dxa"/>
              <w:bottom w:w="0" w:type="dxa"/>
              <w:right w:w="108" w:type="dxa"/>
            </w:tcMar>
            <w:vAlign w:val="bottom"/>
          </w:tcPr>
          <w:p w14:paraId="22627B0B"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-19,64%</w:t>
            </w:r>
          </w:p>
        </w:tc>
      </w:tr>
      <w:tr w:rsidR="00955BC0" w:rsidRPr="00FD0DBE" w14:paraId="42DE20E6" w14:textId="77777777" w:rsidTr="00BE6867">
        <w:trPr>
          <w:trHeight w:val="300"/>
        </w:trPr>
        <w:tc>
          <w:tcPr>
            <w:tcW w:w="1485" w:type="dxa"/>
            <w:vMerge w:val="restart"/>
            <w:shd w:val="clear" w:color="auto" w:fill="FFFFFF" w:themeFill="background1"/>
            <w:tcMar>
              <w:top w:w="0" w:type="dxa"/>
              <w:left w:w="108" w:type="dxa"/>
              <w:bottom w:w="0" w:type="dxa"/>
              <w:right w:w="108" w:type="dxa"/>
            </w:tcMar>
            <w:vAlign w:val="center"/>
          </w:tcPr>
          <w:p w14:paraId="0BE04249"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sz w:val="20"/>
                <w:szCs w:val="20"/>
                <w:lang w:eastAsia="lv-LV"/>
              </w:rPr>
              <w:t xml:space="preserve">Mārupes novads </w:t>
            </w:r>
          </w:p>
        </w:tc>
        <w:tc>
          <w:tcPr>
            <w:tcW w:w="1153" w:type="dxa"/>
            <w:vMerge w:val="restart"/>
            <w:shd w:val="clear" w:color="auto" w:fill="auto"/>
            <w:noWrap/>
            <w:tcMar>
              <w:top w:w="0" w:type="dxa"/>
              <w:left w:w="108" w:type="dxa"/>
              <w:bottom w:w="0" w:type="dxa"/>
              <w:right w:w="108" w:type="dxa"/>
            </w:tcMar>
            <w:vAlign w:val="center"/>
          </w:tcPr>
          <w:p w14:paraId="355B9B73"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1274,81</w:t>
            </w:r>
          </w:p>
        </w:tc>
        <w:tc>
          <w:tcPr>
            <w:tcW w:w="990" w:type="dxa"/>
            <w:vMerge w:val="restart"/>
            <w:shd w:val="clear" w:color="auto" w:fill="92D050"/>
            <w:noWrap/>
            <w:tcMar>
              <w:top w:w="0" w:type="dxa"/>
              <w:left w:w="108" w:type="dxa"/>
              <w:bottom w:w="0" w:type="dxa"/>
              <w:right w:w="108" w:type="dxa"/>
            </w:tcMar>
            <w:vAlign w:val="center"/>
          </w:tcPr>
          <w:p w14:paraId="166755B5"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-18,50</w:t>
            </w:r>
          </w:p>
        </w:tc>
        <w:tc>
          <w:tcPr>
            <w:tcW w:w="914" w:type="dxa"/>
            <w:vMerge w:val="restart"/>
            <w:shd w:val="clear" w:color="auto" w:fill="auto"/>
            <w:noWrap/>
            <w:tcMar>
              <w:top w:w="0" w:type="dxa"/>
              <w:left w:w="108" w:type="dxa"/>
              <w:bottom w:w="0" w:type="dxa"/>
              <w:right w:w="108" w:type="dxa"/>
            </w:tcMar>
            <w:vAlign w:val="center"/>
          </w:tcPr>
          <w:p w14:paraId="154FCCCF"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-1,43%</w:t>
            </w:r>
          </w:p>
        </w:tc>
        <w:tc>
          <w:tcPr>
            <w:tcW w:w="2070" w:type="dxa"/>
            <w:shd w:val="clear" w:color="auto" w:fill="FFFFFF" w:themeFill="background1"/>
            <w:tcMar>
              <w:top w:w="0" w:type="dxa"/>
              <w:left w:w="108" w:type="dxa"/>
              <w:bottom w:w="0" w:type="dxa"/>
              <w:right w:w="108" w:type="dxa"/>
            </w:tcMar>
            <w:vAlign w:val="center"/>
          </w:tcPr>
          <w:p w14:paraId="3170E2B0"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Babītes novads</w:t>
            </w:r>
          </w:p>
        </w:tc>
        <w:tc>
          <w:tcPr>
            <w:tcW w:w="1110" w:type="dxa"/>
            <w:shd w:val="clear" w:color="auto" w:fill="auto"/>
            <w:noWrap/>
            <w:tcMar>
              <w:top w:w="0" w:type="dxa"/>
              <w:left w:w="108" w:type="dxa"/>
              <w:bottom w:w="0" w:type="dxa"/>
              <w:right w:w="108" w:type="dxa"/>
            </w:tcMar>
            <w:vAlign w:val="bottom"/>
          </w:tcPr>
          <w:p w14:paraId="52B54A56"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74,53</w:t>
            </w:r>
          </w:p>
        </w:tc>
        <w:tc>
          <w:tcPr>
            <w:tcW w:w="1095" w:type="dxa"/>
            <w:shd w:val="clear" w:color="auto" w:fill="auto"/>
            <w:noWrap/>
            <w:tcMar>
              <w:top w:w="0" w:type="dxa"/>
              <w:left w:w="108" w:type="dxa"/>
              <w:bottom w:w="0" w:type="dxa"/>
              <w:right w:w="108" w:type="dxa"/>
            </w:tcMar>
            <w:vAlign w:val="bottom"/>
          </w:tcPr>
          <w:p w14:paraId="0FF19B43"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6,21%</w:t>
            </w:r>
          </w:p>
        </w:tc>
      </w:tr>
      <w:tr w:rsidR="00955BC0" w:rsidRPr="00FD0DBE" w14:paraId="1EB70DE4" w14:textId="77777777" w:rsidTr="00BE6867">
        <w:trPr>
          <w:trHeight w:val="300"/>
        </w:trPr>
        <w:tc>
          <w:tcPr>
            <w:tcW w:w="1485" w:type="dxa"/>
            <w:vMerge/>
            <w:tcMar>
              <w:top w:w="0" w:type="dxa"/>
              <w:left w:w="108" w:type="dxa"/>
              <w:bottom w:w="0" w:type="dxa"/>
              <w:right w:w="108" w:type="dxa"/>
            </w:tcMar>
            <w:vAlign w:val="center"/>
          </w:tcPr>
          <w:p w14:paraId="5EA0DCF0"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153" w:type="dxa"/>
            <w:vMerge/>
            <w:noWrap/>
            <w:tcMar>
              <w:top w:w="0" w:type="dxa"/>
              <w:left w:w="108" w:type="dxa"/>
              <w:bottom w:w="0" w:type="dxa"/>
              <w:right w:w="108" w:type="dxa"/>
            </w:tcMar>
            <w:vAlign w:val="center"/>
          </w:tcPr>
          <w:p w14:paraId="5C48C4AB"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6EADBA05"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19C65338"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6873597E"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Mārupes novads</w:t>
            </w:r>
          </w:p>
        </w:tc>
        <w:tc>
          <w:tcPr>
            <w:tcW w:w="1110" w:type="dxa"/>
            <w:shd w:val="clear" w:color="auto" w:fill="auto"/>
            <w:noWrap/>
            <w:tcMar>
              <w:top w:w="0" w:type="dxa"/>
              <w:left w:w="108" w:type="dxa"/>
              <w:bottom w:w="0" w:type="dxa"/>
              <w:right w:w="108" w:type="dxa"/>
            </w:tcMar>
            <w:vAlign w:val="bottom"/>
          </w:tcPr>
          <w:p w14:paraId="2C3D21EC"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-66,37</w:t>
            </w:r>
          </w:p>
        </w:tc>
        <w:tc>
          <w:tcPr>
            <w:tcW w:w="1095" w:type="dxa"/>
            <w:shd w:val="clear" w:color="auto" w:fill="auto"/>
            <w:noWrap/>
            <w:tcMar>
              <w:top w:w="0" w:type="dxa"/>
              <w:left w:w="108" w:type="dxa"/>
              <w:bottom w:w="0" w:type="dxa"/>
              <w:right w:w="108" w:type="dxa"/>
            </w:tcMar>
            <w:vAlign w:val="bottom"/>
          </w:tcPr>
          <w:p w14:paraId="404B2AD5"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-4,95%</w:t>
            </w:r>
          </w:p>
        </w:tc>
      </w:tr>
      <w:tr w:rsidR="00955BC0" w:rsidRPr="00FD0DBE" w14:paraId="00CDF878" w14:textId="77777777" w:rsidTr="00BE6867">
        <w:trPr>
          <w:trHeight w:val="300"/>
        </w:trPr>
        <w:tc>
          <w:tcPr>
            <w:tcW w:w="1485" w:type="dxa"/>
            <w:vMerge w:val="restart"/>
            <w:shd w:val="clear" w:color="auto" w:fill="FFFFFF" w:themeFill="background1"/>
            <w:tcMar>
              <w:top w:w="0" w:type="dxa"/>
              <w:left w:w="108" w:type="dxa"/>
              <w:bottom w:w="0" w:type="dxa"/>
              <w:right w:w="108" w:type="dxa"/>
            </w:tcMar>
            <w:vAlign w:val="center"/>
          </w:tcPr>
          <w:p w14:paraId="6F9C9581"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Saldus novads</w:t>
            </w:r>
          </w:p>
        </w:tc>
        <w:tc>
          <w:tcPr>
            <w:tcW w:w="1153" w:type="dxa"/>
            <w:vMerge w:val="restart"/>
            <w:shd w:val="clear" w:color="auto" w:fill="auto"/>
            <w:noWrap/>
            <w:tcMar>
              <w:top w:w="0" w:type="dxa"/>
              <w:left w:w="108" w:type="dxa"/>
              <w:bottom w:w="0" w:type="dxa"/>
              <w:right w:w="108" w:type="dxa"/>
            </w:tcMar>
            <w:vAlign w:val="center"/>
          </w:tcPr>
          <w:p w14:paraId="6520601C"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1202,87</w:t>
            </w:r>
          </w:p>
        </w:tc>
        <w:tc>
          <w:tcPr>
            <w:tcW w:w="990" w:type="dxa"/>
            <w:vMerge w:val="restart"/>
            <w:shd w:val="clear" w:color="auto" w:fill="92D050"/>
            <w:noWrap/>
            <w:tcMar>
              <w:top w:w="0" w:type="dxa"/>
              <w:left w:w="108" w:type="dxa"/>
              <w:bottom w:w="0" w:type="dxa"/>
              <w:right w:w="108" w:type="dxa"/>
            </w:tcMar>
            <w:vAlign w:val="center"/>
          </w:tcPr>
          <w:p w14:paraId="261401E4"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-34,71</w:t>
            </w:r>
          </w:p>
        </w:tc>
        <w:tc>
          <w:tcPr>
            <w:tcW w:w="914" w:type="dxa"/>
            <w:vMerge w:val="restart"/>
            <w:shd w:val="clear" w:color="auto" w:fill="auto"/>
            <w:noWrap/>
            <w:tcMar>
              <w:top w:w="0" w:type="dxa"/>
              <w:left w:w="108" w:type="dxa"/>
              <w:bottom w:w="0" w:type="dxa"/>
              <w:right w:w="108" w:type="dxa"/>
            </w:tcMar>
            <w:vAlign w:val="center"/>
          </w:tcPr>
          <w:p w14:paraId="68995AFF"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-2,80%</w:t>
            </w:r>
          </w:p>
        </w:tc>
        <w:tc>
          <w:tcPr>
            <w:tcW w:w="2070" w:type="dxa"/>
            <w:shd w:val="clear" w:color="auto" w:fill="FFFFFF" w:themeFill="background1"/>
            <w:tcMar>
              <w:top w:w="0" w:type="dxa"/>
              <w:left w:w="108" w:type="dxa"/>
              <w:bottom w:w="0" w:type="dxa"/>
              <w:right w:w="108" w:type="dxa"/>
            </w:tcMar>
            <w:vAlign w:val="center"/>
          </w:tcPr>
          <w:p w14:paraId="5E44DA4D"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Brocēnu novads</w:t>
            </w:r>
          </w:p>
        </w:tc>
        <w:tc>
          <w:tcPr>
            <w:tcW w:w="1110" w:type="dxa"/>
            <w:shd w:val="clear" w:color="auto" w:fill="auto"/>
            <w:noWrap/>
            <w:tcMar>
              <w:top w:w="0" w:type="dxa"/>
              <w:left w:w="108" w:type="dxa"/>
              <w:bottom w:w="0" w:type="dxa"/>
              <w:right w:w="108" w:type="dxa"/>
            </w:tcMar>
            <w:vAlign w:val="bottom"/>
          </w:tcPr>
          <w:p w14:paraId="1277AADF"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-55,98</w:t>
            </w:r>
          </w:p>
        </w:tc>
        <w:tc>
          <w:tcPr>
            <w:tcW w:w="1095" w:type="dxa"/>
            <w:shd w:val="clear" w:color="auto" w:fill="auto"/>
            <w:noWrap/>
            <w:tcMar>
              <w:top w:w="0" w:type="dxa"/>
              <w:left w:w="108" w:type="dxa"/>
              <w:bottom w:w="0" w:type="dxa"/>
              <w:right w:w="108" w:type="dxa"/>
            </w:tcMar>
            <w:vAlign w:val="bottom"/>
          </w:tcPr>
          <w:p w14:paraId="13E2D9E6"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-4,45%</w:t>
            </w:r>
          </w:p>
        </w:tc>
      </w:tr>
      <w:tr w:rsidR="00955BC0" w:rsidRPr="00FD0DBE" w14:paraId="2B451F8B" w14:textId="77777777" w:rsidTr="00BE6867">
        <w:trPr>
          <w:trHeight w:val="300"/>
        </w:trPr>
        <w:tc>
          <w:tcPr>
            <w:tcW w:w="1485" w:type="dxa"/>
            <w:vMerge/>
            <w:tcMar>
              <w:top w:w="0" w:type="dxa"/>
              <w:left w:w="108" w:type="dxa"/>
              <w:bottom w:w="0" w:type="dxa"/>
              <w:right w:w="108" w:type="dxa"/>
            </w:tcMar>
            <w:vAlign w:val="center"/>
          </w:tcPr>
          <w:p w14:paraId="78C1B1A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153" w:type="dxa"/>
            <w:vMerge/>
            <w:noWrap/>
            <w:tcMar>
              <w:top w:w="0" w:type="dxa"/>
              <w:left w:w="108" w:type="dxa"/>
              <w:bottom w:w="0" w:type="dxa"/>
              <w:right w:w="108" w:type="dxa"/>
            </w:tcMar>
            <w:vAlign w:val="center"/>
          </w:tcPr>
          <w:p w14:paraId="39C8B433" w14:textId="77777777" w:rsidR="00955BC0" w:rsidRPr="00FD0DBE" w:rsidRDefault="00955BC0" w:rsidP="008250BF">
            <w:pPr>
              <w:suppressAutoHyphens/>
              <w:autoSpaceDN w:val="0"/>
              <w:spacing w:after="0"/>
              <w:jc w:val="left"/>
              <w:rPr>
                <w:rFonts w:eastAsia="Times New Roman"/>
                <w:color w:val="000000"/>
                <w:lang w:eastAsia="lv-LV"/>
              </w:rPr>
            </w:pPr>
          </w:p>
        </w:tc>
        <w:tc>
          <w:tcPr>
            <w:tcW w:w="990" w:type="dxa"/>
            <w:vMerge/>
            <w:noWrap/>
            <w:tcMar>
              <w:top w:w="0" w:type="dxa"/>
              <w:left w:w="108" w:type="dxa"/>
              <w:bottom w:w="0" w:type="dxa"/>
              <w:right w:w="108" w:type="dxa"/>
            </w:tcMar>
            <w:vAlign w:val="center"/>
          </w:tcPr>
          <w:p w14:paraId="63B5E2D0" w14:textId="77777777" w:rsidR="00955BC0" w:rsidRPr="00FD0DBE" w:rsidRDefault="00955BC0" w:rsidP="008250BF">
            <w:pPr>
              <w:suppressAutoHyphens/>
              <w:autoSpaceDN w:val="0"/>
              <w:spacing w:after="0"/>
              <w:jc w:val="left"/>
              <w:rPr>
                <w:rFonts w:eastAsia="Times New Roman"/>
                <w:color w:val="000000"/>
                <w:lang w:eastAsia="lv-LV"/>
              </w:rPr>
            </w:pPr>
          </w:p>
        </w:tc>
        <w:tc>
          <w:tcPr>
            <w:tcW w:w="914" w:type="dxa"/>
            <w:vMerge/>
            <w:noWrap/>
            <w:tcMar>
              <w:top w:w="0" w:type="dxa"/>
              <w:left w:w="108" w:type="dxa"/>
              <w:bottom w:w="0" w:type="dxa"/>
              <w:right w:w="108" w:type="dxa"/>
            </w:tcMar>
            <w:vAlign w:val="center"/>
          </w:tcPr>
          <w:p w14:paraId="53CB410B" w14:textId="77777777" w:rsidR="00955BC0" w:rsidRPr="00FD0DBE" w:rsidRDefault="00955BC0" w:rsidP="008250BF">
            <w:pPr>
              <w:suppressAutoHyphens/>
              <w:autoSpaceDN w:val="0"/>
              <w:spacing w:after="0"/>
              <w:jc w:val="left"/>
              <w:rPr>
                <w:rFonts w:eastAsia="Times New Roman"/>
                <w:color w:val="000000"/>
                <w:lang w:eastAsia="lv-LV"/>
              </w:rPr>
            </w:pPr>
          </w:p>
        </w:tc>
        <w:tc>
          <w:tcPr>
            <w:tcW w:w="2070" w:type="dxa"/>
            <w:shd w:val="clear" w:color="auto" w:fill="FFFFFF" w:themeFill="background1"/>
            <w:tcMar>
              <w:top w:w="0" w:type="dxa"/>
              <w:left w:w="108" w:type="dxa"/>
              <w:bottom w:w="0" w:type="dxa"/>
              <w:right w:w="108" w:type="dxa"/>
            </w:tcMar>
            <w:vAlign w:val="center"/>
          </w:tcPr>
          <w:p w14:paraId="378B2A06"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Saldus novads</w:t>
            </w:r>
          </w:p>
        </w:tc>
        <w:tc>
          <w:tcPr>
            <w:tcW w:w="1110" w:type="dxa"/>
            <w:shd w:val="clear" w:color="auto" w:fill="auto"/>
            <w:noWrap/>
            <w:tcMar>
              <w:top w:w="0" w:type="dxa"/>
              <w:left w:w="108" w:type="dxa"/>
              <w:bottom w:w="0" w:type="dxa"/>
              <w:right w:w="108" w:type="dxa"/>
            </w:tcMar>
            <w:vAlign w:val="bottom"/>
          </w:tcPr>
          <w:p w14:paraId="70D7F8A6"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-29,07</w:t>
            </w:r>
          </w:p>
        </w:tc>
        <w:tc>
          <w:tcPr>
            <w:tcW w:w="1095" w:type="dxa"/>
            <w:shd w:val="clear" w:color="auto" w:fill="auto"/>
            <w:noWrap/>
            <w:tcMar>
              <w:top w:w="0" w:type="dxa"/>
              <w:left w:w="108" w:type="dxa"/>
              <w:bottom w:w="0" w:type="dxa"/>
              <w:right w:w="108" w:type="dxa"/>
            </w:tcMar>
            <w:vAlign w:val="bottom"/>
          </w:tcPr>
          <w:p w14:paraId="286AFBA8"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-2,36%</w:t>
            </w:r>
          </w:p>
        </w:tc>
      </w:tr>
    </w:tbl>
    <w:p w14:paraId="15D7E43A" w14:textId="77777777" w:rsidR="00955BC0" w:rsidRPr="00FD0DBE" w:rsidRDefault="00955BC0" w:rsidP="00955BC0">
      <w:pPr>
        <w:shd w:val="clear" w:color="auto" w:fill="FFFFFF" w:themeFill="background1"/>
        <w:suppressAutoHyphens/>
        <w:autoSpaceDN w:val="0"/>
        <w:spacing w:before="120"/>
        <w:rPr>
          <w:rFonts w:eastAsia="Calibri"/>
        </w:rPr>
      </w:pPr>
      <w:r w:rsidRPr="00FD0DBE">
        <w:rPr>
          <w:rFonts w:eastAsia="Calibri"/>
        </w:rPr>
        <w:t xml:space="preserve">Aprēķins veikts arī katram novadam atsevišķi, summējot budžetus par 2020.gadu (10 mēnešu dati) katram novadam un aprēķinot uz 1 iedzīvotāju pirms ATR, un salīdzinot ar atbilstošā </w:t>
      </w:r>
      <w:proofErr w:type="spellStart"/>
      <w:r w:rsidRPr="00FD0DBE">
        <w:rPr>
          <w:rFonts w:eastAsia="Calibri"/>
        </w:rPr>
        <w:t>jaunizveidotā</w:t>
      </w:r>
      <w:proofErr w:type="spellEnd"/>
      <w:r w:rsidRPr="00FD0DBE">
        <w:rPr>
          <w:rFonts w:eastAsia="Calibri"/>
        </w:rPr>
        <w:t xml:space="preserve"> novada izmaksām par 2021.gada (10 mēnešu dati) uz 1 iedzīvotāju un aprēķinot izmaiņas.</w:t>
      </w:r>
    </w:p>
    <w:p w14:paraId="165B388D" w14:textId="1DA46514" w:rsidR="00955BC0" w:rsidRPr="00FD0DBE" w:rsidRDefault="00BE6867" w:rsidP="008E2C84">
      <w:pPr>
        <w:pStyle w:val="Caption"/>
        <w:rPr>
          <w:lang w:eastAsia="lv-LV"/>
        </w:rPr>
      </w:pPr>
      <w:r w:rsidRPr="00FD0DBE">
        <w:rPr>
          <w:lang w:eastAsia="lv-LV"/>
        </w:rPr>
        <w:t>4</w:t>
      </w:r>
      <w:r w:rsidR="00955BC0" w:rsidRPr="00FD0DBE">
        <w:rPr>
          <w:lang w:eastAsia="lv-LV"/>
        </w:rPr>
        <w:t>. tabula. Izmaiņas ieņēmumos novadu pašvaldībās kuras skāra ATR, kurās ir palielinājies ieņēmumu apmērs uz 1 iedzīvotāju</w:t>
      </w:r>
    </w:p>
    <w:tbl>
      <w:tblPr>
        <w:tblW w:w="9113" w:type="dxa"/>
        <w:tblBorders>
          <w:top w:val="single" w:sz="2" w:space="0" w:color="538135" w:themeColor="accent6" w:themeShade="BF"/>
          <w:left w:val="single" w:sz="2" w:space="0" w:color="538135" w:themeColor="accent6" w:themeShade="BF"/>
          <w:bottom w:val="single" w:sz="2" w:space="0" w:color="538135" w:themeColor="accent6" w:themeShade="BF"/>
          <w:right w:val="single" w:sz="2" w:space="0" w:color="538135" w:themeColor="accent6" w:themeShade="BF"/>
          <w:insideH w:val="single" w:sz="2" w:space="0" w:color="538135" w:themeColor="accent6" w:themeShade="BF"/>
          <w:insideV w:val="single" w:sz="2" w:space="0" w:color="538135" w:themeColor="accent6" w:themeShade="BF"/>
        </w:tblBorders>
        <w:tblCellMar>
          <w:left w:w="10" w:type="dxa"/>
          <w:right w:w="10" w:type="dxa"/>
        </w:tblCellMar>
        <w:tblLook w:val="04A0" w:firstRow="1" w:lastRow="0" w:firstColumn="1" w:lastColumn="0" w:noHBand="0" w:noVBand="1"/>
      </w:tblPr>
      <w:tblGrid>
        <w:gridCol w:w="1705"/>
        <w:gridCol w:w="1245"/>
        <w:gridCol w:w="886"/>
        <w:gridCol w:w="1106"/>
        <w:gridCol w:w="1952"/>
        <w:gridCol w:w="1068"/>
        <w:gridCol w:w="1151"/>
      </w:tblGrid>
      <w:tr w:rsidR="00955BC0" w:rsidRPr="00FD0DBE" w14:paraId="69694DEA" w14:textId="77777777" w:rsidTr="00BE6867">
        <w:trPr>
          <w:trHeight w:val="765"/>
        </w:trPr>
        <w:tc>
          <w:tcPr>
            <w:tcW w:w="1665" w:type="dxa"/>
            <w:shd w:val="clear" w:color="auto" w:fill="F2F2F2" w:themeFill="background1" w:themeFillShade="F2"/>
            <w:tcMar>
              <w:top w:w="0" w:type="dxa"/>
              <w:left w:w="108" w:type="dxa"/>
              <w:bottom w:w="0" w:type="dxa"/>
              <w:right w:w="108" w:type="dxa"/>
            </w:tcMar>
            <w:vAlign w:val="center"/>
          </w:tcPr>
          <w:p w14:paraId="44952488" w14:textId="77777777" w:rsidR="00955BC0" w:rsidRPr="00FD0DBE" w:rsidRDefault="00955BC0" w:rsidP="008250BF">
            <w:pPr>
              <w:suppressAutoHyphens/>
              <w:autoSpaceDN w:val="0"/>
              <w:spacing w:after="0"/>
              <w:jc w:val="center"/>
              <w:rPr>
                <w:rFonts w:eastAsia="Times New Roman"/>
                <w:b/>
                <w:bCs/>
                <w:color w:val="2F5496"/>
                <w:sz w:val="20"/>
                <w:szCs w:val="20"/>
                <w:lang w:eastAsia="lv-LV"/>
              </w:rPr>
            </w:pPr>
            <w:r w:rsidRPr="00FD0DBE">
              <w:rPr>
                <w:rFonts w:eastAsia="Times New Roman"/>
                <w:b/>
                <w:bCs/>
                <w:color w:val="2F5496" w:themeColor="accent1" w:themeShade="BF"/>
                <w:sz w:val="20"/>
                <w:szCs w:val="20"/>
                <w:lang w:eastAsia="lv-LV"/>
              </w:rPr>
              <w:t>Novada pašvaldība, pēc ATR</w:t>
            </w:r>
          </w:p>
        </w:tc>
        <w:tc>
          <w:tcPr>
            <w:tcW w:w="1245" w:type="dxa"/>
            <w:shd w:val="clear" w:color="auto" w:fill="F2F2F2" w:themeFill="background1" w:themeFillShade="F2"/>
            <w:tcMar>
              <w:top w:w="0" w:type="dxa"/>
              <w:left w:w="108" w:type="dxa"/>
              <w:bottom w:w="0" w:type="dxa"/>
              <w:right w:w="108" w:type="dxa"/>
            </w:tcMar>
            <w:vAlign w:val="center"/>
          </w:tcPr>
          <w:p w14:paraId="28A74ECC" w14:textId="77777777" w:rsidR="00955BC0" w:rsidRPr="00FD0DBE" w:rsidRDefault="00955BC0" w:rsidP="008250BF">
            <w:pPr>
              <w:suppressAutoHyphens/>
              <w:autoSpaceDN w:val="0"/>
              <w:spacing w:after="0"/>
              <w:jc w:val="center"/>
              <w:rPr>
                <w:rFonts w:eastAsia="Times New Roman"/>
                <w:b/>
                <w:bCs/>
                <w:color w:val="2F5496"/>
                <w:sz w:val="20"/>
                <w:szCs w:val="20"/>
                <w:lang w:eastAsia="lv-LV"/>
              </w:rPr>
            </w:pPr>
            <w:r w:rsidRPr="00FD0DBE">
              <w:rPr>
                <w:rFonts w:eastAsia="Times New Roman"/>
                <w:b/>
                <w:bCs/>
                <w:color w:val="2F5496" w:themeColor="accent1" w:themeShade="BF"/>
                <w:sz w:val="20"/>
                <w:szCs w:val="20"/>
                <w:lang w:eastAsia="lv-LV"/>
              </w:rPr>
              <w:t>Ieņēmumu apmērs uz 1 iedzīvotāju pēc ATR, EUR</w:t>
            </w:r>
          </w:p>
        </w:tc>
        <w:tc>
          <w:tcPr>
            <w:tcW w:w="1992" w:type="dxa"/>
            <w:gridSpan w:val="2"/>
            <w:shd w:val="clear" w:color="auto" w:fill="F2F2F2" w:themeFill="background1" w:themeFillShade="F2"/>
            <w:tcMar>
              <w:top w:w="0" w:type="dxa"/>
              <w:left w:w="108" w:type="dxa"/>
              <w:bottom w:w="0" w:type="dxa"/>
              <w:right w:w="108" w:type="dxa"/>
            </w:tcMar>
            <w:vAlign w:val="center"/>
          </w:tcPr>
          <w:p w14:paraId="3586B656" w14:textId="77777777" w:rsidR="00955BC0" w:rsidRPr="00FD0DBE" w:rsidRDefault="00955BC0" w:rsidP="008250BF">
            <w:pPr>
              <w:suppressAutoHyphens/>
              <w:autoSpaceDN w:val="0"/>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Ieņēmumu izmaiņas uz 1 iedzīvotāju (2021. gada oktobris pret 2020.gada oktobri), EUR, %</w:t>
            </w:r>
          </w:p>
        </w:tc>
        <w:tc>
          <w:tcPr>
            <w:tcW w:w="1992" w:type="dxa"/>
            <w:shd w:val="clear" w:color="auto" w:fill="F2F2F2" w:themeFill="background1" w:themeFillShade="F2"/>
            <w:tcMar>
              <w:top w:w="0" w:type="dxa"/>
              <w:left w:w="108" w:type="dxa"/>
              <w:bottom w:w="0" w:type="dxa"/>
              <w:right w:w="108" w:type="dxa"/>
            </w:tcMar>
            <w:vAlign w:val="center"/>
          </w:tcPr>
          <w:p w14:paraId="0C0DCD00" w14:textId="77777777" w:rsidR="00955BC0" w:rsidRPr="00FD0DBE" w:rsidRDefault="00955BC0" w:rsidP="008250BF">
            <w:pPr>
              <w:suppressAutoHyphens/>
              <w:autoSpaceDN w:val="0"/>
              <w:spacing w:after="0"/>
              <w:jc w:val="center"/>
              <w:rPr>
                <w:rFonts w:eastAsia="Times New Roman"/>
                <w:b/>
                <w:bCs/>
                <w:color w:val="2F5496"/>
                <w:sz w:val="20"/>
                <w:szCs w:val="20"/>
                <w:lang w:eastAsia="lv-LV"/>
              </w:rPr>
            </w:pPr>
            <w:r w:rsidRPr="00FD0DBE">
              <w:rPr>
                <w:rFonts w:eastAsia="Times New Roman"/>
                <w:b/>
                <w:bCs/>
                <w:color w:val="2F5496" w:themeColor="accent1" w:themeShade="BF"/>
                <w:sz w:val="20"/>
                <w:szCs w:val="20"/>
                <w:lang w:eastAsia="lv-LV"/>
              </w:rPr>
              <w:t>Pašvaldība, pirms ATR</w:t>
            </w:r>
          </w:p>
        </w:tc>
        <w:tc>
          <w:tcPr>
            <w:tcW w:w="2219" w:type="dxa"/>
            <w:gridSpan w:val="2"/>
            <w:shd w:val="clear" w:color="auto" w:fill="F2F2F2" w:themeFill="background1" w:themeFillShade="F2"/>
            <w:tcMar>
              <w:top w:w="0" w:type="dxa"/>
              <w:left w:w="108" w:type="dxa"/>
              <w:bottom w:w="0" w:type="dxa"/>
              <w:right w:w="108" w:type="dxa"/>
            </w:tcMar>
            <w:vAlign w:val="center"/>
          </w:tcPr>
          <w:p w14:paraId="087E1E9E" w14:textId="77777777" w:rsidR="00955BC0" w:rsidRPr="00FD0DBE" w:rsidRDefault="00955BC0" w:rsidP="008250BF">
            <w:pPr>
              <w:suppressAutoHyphens/>
              <w:autoSpaceDN w:val="0"/>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 xml:space="preserve">Izmaiņas uz 1 iedzīvotāju (2021. gada oktobris </w:t>
            </w:r>
            <w:r w:rsidRPr="00FD0DBE">
              <w:rPr>
                <w:rFonts w:eastAsia="Times New Roman"/>
                <w:color w:val="2F5496" w:themeColor="accent1" w:themeShade="BF"/>
                <w:sz w:val="20"/>
                <w:szCs w:val="20"/>
                <w:lang w:eastAsia="lv-LV"/>
              </w:rPr>
              <w:t> </w:t>
            </w:r>
            <w:r w:rsidRPr="00FD0DBE">
              <w:rPr>
                <w:rFonts w:eastAsia="Times New Roman"/>
                <w:b/>
                <w:bCs/>
                <w:color w:val="2F5496" w:themeColor="accent1" w:themeShade="BF"/>
                <w:sz w:val="20"/>
                <w:szCs w:val="20"/>
                <w:lang w:eastAsia="lv-LV"/>
              </w:rPr>
              <w:t>pret 2020.gada oktobri), EUR, %</w:t>
            </w:r>
          </w:p>
        </w:tc>
      </w:tr>
      <w:tr w:rsidR="00955BC0" w:rsidRPr="00FD0DBE" w14:paraId="4309B84C"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07DF04E5"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themeColor="accent3" w:themeShade="BF"/>
                <w:sz w:val="20"/>
                <w:szCs w:val="20"/>
                <w:lang w:eastAsia="lv-LV"/>
              </w:rPr>
              <w:t xml:space="preserve">Ādažu novads </w:t>
            </w:r>
          </w:p>
        </w:tc>
        <w:tc>
          <w:tcPr>
            <w:tcW w:w="1245" w:type="dxa"/>
            <w:vMerge w:val="restart"/>
            <w:shd w:val="clear" w:color="auto" w:fill="auto"/>
            <w:noWrap/>
            <w:tcMar>
              <w:top w:w="0" w:type="dxa"/>
              <w:left w:w="108" w:type="dxa"/>
              <w:bottom w:w="0" w:type="dxa"/>
              <w:right w:w="108" w:type="dxa"/>
            </w:tcMar>
            <w:vAlign w:val="center"/>
          </w:tcPr>
          <w:p w14:paraId="11CB747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1354,22</w:t>
            </w:r>
          </w:p>
        </w:tc>
        <w:tc>
          <w:tcPr>
            <w:tcW w:w="886" w:type="dxa"/>
            <w:vMerge w:val="restart"/>
            <w:shd w:val="clear" w:color="auto" w:fill="auto"/>
            <w:noWrap/>
            <w:tcMar>
              <w:top w:w="0" w:type="dxa"/>
              <w:left w:w="108" w:type="dxa"/>
              <w:bottom w:w="0" w:type="dxa"/>
              <w:right w:w="108" w:type="dxa"/>
            </w:tcMar>
            <w:vAlign w:val="center"/>
          </w:tcPr>
          <w:p w14:paraId="4540110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58,18</w:t>
            </w:r>
          </w:p>
        </w:tc>
        <w:tc>
          <w:tcPr>
            <w:tcW w:w="1106" w:type="dxa"/>
            <w:vMerge w:val="restart"/>
            <w:shd w:val="clear" w:color="auto" w:fill="auto"/>
            <w:noWrap/>
            <w:tcMar>
              <w:top w:w="0" w:type="dxa"/>
              <w:left w:w="108" w:type="dxa"/>
              <w:bottom w:w="0" w:type="dxa"/>
              <w:right w:w="108" w:type="dxa"/>
            </w:tcMar>
            <w:vAlign w:val="center"/>
          </w:tcPr>
          <w:p w14:paraId="45DA604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4,49%</w:t>
            </w:r>
          </w:p>
        </w:tc>
        <w:tc>
          <w:tcPr>
            <w:tcW w:w="1992" w:type="dxa"/>
            <w:shd w:val="clear" w:color="auto" w:fill="FFFFFF" w:themeFill="background1"/>
            <w:tcMar>
              <w:top w:w="0" w:type="dxa"/>
              <w:left w:w="108" w:type="dxa"/>
              <w:bottom w:w="0" w:type="dxa"/>
              <w:right w:w="108" w:type="dxa"/>
            </w:tcMar>
            <w:vAlign w:val="center"/>
          </w:tcPr>
          <w:p w14:paraId="65ABA395"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Ādažu novads</w:t>
            </w:r>
          </w:p>
        </w:tc>
        <w:tc>
          <w:tcPr>
            <w:tcW w:w="1068" w:type="dxa"/>
            <w:shd w:val="clear" w:color="auto" w:fill="auto"/>
            <w:noWrap/>
            <w:tcMar>
              <w:top w:w="0" w:type="dxa"/>
              <w:left w:w="108" w:type="dxa"/>
              <w:bottom w:w="0" w:type="dxa"/>
              <w:right w:w="108" w:type="dxa"/>
            </w:tcMar>
            <w:vAlign w:val="bottom"/>
          </w:tcPr>
          <w:p w14:paraId="04AF82A5"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9,08</w:t>
            </w:r>
          </w:p>
        </w:tc>
        <w:tc>
          <w:tcPr>
            <w:tcW w:w="1151" w:type="dxa"/>
            <w:shd w:val="clear" w:color="auto" w:fill="auto"/>
            <w:noWrap/>
            <w:tcMar>
              <w:top w:w="0" w:type="dxa"/>
              <w:left w:w="108" w:type="dxa"/>
              <w:bottom w:w="0" w:type="dxa"/>
              <w:right w:w="108" w:type="dxa"/>
            </w:tcMar>
            <w:vAlign w:val="bottom"/>
          </w:tcPr>
          <w:p w14:paraId="5C339C8D"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0,67%</w:t>
            </w:r>
          </w:p>
        </w:tc>
      </w:tr>
      <w:tr w:rsidR="00955BC0" w:rsidRPr="00FD0DBE" w14:paraId="2418CAFD" w14:textId="77777777" w:rsidTr="00BE6867">
        <w:trPr>
          <w:trHeight w:val="300"/>
        </w:trPr>
        <w:tc>
          <w:tcPr>
            <w:tcW w:w="1665" w:type="dxa"/>
            <w:vMerge/>
            <w:tcMar>
              <w:top w:w="0" w:type="dxa"/>
              <w:left w:w="108" w:type="dxa"/>
              <w:bottom w:w="0" w:type="dxa"/>
              <w:right w:w="108" w:type="dxa"/>
            </w:tcMar>
            <w:vAlign w:val="center"/>
          </w:tcPr>
          <w:p w14:paraId="66F004BD"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20F2AB4B"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18A20D8D"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1BEEA1A2"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2CBB7B4D"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Carnikavas novads</w:t>
            </w:r>
          </w:p>
        </w:tc>
        <w:tc>
          <w:tcPr>
            <w:tcW w:w="1068" w:type="dxa"/>
            <w:shd w:val="clear" w:color="auto" w:fill="auto"/>
            <w:noWrap/>
            <w:tcMar>
              <w:top w:w="0" w:type="dxa"/>
              <w:left w:w="108" w:type="dxa"/>
              <w:bottom w:w="0" w:type="dxa"/>
              <w:right w:w="108" w:type="dxa"/>
            </w:tcMar>
            <w:vAlign w:val="bottom"/>
          </w:tcPr>
          <w:p w14:paraId="2F75FC56"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120,56</w:t>
            </w:r>
          </w:p>
        </w:tc>
        <w:tc>
          <w:tcPr>
            <w:tcW w:w="1151" w:type="dxa"/>
            <w:shd w:val="clear" w:color="auto" w:fill="auto"/>
            <w:noWrap/>
            <w:tcMar>
              <w:top w:w="0" w:type="dxa"/>
              <w:left w:w="108" w:type="dxa"/>
              <w:bottom w:w="0" w:type="dxa"/>
              <w:right w:w="108" w:type="dxa"/>
            </w:tcMar>
            <w:vAlign w:val="bottom"/>
          </w:tcPr>
          <w:p w14:paraId="5C5E2E08"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9,77%</w:t>
            </w:r>
          </w:p>
        </w:tc>
      </w:tr>
      <w:tr w:rsidR="00955BC0" w:rsidRPr="00FD0DBE" w14:paraId="5343042D"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66301CD5"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themeColor="accent3" w:themeShade="BF"/>
                <w:sz w:val="20"/>
                <w:szCs w:val="20"/>
                <w:lang w:eastAsia="lv-LV"/>
              </w:rPr>
              <w:t>Balvu novads</w:t>
            </w:r>
          </w:p>
        </w:tc>
        <w:tc>
          <w:tcPr>
            <w:tcW w:w="1245" w:type="dxa"/>
            <w:vMerge w:val="restart"/>
            <w:shd w:val="clear" w:color="auto" w:fill="auto"/>
            <w:noWrap/>
            <w:tcMar>
              <w:top w:w="0" w:type="dxa"/>
              <w:left w:w="108" w:type="dxa"/>
              <w:bottom w:w="0" w:type="dxa"/>
              <w:right w:w="108" w:type="dxa"/>
            </w:tcMar>
            <w:vAlign w:val="center"/>
          </w:tcPr>
          <w:p w14:paraId="5ECEF7CF"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1287,64</w:t>
            </w:r>
          </w:p>
        </w:tc>
        <w:tc>
          <w:tcPr>
            <w:tcW w:w="886" w:type="dxa"/>
            <w:vMerge w:val="restart"/>
            <w:shd w:val="clear" w:color="auto" w:fill="FFFFFF" w:themeFill="background1"/>
            <w:noWrap/>
            <w:tcMar>
              <w:top w:w="0" w:type="dxa"/>
              <w:left w:w="108" w:type="dxa"/>
              <w:bottom w:w="0" w:type="dxa"/>
              <w:right w:w="108" w:type="dxa"/>
            </w:tcMar>
            <w:vAlign w:val="center"/>
          </w:tcPr>
          <w:p w14:paraId="4505B7A3"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791,08</w:t>
            </w:r>
          </w:p>
        </w:tc>
        <w:tc>
          <w:tcPr>
            <w:tcW w:w="1106" w:type="dxa"/>
            <w:vMerge w:val="restart"/>
            <w:shd w:val="clear" w:color="auto" w:fill="auto"/>
            <w:noWrap/>
            <w:tcMar>
              <w:top w:w="0" w:type="dxa"/>
              <w:left w:w="108" w:type="dxa"/>
              <w:bottom w:w="0" w:type="dxa"/>
              <w:right w:w="108" w:type="dxa"/>
            </w:tcMar>
            <w:vAlign w:val="center"/>
          </w:tcPr>
          <w:p w14:paraId="0762B03A"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159,31%</w:t>
            </w:r>
          </w:p>
        </w:tc>
        <w:tc>
          <w:tcPr>
            <w:tcW w:w="1992" w:type="dxa"/>
            <w:shd w:val="clear" w:color="auto" w:fill="FFFFFF" w:themeFill="background1"/>
            <w:tcMar>
              <w:top w:w="0" w:type="dxa"/>
              <w:left w:w="108" w:type="dxa"/>
              <w:bottom w:w="0" w:type="dxa"/>
              <w:right w:w="108" w:type="dxa"/>
            </w:tcMar>
            <w:vAlign w:val="center"/>
          </w:tcPr>
          <w:p w14:paraId="700F4389"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Baltinavas novads</w:t>
            </w:r>
          </w:p>
        </w:tc>
        <w:tc>
          <w:tcPr>
            <w:tcW w:w="1068" w:type="dxa"/>
            <w:shd w:val="clear" w:color="auto" w:fill="auto"/>
            <w:noWrap/>
            <w:tcMar>
              <w:top w:w="0" w:type="dxa"/>
              <w:left w:w="108" w:type="dxa"/>
              <w:bottom w:w="0" w:type="dxa"/>
              <w:right w:w="108" w:type="dxa"/>
            </w:tcMar>
            <w:vAlign w:val="bottom"/>
          </w:tcPr>
          <w:p w14:paraId="149ECDE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1,11</w:t>
            </w:r>
          </w:p>
        </w:tc>
        <w:tc>
          <w:tcPr>
            <w:tcW w:w="1151" w:type="dxa"/>
            <w:shd w:val="clear" w:color="auto" w:fill="auto"/>
            <w:noWrap/>
            <w:tcMar>
              <w:top w:w="0" w:type="dxa"/>
              <w:left w:w="108" w:type="dxa"/>
              <w:bottom w:w="0" w:type="dxa"/>
              <w:right w:w="108" w:type="dxa"/>
            </w:tcMar>
            <w:vAlign w:val="bottom"/>
          </w:tcPr>
          <w:p w14:paraId="2B4D65B1"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0,09%</w:t>
            </w:r>
          </w:p>
        </w:tc>
      </w:tr>
      <w:tr w:rsidR="00955BC0" w:rsidRPr="00FD0DBE" w14:paraId="43044172" w14:textId="77777777" w:rsidTr="00BE6867">
        <w:trPr>
          <w:trHeight w:val="300"/>
        </w:trPr>
        <w:tc>
          <w:tcPr>
            <w:tcW w:w="1665" w:type="dxa"/>
            <w:vMerge/>
            <w:tcMar>
              <w:top w:w="0" w:type="dxa"/>
              <w:left w:w="108" w:type="dxa"/>
              <w:bottom w:w="0" w:type="dxa"/>
              <w:right w:w="108" w:type="dxa"/>
            </w:tcMar>
            <w:vAlign w:val="center"/>
          </w:tcPr>
          <w:p w14:paraId="4D041A1F"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316B070E"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71FA7E39"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31C93E41"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10660CAC"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Balvu novads</w:t>
            </w:r>
          </w:p>
        </w:tc>
        <w:tc>
          <w:tcPr>
            <w:tcW w:w="1068" w:type="dxa"/>
            <w:shd w:val="clear" w:color="auto" w:fill="auto"/>
            <w:noWrap/>
            <w:tcMar>
              <w:top w:w="0" w:type="dxa"/>
              <w:left w:w="108" w:type="dxa"/>
              <w:bottom w:w="0" w:type="dxa"/>
              <w:right w:w="108" w:type="dxa"/>
            </w:tcMar>
            <w:vAlign w:val="bottom"/>
          </w:tcPr>
          <w:p w14:paraId="3600D9C8"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-251,67</w:t>
            </w:r>
          </w:p>
        </w:tc>
        <w:tc>
          <w:tcPr>
            <w:tcW w:w="1151" w:type="dxa"/>
            <w:shd w:val="clear" w:color="auto" w:fill="auto"/>
            <w:noWrap/>
            <w:tcMar>
              <w:top w:w="0" w:type="dxa"/>
              <w:left w:w="108" w:type="dxa"/>
              <w:bottom w:w="0" w:type="dxa"/>
              <w:right w:w="108" w:type="dxa"/>
            </w:tcMar>
            <w:vAlign w:val="bottom"/>
          </w:tcPr>
          <w:p w14:paraId="59AFA971"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-16,35%</w:t>
            </w:r>
          </w:p>
        </w:tc>
      </w:tr>
      <w:tr w:rsidR="00955BC0" w:rsidRPr="00FD0DBE" w14:paraId="015E4A0D" w14:textId="77777777" w:rsidTr="00BE6867">
        <w:trPr>
          <w:trHeight w:val="300"/>
        </w:trPr>
        <w:tc>
          <w:tcPr>
            <w:tcW w:w="1665" w:type="dxa"/>
            <w:vMerge/>
            <w:tcMar>
              <w:top w:w="0" w:type="dxa"/>
              <w:left w:w="108" w:type="dxa"/>
              <w:bottom w:w="0" w:type="dxa"/>
              <w:right w:w="108" w:type="dxa"/>
            </w:tcMar>
            <w:vAlign w:val="center"/>
          </w:tcPr>
          <w:p w14:paraId="154F93C0"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28E3DE5B"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48D605FA"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55B01525"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5F2817A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Rugāju novads</w:t>
            </w:r>
          </w:p>
        </w:tc>
        <w:tc>
          <w:tcPr>
            <w:tcW w:w="1068" w:type="dxa"/>
            <w:shd w:val="clear" w:color="auto" w:fill="auto"/>
            <w:noWrap/>
            <w:tcMar>
              <w:top w:w="0" w:type="dxa"/>
              <w:left w:w="108" w:type="dxa"/>
              <w:bottom w:w="0" w:type="dxa"/>
              <w:right w:w="108" w:type="dxa"/>
            </w:tcMar>
            <w:vAlign w:val="bottom"/>
          </w:tcPr>
          <w:p w14:paraId="2020ABD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-296,71</w:t>
            </w:r>
          </w:p>
        </w:tc>
        <w:tc>
          <w:tcPr>
            <w:tcW w:w="1151" w:type="dxa"/>
            <w:shd w:val="clear" w:color="auto" w:fill="auto"/>
            <w:noWrap/>
            <w:tcMar>
              <w:top w:w="0" w:type="dxa"/>
              <w:left w:w="108" w:type="dxa"/>
              <w:bottom w:w="0" w:type="dxa"/>
              <w:right w:w="108" w:type="dxa"/>
            </w:tcMar>
            <w:vAlign w:val="bottom"/>
          </w:tcPr>
          <w:p w14:paraId="206C9A0B"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-18,73%</w:t>
            </w:r>
          </w:p>
        </w:tc>
      </w:tr>
      <w:tr w:rsidR="00955BC0" w:rsidRPr="00FD0DBE" w14:paraId="0FA69873" w14:textId="77777777" w:rsidTr="00BE6867">
        <w:trPr>
          <w:trHeight w:val="300"/>
        </w:trPr>
        <w:tc>
          <w:tcPr>
            <w:tcW w:w="1665" w:type="dxa"/>
            <w:vMerge/>
            <w:tcMar>
              <w:top w:w="0" w:type="dxa"/>
              <w:left w:w="108" w:type="dxa"/>
              <w:bottom w:w="0" w:type="dxa"/>
              <w:right w:w="108" w:type="dxa"/>
            </w:tcMar>
            <w:vAlign w:val="center"/>
          </w:tcPr>
          <w:p w14:paraId="194B9517"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03A347F6"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2A0C549D"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3616DB9F"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25F43705"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Viļakas novads</w:t>
            </w:r>
          </w:p>
        </w:tc>
        <w:tc>
          <w:tcPr>
            <w:tcW w:w="1068" w:type="dxa"/>
            <w:shd w:val="clear" w:color="auto" w:fill="auto"/>
            <w:noWrap/>
            <w:tcMar>
              <w:top w:w="0" w:type="dxa"/>
              <w:left w:w="108" w:type="dxa"/>
              <w:bottom w:w="0" w:type="dxa"/>
              <w:right w:w="108" w:type="dxa"/>
            </w:tcMar>
            <w:vAlign w:val="bottom"/>
          </w:tcPr>
          <w:p w14:paraId="24EF8B4B"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-133,75</w:t>
            </w:r>
          </w:p>
        </w:tc>
        <w:tc>
          <w:tcPr>
            <w:tcW w:w="1151" w:type="dxa"/>
            <w:shd w:val="clear" w:color="auto" w:fill="auto"/>
            <w:noWrap/>
            <w:tcMar>
              <w:top w:w="0" w:type="dxa"/>
              <w:left w:w="108" w:type="dxa"/>
              <w:bottom w:w="0" w:type="dxa"/>
              <w:right w:w="108" w:type="dxa"/>
            </w:tcMar>
            <w:vAlign w:val="bottom"/>
          </w:tcPr>
          <w:p w14:paraId="14BF72DF"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-9,41%</w:t>
            </w:r>
          </w:p>
        </w:tc>
      </w:tr>
      <w:tr w:rsidR="00955BC0" w:rsidRPr="00FD0DBE" w14:paraId="12F6B005" w14:textId="77777777" w:rsidTr="00BE6867">
        <w:trPr>
          <w:trHeight w:val="300"/>
        </w:trPr>
        <w:tc>
          <w:tcPr>
            <w:tcW w:w="1665" w:type="dxa"/>
            <w:vMerge w:val="restart"/>
            <w:shd w:val="clear" w:color="auto" w:fill="FFFFFF" w:themeFill="background1"/>
            <w:noWrap/>
            <w:tcMar>
              <w:top w:w="0" w:type="dxa"/>
              <w:left w:w="108" w:type="dxa"/>
              <w:bottom w:w="0" w:type="dxa"/>
              <w:right w:w="108" w:type="dxa"/>
            </w:tcMar>
            <w:vAlign w:val="center"/>
          </w:tcPr>
          <w:p w14:paraId="0533398A"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themeColor="accent3" w:themeShade="BF"/>
                <w:sz w:val="20"/>
                <w:szCs w:val="20"/>
                <w:lang w:eastAsia="lv-LV"/>
              </w:rPr>
              <w:t>Bauskas novads</w:t>
            </w:r>
          </w:p>
        </w:tc>
        <w:tc>
          <w:tcPr>
            <w:tcW w:w="1245" w:type="dxa"/>
            <w:vMerge w:val="restart"/>
            <w:shd w:val="clear" w:color="auto" w:fill="auto"/>
            <w:noWrap/>
            <w:tcMar>
              <w:top w:w="0" w:type="dxa"/>
              <w:left w:w="108" w:type="dxa"/>
              <w:bottom w:w="0" w:type="dxa"/>
              <w:right w:w="108" w:type="dxa"/>
            </w:tcMar>
            <w:vAlign w:val="center"/>
          </w:tcPr>
          <w:p w14:paraId="19331ABB"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1146,76</w:t>
            </w:r>
          </w:p>
        </w:tc>
        <w:tc>
          <w:tcPr>
            <w:tcW w:w="886" w:type="dxa"/>
            <w:vMerge w:val="restart"/>
            <w:shd w:val="clear" w:color="auto" w:fill="FFFFFF" w:themeFill="background1"/>
            <w:noWrap/>
            <w:tcMar>
              <w:top w:w="0" w:type="dxa"/>
              <w:left w:w="108" w:type="dxa"/>
              <w:bottom w:w="0" w:type="dxa"/>
              <w:right w:w="108" w:type="dxa"/>
            </w:tcMar>
            <w:vAlign w:val="center"/>
          </w:tcPr>
          <w:p w14:paraId="5895493B"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846,39</w:t>
            </w:r>
          </w:p>
        </w:tc>
        <w:tc>
          <w:tcPr>
            <w:tcW w:w="1106" w:type="dxa"/>
            <w:vMerge w:val="restart"/>
            <w:shd w:val="clear" w:color="auto" w:fill="auto"/>
            <w:noWrap/>
            <w:tcMar>
              <w:top w:w="0" w:type="dxa"/>
              <w:left w:w="108" w:type="dxa"/>
              <w:bottom w:w="0" w:type="dxa"/>
              <w:right w:w="108" w:type="dxa"/>
            </w:tcMar>
            <w:vAlign w:val="center"/>
          </w:tcPr>
          <w:p w14:paraId="72273958"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281,78%</w:t>
            </w:r>
          </w:p>
        </w:tc>
        <w:tc>
          <w:tcPr>
            <w:tcW w:w="1992" w:type="dxa"/>
            <w:shd w:val="clear" w:color="auto" w:fill="FFFFFF" w:themeFill="background1"/>
            <w:tcMar>
              <w:top w:w="0" w:type="dxa"/>
              <w:left w:w="108" w:type="dxa"/>
              <w:bottom w:w="0" w:type="dxa"/>
              <w:right w:w="108" w:type="dxa"/>
            </w:tcMar>
            <w:vAlign w:val="center"/>
          </w:tcPr>
          <w:p w14:paraId="65CFC7CC"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Bauskas novads</w:t>
            </w:r>
          </w:p>
        </w:tc>
        <w:tc>
          <w:tcPr>
            <w:tcW w:w="1068" w:type="dxa"/>
            <w:shd w:val="clear" w:color="auto" w:fill="auto"/>
            <w:noWrap/>
            <w:tcMar>
              <w:top w:w="0" w:type="dxa"/>
              <w:left w:w="108" w:type="dxa"/>
              <w:bottom w:w="0" w:type="dxa"/>
              <w:right w:w="108" w:type="dxa"/>
            </w:tcMar>
            <w:vAlign w:val="bottom"/>
          </w:tcPr>
          <w:p w14:paraId="6F30CD6D"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-22,43</w:t>
            </w:r>
          </w:p>
        </w:tc>
        <w:tc>
          <w:tcPr>
            <w:tcW w:w="1151" w:type="dxa"/>
            <w:shd w:val="clear" w:color="auto" w:fill="auto"/>
            <w:noWrap/>
            <w:tcMar>
              <w:top w:w="0" w:type="dxa"/>
              <w:left w:w="108" w:type="dxa"/>
              <w:bottom w:w="0" w:type="dxa"/>
              <w:right w:w="108" w:type="dxa"/>
            </w:tcMar>
            <w:vAlign w:val="bottom"/>
          </w:tcPr>
          <w:p w14:paraId="3E45B327"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-1,92%</w:t>
            </w:r>
          </w:p>
        </w:tc>
      </w:tr>
      <w:tr w:rsidR="00955BC0" w:rsidRPr="00FD0DBE" w14:paraId="2EC726E4" w14:textId="77777777" w:rsidTr="00BE6867">
        <w:trPr>
          <w:trHeight w:val="300"/>
        </w:trPr>
        <w:tc>
          <w:tcPr>
            <w:tcW w:w="1665" w:type="dxa"/>
            <w:vMerge/>
            <w:noWrap/>
            <w:tcMar>
              <w:top w:w="0" w:type="dxa"/>
              <w:left w:w="108" w:type="dxa"/>
              <w:bottom w:w="0" w:type="dxa"/>
              <w:right w:w="108" w:type="dxa"/>
            </w:tcMar>
            <w:vAlign w:val="center"/>
          </w:tcPr>
          <w:p w14:paraId="1CCB62EC"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419EA691"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7E68D04E"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160C330E"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6D0F5728"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Iecavas novads</w:t>
            </w:r>
          </w:p>
        </w:tc>
        <w:tc>
          <w:tcPr>
            <w:tcW w:w="1068" w:type="dxa"/>
            <w:shd w:val="clear" w:color="auto" w:fill="auto"/>
            <w:noWrap/>
            <w:tcMar>
              <w:top w:w="0" w:type="dxa"/>
              <w:left w:w="108" w:type="dxa"/>
              <w:bottom w:w="0" w:type="dxa"/>
              <w:right w:w="108" w:type="dxa"/>
            </w:tcMar>
            <w:vAlign w:val="bottom"/>
          </w:tcPr>
          <w:p w14:paraId="008F86C8"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-15,15</w:t>
            </w:r>
          </w:p>
        </w:tc>
        <w:tc>
          <w:tcPr>
            <w:tcW w:w="1151" w:type="dxa"/>
            <w:shd w:val="clear" w:color="auto" w:fill="auto"/>
            <w:noWrap/>
            <w:tcMar>
              <w:top w:w="0" w:type="dxa"/>
              <w:left w:w="108" w:type="dxa"/>
              <w:bottom w:w="0" w:type="dxa"/>
              <w:right w:w="108" w:type="dxa"/>
            </w:tcMar>
            <w:vAlign w:val="bottom"/>
          </w:tcPr>
          <w:p w14:paraId="1D3253D7"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-1,30%</w:t>
            </w:r>
          </w:p>
        </w:tc>
      </w:tr>
      <w:tr w:rsidR="00955BC0" w:rsidRPr="00FD0DBE" w14:paraId="1518D3FD" w14:textId="77777777" w:rsidTr="00BE6867">
        <w:trPr>
          <w:trHeight w:val="300"/>
        </w:trPr>
        <w:tc>
          <w:tcPr>
            <w:tcW w:w="1665" w:type="dxa"/>
            <w:vMerge/>
            <w:noWrap/>
            <w:tcMar>
              <w:top w:w="0" w:type="dxa"/>
              <w:left w:w="108" w:type="dxa"/>
              <w:bottom w:w="0" w:type="dxa"/>
              <w:right w:w="108" w:type="dxa"/>
            </w:tcMar>
            <w:vAlign w:val="center"/>
          </w:tcPr>
          <w:p w14:paraId="292BB842"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0D487962"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306565AE"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3CFA8177"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71458BBB"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Rundāles novads</w:t>
            </w:r>
          </w:p>
        </w:tc>
        <w:tc>
          <w:tcPr>
            <w:tcW w:w="1068" w:type="dxa"/>
            <w:shd w:val="clear" w:color="auto" w:fill="auto"/>
            <w:noWrap/>
            <w:tcMar>
              <w:top w:w="0" w:type="dxa"/>
              <w:left w:w="108" w:type="dxa"/>
              <w:bottom w:w="0" w:type="dxa"/>
              <w:right w:w="108" w:type="dxa"/>
            </w:tcMar>
            <w:vAlign w:val="bottom"/>
          </w:tcPr>
          <w:p w14:paraId="140E70D5"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-75,88</w:t>
            </w:r>
          </w:p>
        </w:tc>
        <w:tc>
          <w:tcPr>
            <w:tcW w:w="1151" w:type="dxa"/>
            <w:shd w:val="clear" w:color="auto" w:fill="auto"/>
            <w:noWrap/>
            <w:tcMar>
              <w:top w:w="0" w:type="dxa"/>
              <w:left w:w="108" w:type="dxa"/>
              <w:bottom w:w="0" w:type="dxa"/>
              <w:right w:w="108" w:type="dxa"/>
            </w:tcMar>
            <w:vAlign w:val="bottom"/>
          </w:tcPr>
          <w:p w14:paraId="090B6470"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-6,21%</w:t>
            </w:r>
          </w:p>
        </w:tc>
      </w:tr>
      <w:tr w:rsidR="00955BC0" w:rsidRPr="00FD0DBE" w14:paraId="7164E686" w14:textId="77777777" w:rsidTr="00BE6867">
        <w:trPr>
          <w:trHeight w:val="300"/>
        </w:trPr>
        <w:tc>
          <w:tcPr>
            <w:tcW w:w="1665" w:type="dxa"/>
            <w:vMerge/>
            <w:noWrap/>
            <w:tcMar>
              <w:top w:w="0" w:type="dxa"/>
              <w:left w:w="108" w:type="dxa"/>
              <w:bottom w:w="0" w:type="dxa"/>
              <w:right w:w="108" w:type="dxa"/>
            </w:tcMar>
            <w:vAlign w:val="center"/>
          </w:tcPr>
          <w:p w14:paraId="74894655"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515C1846"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551C16C3"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31A20ECF"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311ED81E"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Vecumnieku novads</w:t>
            </w:r>
          </w:p>
        </w:tc>
        <w:tc>
          <w:tcPr>
            <w:tcW w:w="1068" w:type="dxa"/>
            <w:shd w:val="clear" w:color="auto" w:fill="auto"/>
            <w:noWrap/>
            <w:tcMar>
              <w:top w:w="0" w:type="dxa"/>
              <w:left w:w="108" w:type="dxa"/>
              <w:bottom w:w="0" w:type="dxa"/>
              <w:right w:w="108" w:type="dxa"/>
            </w:tcMar>
            <w:vAlign w:val="bottom"/>
          </w:tcPr>
          <w:p w14:paraId="0755C43A"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60,29</w:t>
            </w:r>
          </w:p>
        </w:tc>
        <w:tc>
          <w:tcPr>
            <w:tcW w:w="1151" w:type="dxa"/>
            <w:shd w:val="clear" w:color="auto" w:fill="auto"/>
            <w:noWrap/>
            <w:tcMar>
              <w:top w:w="0" w:type="dxa"/>
              <w:left w:w="108" w:type="dxa"/>
              <w:bottom w:w="0" w:type="dxa"/>
              <w:right w:w="108" w:type="dxa"/>
            </w:tcMar>
            <w:vAlign w:val="bottom"/>
          </w:tcPr>
          <w:p w14:paraId="0055A9EF"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5,55%</w:t>
            </w:r>
          </w:p>
        </w:tc>
      </w:tr>
      <w:tr w:rsidR="00955BC0" w:rsidRPr="00FD0DBE" w14:paraId="17571D25"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46ECA56E"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roofErr w:type="spellStart"/>
            <w:r w:rsidRPr="00FD0DBE">
              <w:rPr>
                <w:rFonts w:eastAsia="Times New Roman"/>
                <w:b/>
                <w:bCs/>
                <w:color w:val="7B7B7B" w:themeColor="accent3" w:themeShade="BF"/>
                <w:sz w:val="20"/>
                <w:szCs w:val="20"/>
                <w:lang w:eastAsia="lv-LV"/>
              </w:rPr>
              <w:t>Dienvidkurzemes</w:t>
            </w:r>
            <w:proofErr w:type="spellEnd"/>
            <w:r w:rsidRPr="00FD0DBE">
              <w:rPr>
                <w:rFonts w:eastAsia="Times New Roman"/>
                <w:b/>
                <w:bCs/>
                <w:color w:val="7B7B7B" w:themeColor="accent3" w:themeShade="BF"/>
                <w:sz w:val="20"/>
                <w:szCs w:val="20"/>
                <w:lang w:eastAsia="lv-LV"/>
              </w:rPr>
              <w:t xml:space="preserve"> novads</w:t>
            </w:r>
          </w:p>
        </w:tc>
        <w:tc>
          <w:tcPr>
            <w:tcW w:w="1245" w:type="dxa"/>
            <w:vMerge w:val="restart"/>
            <w:shd w:val="clear" w:color="auto" w:fill="auto"/>
            <w:noWrap/>
            <w:tcMar>
              <w:top w:w="0" w:type="dxa"/>
              <w:left w:w="108" w:type="dxa"/>
              <w:bottom w:w="0" w:type="dxa"/>
              <w:right w:w="108" w:type="dxa"/>
            </w:tcMar>
            <w:vAlign w:val="center"/>
          </w:tcPr>
          <w:p w14:paraId="7F9353D5"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1187,7</w:t>
            </w:r>
          </w:p>
        </w:tc>
        <w:tc>
          <w:tcPr>
            <w:tcW w:w="886" w:type="dxa"/>
            <w:vMerge w:val="restart"/>
            <w:shd w:val="clear" w:color="auto" w:fill="auto"/>
            <w:noWrap/>
            <w:tcMar>
              <w:top w:w="0" w:type="dxa"/>
              <w:left w:w="108" w:type="dxa"/>
              <w:bottom w:w="0" w:type="dxa"/>
              <w:right w:w="108" w:type="dxa"/>
            </w:tcMar>
            <w:vAlign w:val="center"/>
          </w:tcPr>
          <w:p w14:paraId="520421A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5,97</w:t>
            </w:r>
          </w:p>
        </w:tc>
        <w:tc>
          <w:tcPr>
            <w:tcW w:w="1106" w:type="dxa"/>
            <w:vMerge w:val="restart"/>
            <w:shd w:val="clear" w:color="auto" w:fill="auto"/>
            <w:noWrap/>
            <w:tcMar>
              <w:top w:w="0" w:type="dxa"/>
              <w:left w:w="108" w:type="dxa"/>
              <w:bottom w:w="0" w:type="dxa"/>
              <w:right w:w="108" w:type="dxa"/>
            </w:tcMar>
            <w:vAlign w:val="center"/>
          </w:tcPr>
          <w:p w14:paraId="038B75CF"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0,50%</w:t>
            </w:r>
          </w:p>
        </w:tc>
        <w:tc>
          <w:tcPr>
            <w:tcW w:w="1992" w:type="dxa"/>
            <w:shd w:val="clear" w:color="auto" w:fill="FFFFFF" w:themeFill="background1"/>
            <w:tcMar>
              <w:top w:w="0" w:type="dxa"/>
              <w:left w:w="108" w:type="dxa"/>
              <w:bottom w:w="0" w:type="dxa"/>
              <w:right w:w="108" w:type="dxa"/>
            </w:tcMar>
            <w:vAlign w:val="center"/>
          </w:tcPr>
          <w:p w14:paraId="183348E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Aizputes novads</w:t>
            </w:r>
          </w:p>
        </w:tc>
        <w:tc>
          <w:tcPr>
            <w:tcW w:w="1068" w:type="dxa"/>
            <w:shd w:val="clear" w:color="auto" w:fill="auto"/>
            <w:noWrap/>
            <w:tcMar>
              <w:top w:w="0" w:type="dxa"/>
              <w:left w:w="108" w:type="dxa"/>
              <w:bottom w:w="0" w:type="dxa"/>
              <w:right w:w="108" w:type="dxa"/>
            </w:tcMar>
            <w:vAlign w:val="bottom"/>
          </w:tcPr>
          <w:p w14:paraId="027FF945"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47,23</w:t>
            </w:r>
          </w:p>
        </w:tc>
        <w:tc>
          <w:tcPr>
            <w:tcW w:w="1151" w:type="dxa"/>
            <w:shd w:val="clear" w:color="auto" w:fill="auto"/>
            <w:noWrap/>
            <w:tcMar>
              <w:top w:w="0" w:type="dxa"/>
              <w:left w:w="108" w:type="dxa"/>
              <w:bottom w:w="0" w:type="dxa"/>
              <w:right w:w="108" w:type="dxa"/>
            </w:tcMar>
            <w:vAlign w:val="bottom"/>
          </w:tcPr>
          <w:p w14:paraId="028A868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4,14%</w:t>
            </w:r>
          </w:p>
        </w:tc>
      </w:tr>
      <w:tr w:rsidR="00955BC0" w:rsidRPr="00FD0DBE" w14:paraId="7850BDE1" w14:textId="77777777" w:rsidTr="00BE6867">
        <w:trPr>
          <w:trHeight w:val="300"/>
        </w:trPr>
        <w:tc>
          <w:tcPr>
            <w:tcW w:w="1665" w:type="dxa"/>
            <w:vMerge/>
            <w:tcMar>
              <w:top w:w="0" w:type="dxa"/>
              <w:left w:w="108" w:type="dxa"/>
              <w:bottom w:w="0" w:type="dxa"/>
              <w:right w:w="108" w:type="dxa"/>
            </w:tcMar>
            <w:vAlign w:val="center"/>
          </w:tcPr>
          <w:p w14:paraId="0405DED8"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7042BE7B"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4B925D4D"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49123AE6"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5B6A60EB"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Durbes novads</w:t>
            </w:r>
          </w:p>
        </w:tc>
        <w:tc>
          <w:tcPr>
            <w:tcW w:w="1068" w:type="dxa"/>
            <w:shd w:val="clear" w:color="auto" w:fill="auto"/>
            <w:noWrap/>
            <w:tcMar>
              <w:top w:w="0" w:type="dxa"/>
              <w:left w:w="108" w:type="dxa"/>
              <w:bottom w:w="0" w:type="dxa"/>
              <w:right w:w="108" w:type="dxa"/>
            </w:tcMar>
            <w:vAlign w:val="bottom"/>
          </w:tcPr>
          <w:p w14:paraId="1B150FA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118,13</w:t>
            </w:r>
          </w:p>
        </w:tc>
        <w:tc>
          <w:tcPr>
            <w:tcW w:w="1151" w:type="dxa"/>
            <w:shd w:val="clear" w:color="auto" w:fill="auto"/>
            <w:noWrap/>
            <w:tcMar>
              <w:top w:w="0" w:type="dxa"/>
              <w:left w:w="108" w:type="dxa"/>
              <w:bottom w:w="0" w:type="dxa"/>
              <w:right w:w="108" w:type="dxa"/>
            </w:tcMar>
            <w:vAlign w:val="bottom"/>
          </w:tcPr>
          <w:p w14:paraId="120581C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11,04%</w:t>
            </w:r>
          </w:p>
        </w:tc>
      </w:tr>
      <w:tr w:rsidR="00955BC0" w:rsidRPr="00FD0DBE" w14:paraId="5A1AD386" w14:textId="77777777" w:rsidTr="00BE6867">
        <w:trPr>
          <w:trHeight w:val="300"/>
        </w:trPr>
        <w:tc>
          <w:tcPr>
            <w:tcW w:w="1665" w:type="dxa"/>
            <w:vMerge/>
            <w:tcMar>
              <w:top w:w="0" w:type="dxa"/>
              <w:left w:w="108" w:type="dxa"/>
              <w:bottom w:w="0" w:type="dxa"/>
              <w:right w:w="108" w:type="dxa"/>
            </w:tcMar>
            <w:vAlign w:val="center"/>
          </w:tcPr>
          <w:p w14:paraId="4C9153FA"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7E4F85BE"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4BCAC7C1"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3D5E0929"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5B923FC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Grobiņas novads</w:t>
            </w:r>
          </w:p>
        </w:tc>
        <w:tc>
          <w:tcPr>
            <w:tcW w:w="1068" w:type="dxa"/>
            <w:shd w:val="clear" w:color="auto" w:fill="auto"/>
            <w:noWrap/>
            <w:tcMar>
              <w:top w:w="0" w:type="dxa"/>
              <w:left w:w="108" w:type="dxa"/>
              <w:bottom w:w="0" w:type="dxa"/>
              <w:right w:w="108" w:type="dxa"/>
            </w:tcMar>
            <w:vAlign w:val="bottom"/>
          </w:tcPr>
          <w:p w14:paraId="14A4FBD3"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65,45</w:t>
            </w:r>
          </w:p>
        </w:tc>
        <w:tc>
          <w:tcPr>
            <w:tcW w:w="1151" w:type="dxa"/>
            <w:shd w:val="clear" w:color="auto" w:fill="auto"/>
            <w:noWrap/>
            <w:tcMar>
              <w:top w:w="0" w:type="dxa"/>
              <w:left w:w="108" w:type="dxa"/>
              <w:bottom w:w="0" w:type="dxa"/>
              <w:right w:w="108" w:type="dxa"/>
            </w:tcMar>
            <w:vAlign w:val="bottom"/>
          </w:tcPr>
          <w:p w14:paraId="185D9B48"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5,83%</w:t>
            </w:r>
          </w:p>
        </w:tc>
      </w:tr>
      <w:tr w:rsidR="00955BC0" w:rsidRPr="00FD0DBE" w14:paraId="2AD575CD" w14:textId="77777777" w:rsidTr="00BE6867">
        <w:trPr>
          <w:trHeight w:val="300"/>
        </w:trPr>
        <w:tc>
          <w:tcPr>
            <w:tcW w:w="1665" w:type="dxa"/>
            <w:vMerge/>
            <w:tcMar>
              <w:top w:w="0" w:type="dxa"/>
              <w:left w:w="108" w:type="dxa"/>
              <w:bottom w:w="0" w:type="dxa"/>
              <w:right w:w="108" w:type="dxa"/>
            </w:tcMar>
            <w:vAlign w:val="center"/>
          </w:tcPr>
          <w:p w14:paraId="5231A8A0"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561EE002"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79849D6A"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6F97F2E7"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334E6A7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Nīcas novads</w:t>
            </w:r>
          </w:p>
        </w:tc>
        <w:tc>
          <w:tcPr>
            <w:tcW w:w="1068" w:type="dxa"/>
            <w:shd w:val="clear" w:color="auto" w:fill="auto"/>
            <w:noWrap/>
            <w:tcMar>
              <w:top w:w="0" w:type="dxa"/>
              <w:left w:w="108" w:type="dxa"/>
              <w:bottom w:w="0" w:type="dxa"/>
              <w:right w:w="108" w:type="dxa"/>
            </w:tcMar>
            <w:vAlign w:val="bottom"/>
          </w:tcPr>
          <w:p w14:paraId="62569238"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22,55</w:t>
            </w:r>
          </w:p>
        </w:tc>
        <w:tc>
          <w:tcPr>
            <w:tcW w:w="1151" w:type="dxa"/>
            <w:shd w:val="clear" w:color="auto" w:fill="auto"/>
            <w:noWrap/>
            <w:tcMar>
              <w:top w:w="0" w:type="dxa"/>
              <w:left w:w="108" w:type="dxa"/>
              <w:bottom w:w="0" w:type="dxa"/>
              <w:right w:w="108" w:type="dxa"/>
            </w:tcMar>
            <w:vAlign w:val="bottom"/>
          </w:tcPr>
          <w:p w14:paraId="2E34636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1,94%</w:t>
            </w:r>
          </w:p>
        </w:tc>
      </w:tr>
      <w:tr w:rsidR="00955BC0" w:rsidRPr="00FD0DBE" w14:paraId="62B31AEF" w14:textId="77777777" w:rsidTr="00BE6867">
        <w:trPr>
          <w:trHeight w:val="300"/>
        </w:trPr>
        <w:tc>
          <w:tcPr>
            <w:tcW w:w="1665" w:type="dxa"/>
            <w:vMerge/>
            <w:tcMar>
              <w:top w:w="0" w:type="dxa"/>
              <w:left w:w="108" w:type="dxa"/>
              <w:bottom w:w="0" w:type="dxa"/>
              <w:right w:w="108" w:type="dxa"/>
            </w:tcMar>
            <w:vAlign w:val="center"/>
          </w:tcPr>
          <w:p w14:paraId="5A151316"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758A161F"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4D7F8904"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30B82BB5"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24717CA6"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Pāvilostas novads</w:t>
            </w:r>
          </w:p>
        </w:tc>
        <w:tc>
          <w:tcPr>
            <w:tcW w:w="1068" w:type="dxa"/>
            <w:shd w:val="clear" w:color="auto" w:fill="auto"/>
            <w:noWrap/>
            <w:tcMar>
              <w:top w:w="0" w:type="dxa"/>
              <w:left w:w="108" w:type="dxa"/>
              <w:bottom w:w="0" w:type="dxa"/>
              <w:right w:w="108" w:type="dxa"/>
            </w:tcMar>
            <w:vAlign w:val="bottom"/>
          </w:tcPr>
          <w:p w14:paraId="30C7A121"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-62,04</w:t>
            </w:r>
          </w:p>
        </w:tc>
        <w:tc>
          <w:tcPr>
            <w:tcW w:w="1151" w:type="dxa"/>
            <w:shd w:val="clear" w:color="auto" w:fill="auto"/>
            <w:noWrap/>
            <w:tcMar>
              <w:top w:w="0" w:type="dxa"/>
              <w:left w:w="108" w:type="dxa"/>
              <w:bottom w:w="0" w:type="dxa"/>
              <w:right w:w="108" w:type="dxa"/>
            </w:tcMar>
            <w:vAlign w:val="bottom"/>
          </w:tcPr>
          <w:p w14:paraId="757D4AFF"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-4,96%</w:t>
            </w:r>
          </w:p>
        </w:tc>
      </w:tr>
      <w:tr w:rsidR="00955BC0" w:rsidRPr="00FD0DBE" w14:paraId="3E9A9AE7" w14:textId="77777777" w:rsidTr="00BE6867">
        <w:trPr>
          <w:trHeight w:val="300"/>
        </w:trPr>
        <w:tc>
          <w:tcPr>
            <w:tcW w:w="1665" w:type="dxa"/>
            <w:vMerge/>
            <w:tcMar>
              <w:top w:w="0" w:type="dxa"/>
              <w:left w:w="108" w:type="dxa"/>
              <w:bottom w:w="0" w:type="dxa"/>
              <w:right w:w="108" w:type="dxa"/>
            </w:tcMar>
            <w:vAlign w:val="center"/>
          </w:tcPr>
          <w:p w14:paraId="0C1D3E3C"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58E93D7E"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06E8DF5F"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2ECDF5C3"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2E5A00CC"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Priekules novads</w:t>
            </w:r>
          </w:p>
        </w:tc>
        <w:tc>
          <w:tcPr>
            <w:tcW w:w="1068" w:type="dxa"/>
            <w:shd w:val="clear" w:color="auto" w:fill="auto"/>
            <w:noWrap/>
            <w:tcMar>
              <w:top w:w="0" w:type="dxa"/>
              <w:left w:w="108" w:type="dxa"/>
              <w:bottom w:w="0" w:type="dxa"/>
              <w:right w:w="108" w:type="dxa"/>
            </w:tcMar>
            <w:vAlign w:val="bottom"/>
          </w:tcPr>
          <w:p w14:paraId="4DDD6C7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-80,00</w:t>
            </w:r>
          </w:p>
        </w:tc>
        <w:tc>
          <w:tcPr>
            <w:tcW w:w="1151" w:type="dxa"/>
            <w:shd w:val="clear" w:color="auto" w:fill="auto"/>
            <w:noWrap/>
            <w:tcMar>
              <w:top w:w="0" w:type="dxa"/>
              <w:left w:w="108" w:type="dxa"/>
              <w:bottom w:w="0" w:type="dxa"/>
              <w:right w:w="108" w:type="dxa"/>
            </w:tcMar>
            <w:vAlign w:val="bottom"/>
          </w:tcPr>
          <w:p w14:paraId="42973A0B"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-6,31%</w:t>
            </w:r>
          </w:p>
        </w:tc>
      </w:tr>
      <w:tr w:rsidR="00955BC0" w:rsidRPr="00FD0DBE" w14:paraId="599BA98C" w14:textId="77777777" w:rsidTr="00BE6867">
        <w:trPr>
          <w:trHeight w:val="300"/>
        </w:trPr>
        <w:tc>
          <w:tcPr>
            <w:tcW w:w="1665" w:type="dxa"/>
            <w:vMerge/>
            <w:tcMar>
              <w:top w:w="0" w:type="dxa"/>
              <w:left w:w="108" w:type="dxa"/>
              <w:bottom w:w="0" w:type="dxa"/>
              <w:right w:w="108" w:type="dxa"/>
            </w:tcMar>
            <w:vAlign w:val="center"/>
          </w:tcPr>
          <w:p w14:paraId="4C3560C4"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36CE18AB"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1B952D51"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44F8440F"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0357BFCE"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Rucavas novads</w:t>
            </w:r>
          </w:p>
        </w:tc>
        <w:tc>
          <w:tcPr>
            <w:tcW w:w="1068" w:type="dxa"/>
            <w:shd w:val="clear" w:color="auto" w:fill="auto"/>
            <w:noWrap/>
            <w:tcMar>
              <w:top w:w="0" w:type="dxa"/>
              <w:left w:w="108" w:type="dxa"/>
              <w:bottom w:w="0" w:type="dxa"/>
              <w:right w:w="108" w:type="dxa"/>
            </w:tcMar>
            <w:vAlign w:val="bottom"/>
          </w:tcPr>
          <w:p w14:paraId="5865F8D5"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-137,42</w:t>
            </w:r>
          </w:p>
        </w:tc>
        <w:tc>
          <w:tcPr>
            <w:tcW w:w="1151" w:type="dxa"/>
            <w:shd w:val="clear" w:color="auto" w:fill="auto"/>
            <w:noWrap/>
            <w:tcMar>
              <w:top w:w="0" w:type="dxa"/>
              <w:left w:w="108" w:type="dxa"/>
              <w:bottom w:w="0" w:type="dxa"/>
              <w:right w:w="108" w:type="dxa"/>
            </w:tcMar>
            <w:vAlign w:val="bottom"/>
          </w:tcPr>
          <w:p w14:paraId="5B07E9A8"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-10,37%</w:t>
            </w:r>
          </w:p>
        </w:tc>
      </w:tr>
      <w:tr w:rsidR="00955BC0" w:rsidRPr="00FD0DBE" w14:paraId="5E8399FA" w14:textId="77777777" w:rsidTr="00BE6867">
        <w:trPr>
          <w:trHeight w:val="300"/>
        </w:trPr>
        <w:tc>
          <w:tcPr>
            <w:tcW w:w="1665" w:type="dxa"/>
            <w:vMerge/>
            <w:tcMar>
              <w:top w:w="0" w:type="dxa"/>
              <w:left w:w="108" w:type="dxa"/>
              <w:bottom w:w="0" w:type="dxa"/>
              <w:right w:w="108" w:type="dxa"/>
            </w:tcMar>
            <w:vAlign w:val="center"/>
          </w:tcPr>
          <w:p w14:paraId="43C43FB1"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5ACC4F5A"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6B0D18AB"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70784451"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50E1BC5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Vaiņodes novads </w:t>
            </w:r>
          </w:p>
        </w:tc>
        <w:tc>
          <w:tcPr>
            <w:tcW w:w="1068" w:type="dxa"/>
            <w:shd w:val="clear" w:color="auto" w:fill="auto"/>
            <w:noWrap/>
            <w:tcMar>
              <w:top w:w="0" w:type="dxa"/>
              <w:left w:w="108" w:type="dxa"/>
              <w:bottom w:w="0" w:type="dxa"/>
              <w:right w:w="108" w:type="dxa"/>
            </w:tcMar>
            <w:vAlign w:val="bottom"/>
          </w:tcPr>
          <w:p w14:paraId="7F03BC4E"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-153,08</w:t>
            </w:r>
          </w:p>
        </w:tc>
        <w:tc>
          <w:tcPr>
            <w:tcW w:w="1151" w:type="dxa"/>
            <w:shd w:val="clear" w:color="auto" w:fill="auto"/>
            <w:noWrap/>
            <w:tcMar>
              <w:top w:w="0" w:type="dxa"/>
              <w:left w:w="108" w:type="dxa"/>
              <w:bottom w:w="0" w:type="dxa"/>
              <w:right w:w="108" w:type="dxa"/>
            </w:tcMar>
            <w:vAlign w:val="bottom"/>
          </w:tcPr>
          <w:p w14:paraId="4D5C06F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-11,42%</w:t>
            </w:r>
          </w:p>
        </w:tc>
      </w:tr>
      <w:tr w:rsidR="00955BC0" w:rsidRPr="00FD0DBE" w14:paraId="05845FE3" w14:textId="77777777" w:rsidTr="00BE6867">
        <w:trPr>
          <w:trHeight w:val="300"/>
        </w:trPr>
        <w:tc>
          <w:tcPr>
            <w:tcW w:w="1665" w:type="dxa"/>
            <w:vMerge w:val="restart"/>
            <w:shd w:val="clear" w:color="auto" w:fill="FFFFFF" w:themeFill="background1"/>
            <w:noWrap/>
            <w:tcMar>
              <w:top w:w="0" w:type="dxa"/>
              <w:left w:w="108" w:type="dxa"/>
              <w:bottom w:w="0" w:type="dxa"/>
              <w:right w:w="108" w:type="dxa"/>
            </w:tcMar>
            <w:vAlign w:val="bottom"/>
          </w:tcPr>
          <w:p w14:paraId="79B6F5C4"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themeColor="accent3" w:themeShade="BF"/>
                <w:sz w:val="20"/>
                <w:szCs w:val="20"/>
                <w:lang w:eastAsia="lv-LV"/>
              </w:rPr>
              <w:t>Jelgavas novads</w:t>
            </w:r>
          </w:p>
        </w:tc>
        <w:tc>
          <w:tcPr>
            <w:tcW w:w="1245" w:type="dxa"/>
            <w:vMerge w:val="restart"/>
            <w:shd w:val="clear" w:color="auto" w:fill="auto"/>
            <w:noWrap/>
            <w:tcMar>
              <w:top w:w="0" w:type="dxa"/>
              <w:left w:w="108" w:type="dxa"/>
              <w:bottom w:w="0" w:type="dxa"/>
              <w:right w:w="108" w:type="dxa"/>
            </w:tcMar>
            <w:vAlign w:val="center"/>
          </w:tcPr>
          <w:p w14:paraId="7AFF5A4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1178,14</w:t>
            </w:r>
          </w:p>
        </w:tc>
        <w:tc>
          <w:tcPr>
            <w:tcW w:w="886" w:type="dxa"/>
            <w:vMerge w:val="restart"/>
            <w:shd w:val="clear" w:color="auto" w:fill="auto"/>
            <w:noWrap/>
            <w:tcMar>
              <w:top w:w="0" w:type="dxa"/>
              <w:left w:w="108" w:type="dxa"/>
              <w:bottom w:w="0" w:type="dxa"/>
              <w:right w:w="108" w:type="dxa"/>
            </w:tcMar>
            <w:vAlign w:val="center"/>
          </w:tcPr>
          <w:p w14:paraId="3136922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1,26</w:t>
            </w:r>
          </w:p>
        </w:tc>
        <w:tc>
          <w:tcPr>
            <w:tcW w:w="1106" w:type="dxa"/>
            <w:vMerge w:val="restart"/>
            <w:shd w:val="clear" w:color="auto" w:fill="auto"/>
            <w:noWrap/>
            <w:tcMar>
              <w:top w:w="0" w:type="dxa"/>
              <w:left w:w="108" w:type="dxa"/>
              <w:bottom w:w="0" w:type="dxa"/>
              <w:right w:w="108" w:type="dxa"/>
            </w:tcMar>
            <w:vAlign w:val="center"/>
          </w:tcPr>
          <w:p w14:paraId="1590FB7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0,11%</w:t>
            </w:r>
          </w:p>
        </w:tc>
        <w:tc>
          <w:tcPr>
            <w:tcW w:w="1992" w:type="dxa"/>
            <w:shd w:val="clear" w:color="auto" w:fill="FFFFFF" w:themeFill="background1"/>
            <w:tcMar>
              <w:top w:w="0" w:type="dxa"/>
              <w:left w:w="108" w:type="dxa"/>
              <w:bottom w:w="0" w:type="dxa"/>
              <w:right w:w="108" w:type="dxa"/>
            </w:tcMar>
            <w:vAlign w:val="center"/>
          </w:tcPr>
          <w:p w14:paraId="760AF6C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Jelgavas novads</w:t>
            </w:r>
          </w:p>
        </w:tc>
        <w:tc>
          <w:tcPr>
            <w:tcW w:w="1068" w:type="dxa"/>
            <w:shd w:val="clear" w:color="auto" w:fill="auto"/>
            <w:noWrap/>
            <w:tcMar>
              <w:top w:w="0" w:type="dxa"/>
              <w:left w:w="108" w:type="dxa"/>
              <w:bottom w:w="0" w:type="dxa"/>
              <w:right w:w="108" w:type="dxa"/>
            </w:tcMar>
            <w:vAlign w:val="bottom"/>
          </w:tcPr>
          <w:p w14:paraId="1DA99971"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20,59</w:t>
            </w:r>
          </w:p>
        </w:tc>
        <w:tc>
          <w:tcPr>
            <w:tcW w:w="1151" w:type="dxa"/>
            <w:shd w:val="clear" w:color="auto" w:fill="auto"/>
            <w:noWrap/>
            <w:tcMar>
              <w:top w:w="0" w:type="dxa"/>
              <w:left w:w="108" w:type="dxa"/>
              <w:bottom w:w="0" w:type="dxa"/>
              <w:right w:w="108" w:type="dxa"/>
            </w:tcMar>
            <w:vAlign w:val="bottom"/>
          </w:tcPr>
          <w:p w14:paraId="0E704E9C"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1,78%</w:t>
            </w:r>
          </w:p>
        </w:tc>
      </w:tr>
      <w:tr w:rsidR="00955BC0" w:rsidRPr="00FD0DBE" w14:paraId="17609C06" w14:textId="77777777" w:rsidTr="00BE6867">
        <w:trPr>
          <w:trHeight w:val="300"/>
        </w:trPr>
        <w:tc>
          <w:tcPr>
            <w:tcW w:w="1665" w:type="dxa"/>
            <w:vMerge/>
            <w:noWrap/>
            <w:tcMar>
              <w:top w:w="0" w:type="dxa"/>
              <w:left w:w="108" w:type="dxa"/>
              <w:bottom w:w="0" w:type="dxa"/>
              <w:right w:w="108" w:type="dxa"/>
            </w:tcMar>
            <w:vAlign w:val="bottom"/>
          </w:tcPr>
          <w:p w14:paraId="425F3732"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59D547B0"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662C1290"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43D1002B"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44005401"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Ozolnieku novads</w:t>
            </w:r>
          </w:p>
        </w:tc>
        <w:tc>
          <w:tcPr>
            <w:tcW w:w="1068" w:type="dxa"/>
            <w:shd w:val="clear" w:color="auto" w:fill="auto"/>
            <w:noWrap/>
            <w:tcMar>
              <w:top w:w="0" w:type="dxa"/>
              <w:left w:w="108" w:type="dxa"/>
              <w:bottom w:w="0" w:type="dxa"/>
              <w:right w:w="108" w:type="dxa"/>
            </w:tcMar>
            <w:vAlign w:val="bottom"/>
          </w:tcPr>
          <w:p w14:paraId="5BA370CB"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-40,98</w:t>
            </w:r>
          </w:p>
        </w:tc>
        <w:tc>
          <w:tcPr>
            <w:tcW w:w="1151" w:type="dxa"/>
            <w:shd w:val="clear" w:color="auto" w:fill="auto"/>
            <w:noWrap/>
            <w:tcMar>
              <w:top w:w="0" w:type="dxa"/>
              <w:left w:w="108" w:type="dxa"/>
              <w:bottom w:w="0" w:type="dxa"/>
              <w:right w:w="108" w:type="dxa"/>
            </w:tcMar>
            <w:vAlign w:val="bottom"/>
          </w:tcPr>
          <w:p w14:paraId="282B120F"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-3,36%</w:t>
            </w:r>
          </w:p>
        </w:tc>
      </w:tr>
      <w:tr w:rsidR="00955BC0" w:rsidRPr="00FD0DBE" w14:paraId="2B1ED393"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704E4C19"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themeColor="accent3" w:themeShade="BF"/>
                <w:sz w:val="20"/>
                <w:szCs w:val="20"/>
                <w:lang w:eastAsia="lv-LV"/>
              </w:rPr>
              <w:t>Ķekavas novads</w:t>
            </w:r>
          </w:p>
        </w:tc>
        <w:tc>
          <w:tcPr>
            <w:tcW w:w="1245" w:type="dxa"/>
            <w:vMerge w:val="restart"/>
            <w:shd w:val="clear" w:color="auto" w:fill="auto"/>
            <w:noWrap/>
            <w:tcMar>
              <w:top w:w="0" w:type="dxa"/>
              <w:left w:w="108" w:type="dxa"/>
              <w:bottom w:w="0" w:type="dxa"/>
              <w:right w:w="108" w:type="dxa"/>
            </w:tcMar>
            <w:vAlign w:val="center"/>
          </w:tcPr>
          <w:p w14:paraId="06CA4496"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1353,48</w:t>
            </w:r>
          </w:p>
        </w:tc>
        <w:tc>
          <w:tcPr>
            <w:tcW w:w="886" w:type="dxa"/>
            <w:vMerge w:val="restart"/>
            <w:shd w:val="clear" w:color="auto" w:fill="auto"/>
            <w:noWrap/>
            <w:tcMar>
              <w:top w:w="0" w:type="dxa"/>
              <w:left w:w="108" w:type="dxa"/>
              <w:bottom w:w="0" w:type="dxa"/>
              <w:right w:w="108" w:type="dxa"/>
            </w:tcMar>
            <w:vAlign w:val="center"/>
          </w:tcPr>
          <w:p w14:paraId="18B5D861"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76,31</w:t>
            </w:r>
          </w:p>
        </w:tc>
        <w:tc>
          <w:tcPr>
            <w:tcW w:w="1106" w:type="dxa"/>
            <w:vMerge w:val="restart"/>
            <w:shd w:val="clear" w:color="auto" w:fill="auto"/>
            <w:noWrap/>
            <w:tcMar>
              <w:top w:w="0" w:type="dxa"/>
              <w:left w:w="108" w:type="dxa"/>
              <w:bottom w:w="0" w:type="dxa"/>
              <w:right w:w="108" w:type="dxa"/>
            </w:tcMar>
            <w:vAlign w:val="center"/>
          </w:tcPr>
          <w:p w14:paraId="133AC953"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5,98%</w:t>
            </w:r>
          </w:p>
        </w:tc>
        <w:tc>
          <w:tcPr>
            <w:tcW w:w="1992" w:type="dxa"/>
            <w:shd w:val="clear" w:color="auto" w:fill="FFFFFF" w:themeFill="background1"/>
            <w:tcMar>
              <w:top w:w="0" w:type="dxa"/>
              <w:left w:w="108" w:type="dxa"/>
              <w:bottom w:w="0" w:type="dxa"/>
              <w:right w:w="108" w:type="dxa"/>
            </w:tcMar>
            <w:vAlign w:val="center"/>
          </w:tcPr>
          <w:p w14:paraId="514A1E96"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Baldones novads</w:t>
            </w:r>
          </w:p>
        </w:tc>
        <w:tc>
          <w:tcPr>
            <w:tcW w:w="1068" w:type="dxa"/>
            <w:shd w:val="clear" w:color="auto" w:fill="auto"/>
            <w:noWrap/>
            <w:tcMar>
              <w:top w:w="0" w:type="dxa"/>
              <w:left w:w="108" w:type="dxa"/>
              <w:bottom w:w="0" w:type="dxa"/>
              <w:right w:w="108" w:type="dxa"/>
            </w:tcMar>
            <w:vAlign w:val="bottom"/>
          </w:tcPr>
          <w:p w14:paraId="23844B7E"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276,6</w:t>
            </w:r>
          </w:p>
        </w:tc>
        <w:tc>
          <w:tcPr>
            <w:tcW w:w="1151" w:type="dxa"/>
            <w:shd w:val="clear" w:color="auto" w:fill="auto"/>
            <w:noWrap/>
            <w:tcMar>
              <w:top w:w="0" w:type="dxa"/>
              <w:left w:w="108" w:type="dxa"/>
              <w:bottom w:w="0" w:type="dxa"/>
              <w:right w:w="108" w:type="dxa"/>
            </w:tcMar>
            <w:vAlign w:val="bottom"/>
          </w:tcPr>
          <w:p w14:paraId="2550E2F0"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25,69%</w:t>
            </w:r>
          </w:p>
        </w:tc>
      </w:tr>
      <w:tr w:rsidR="00955BC0" w:rsidRPr="00FD0DBE" w14:paraId="67A4851B" w14:textId="77777777" w:rsidTr="00BE6867">
        <w:trPr>
          <w:trHeight w:val="300"/>
        </w:trPr>
        <w:tc>
          <w:tcPr>
            <w:tcW w:w="1665" w:type="dxa"/>
            <w:vMerge/>
            <w:tcMar>
              <w:top w:w="0" w:type="dxa"/>
              <w:left w:w="108" w:type="dxa"/>
              <w:bottom w:w="0" w:type="dxa"/>
              <w:right w:w="108" w:type="dxa"/>
            </w:tcMar>
            <w:vAlign w:val="center"/>
          </w:tcPr>
          <w:p w14:paraId="58A785B1"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2DC0C898"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57DC3B45"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36DAADEB"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7E4EE0C4"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Ķekavas novads</w:t>
            </w:r>
          </w:p>
        </w:tc>
        <w:tc>
          <w:tcPr>
            <w:tcW w:w="1068" w:type="dxa"/>
            <w:shd w:val="clear" w:color="auto" w:fill="auto"/>
            <w:noWrap/>
            <w:tcMar>
              <w:top w:w="0" w:type="dxa"/>
              <w:left w:w="108" w:type="dxa"/>
              <w:bottom w:w="0" w:type="dxa"/>
              <w:right w:w="108" w:type="dxa"/>
            </w:tcMar>
            <w:vAlign w:val="bottom"/>
          </w:tcPr>
          <w:p w14:paraId="3311BB96"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31,16</w:t>
            </w:r>
          </w:p>
        </w:tc>
        <w:tc>
          <w:tcPr>
            <w:tcW w:w="1151" w:type="dxa"/>
            <w:shd w:val="clear" w:color="auto" w:fill="auto"/>
            <w:noWrap/>
            <w:tcMar>
              <w:top w:w="0" w:type="dxa"/>
              <w:left w:w="108" w:type="dxa"/>
              <w:bottom w:w="0" w:type="dxa"/>
              <w:right w:w="108" w:type="dxa"/>
            </w:tcMar>
            <w:vAlign w:val="bottom"/>
          </w:tcPr>
          <w:p w14:paraId="4A56310C"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2,36%</w:t>
            </w:r>
          </w:p>
        </w:tc>
      </w:tr>
      <w:tr w:rsidR="00955BC0" w:rsidRPr="00FD0DBE" w14:paraId="561FC92E"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2D933E4B"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themeColor="accent3" w:themeShade="BF"/>
                <w:sz w:val="20"/>
                <w:szCs w:val="20"/>
                <w:lang w:eastAsia="lv-LV"/>
              </w:rPr>
              <w:t xml:space="preserve">Ludzas novads </w:t>
            </w:r>
          </w:p>
        </w:tc>
        <w:tc>
          <w:tcPr>
            <w:tcW w:w="1245" w:type="dxa"/>
            <w:vMerge w:val="restart"/>
            <w:shd w:val="clear" w:color="auto" w:fill="auto"/>
            <w:noWrap/>
            <w:tcMar>
              <w:top w:w="0" w:type="dxa"/>
              <w:left w:w="108" w:type="dxa"/>
              <w:bottom w:w="0" w:type="dxa"/>
              <w:right w:w="108" w:type="dxa"/>
            </w:tcMar>
            <w:vAlign w:val="center"/>
          </w:tcPr>
          <w:p w14:paraId="04C982CA"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1140,03</w:t>
            </w:r>
          </w:p>
        </w:tc>
        <w:tc>
          <w:tcPr>
            <w:tcW w:w="886" w:type="dxa"/>
            <w:vMerge w:val="restart"/>
            <w:shd w:val="clear" w:color="auto" w:fill="FFFFFF" w:themeFill="background1"/>
            <w:noWrap/>
            <w:tcMar>
              <w:top w:w="0" w:type="dxa"/>
              <w:left w:w="108" w:type="dxa"/>
              <w:bottom w:w="0" w:type="dxa"/>
              <w:right w:w="108" w:type="dxa"/>
            </w:tcMar>
            <w:vAlign w:val="center"/>
          </w:tcPr>
          <w:p w14:paraId="41AB340F"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375,43</w:t>
            </w:r>
          </w:p>
        </w:tc>
        <w:tc>
          <w:tcPr>
            <w:tcW w:w="1106" w:type="dxa"/>
            <w:vMerge w:val="restart"/>
            <w:shd w:val="clear" w:color="auto" w:fill="auto"/>
            <w:noWrap/>
            <w:tcMar>
              <w:top w:w="0" w:type="dxa"/>
              <w:left w:w="108" w:type="dxa"/>
              <w:bottom w:w="0" w:type="dxa"/>
              <w:right w:w="108" w:type="dxa"/>
            </w:tcMar>
            <w:vAlign w:val="center"/>
          </w:tcPr>
          <w:p w14:paraId="5FF8F186"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49,10%</w:t>
            </w:r>
          </w:p>
        </w:tc>
        <w:tc>
          <w:tcPr>
            <w:tcW w:w="1992" w:type="dxa"/>
            <w:shd w:val="clear" w:color="auto" w:fill="FFFFFF" w:themeFill="background1"/>
            <w:tcMar>
              <w:top w:w="0" w:type="dxa"/>
              <w:left w:w="108" w:type="dxa"/>
              <w:bottom w:w="0" w:type="dxa"/>
              <w:right w:w="108" w:type="dxa"/>
            </w:tcMar>
            <w:vAlign w:val="center"/>
          </w:tcPr>
          <w:p w14:paraId="6C5685DB"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Ciblas novads</w:t>
            </w:r>
          </w:p>
        </w:tc>
        <w:tc>
          <w:tcPr>
            <w:tcW w:w="1068" w:type="dxa"/>
            <w:shd w:val="clear" w:color="auto" w:fill="auto"/>
            <w:noWrap/>
            <w:tcMar>
              <w:top w:w="0" w:type="dxa"/>
              <w:left w:w="108" w:type="dxa"/>
              <w:bottom w:w="0" w:type="dxa"/>
              <w:right w:w="108" w:type="dxa"/>
            </w:tcMar>
            <w:vAlign w:val="bottom"/>
          </w:tcPr>
          <w:p w14:paraId="4E5A1D2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-58,54</w:t>
            </w:r>
          </w:p>
        </w:tc>
        <w:tc>
          <w:tcPr>
            <w:tcW w:w="1151" w:type="dxa"/>
            <w:shd w:val="clear" w:color="auto" w:fill="auto"/>
            <w:noWrap/>
            <w:tcMar>
              <w:top w:w="0" w:type="dxa"/>
              <w:left w:w="108" w:type="dxa"/>
              <w:bottom w:w="0" w:type="dxa"/>
              <w:right w:w="108" w:type="dxa"/>
            </w:tcMar>
            <w:vAlign w:val="bottom"/>
          </w:tcPr>
          <w:p w14:paraId="721CCE35"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-4,88%</w:t>
            </w:r>
          </w:p>
        </w:tc>
      </w:tr>
      <w:tr w:rsidR="00955BC0" w:rsidRPr="00FD0DBE" w14:paraId="3817C393" w14:textId="77777777" w:rsidTr="00BE6867">
        <w:trPr>
          <w:trHeight w:val="300"/>
        </w:trPr>
        <w:tc>
          <w:tcPr>
            <w:tcW w:w="1665" w:type="dxa"/>
            <w:vMerge/>
            <w:tcMar>
              <w:top w:w="0" w:type="dxa"/>
              <w:left w:w="108" w:type="dxa"/>
              <w:bottom w:w="0" w:type="dxa"/>
              <w:right w:w="108" w:type="dxa"/>
            </w:tcMar>
            <w:vAlign w:val="center"/>
          </w:tcPr>
          <w:p w14:paraId="1C75C25B"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6CADCBF6"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62769154"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79B2322E"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443C19C7"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Kārsavas novads</w:t>
            </w:r>
          </w:p>
        </w:tc>
        <w:tc>
          <w:tcPr>
            <w:tcW w:w="1068" w:type="dxa"/>
            <w:shd w:val="clear" w:color="auto" w:fill="auto"/>
            <w:noWrap/>
            <w:tcMar>
              <w:top w:w="0" w:type="dxa"/>
              <w:left w:w="108" w:type="dxa"/>
              <w:bottom w:w="0" w:type="dxa"/>
              <w:right w:w="108" w:type="dxa"/>
            </w:tcMar>
            <w:vAlign w:val="bottom"/>
          </w:tcPr>
          <w:p w14:paraId="50B5C5ED"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150,79</w:t>
            </w:r>
          </w:p>
        </w:tc>
        <w:tc>
          <w:tcPr>
            <w:tcW w:w="1151" w:type="dxa"/>
            <w:shd w:val="clear" w:color="auto" w:fill="auto"/>
            <w:noWrap/>
            <w:tcMar>
              <w:top w:w="0" w:type="dxa"/>
              <w:left w:w="108" w:type="dxa"/>
              <w:bottom w:w="0" w:type="dxa"/>
              <w:right w:w="108" w:type="dxa"/>
            </w:tcMar>
            <w:vAlign w:val="bottom"/>
          </w:tcPr>
          <w:p w14:paraId="6876FEBF"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15,24%</w:t>
            </w:r>
          </w:p>
        </w:tc>
      </w:tr>
      <w:tr w:rsidR="00955BC0" w:rsidRPr="00FD0DBE" w14:paraId="25B1B859" w14:textId="77777777" w:rsidTr="00BE6867">
        <w:trPr>
          <w:trHeight w:val="300"/>
        </w:trPr>
        <w:tc>
          <w:tcPr>
            <w:tcW w:w="1665" w:type="dxa"/>
            <w:vMerge/>
            <w:tcMar>
              <w:top w:w="0" w:type="dxa"/>
              <w:left w:w="108" w:type="dxa"/>
              <w:bottom w:w="0" w:type="dxa"/>
              <w:right w:w="108" w:type="dxa"/>
            </w:tcMar>
            <w:vAlign w:val="center"/>
          </w:tcPr>
          <w:p w14:paraId="02B69E3F"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32E18113"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10217380"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6E58A574"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59D03692"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Ludzas novads</w:t>
            </w:r>
          </w:p>
        </w:tc>
        <w:tc>
          <w:tcPr>
            <w:tcW w:w="1068" w:type="dxa"/>
            <w:shd w:val="clear" w:color="auto" w:fill="auto"/>
            <w:noWrap/>
            <w:tcMar>
              <w:top w:w="0" w:type="dxa"/>
              <w:left w:w="108" w:type="dxa"/>
              <w:bottom w:w="0" w:type="dxa"/>
              <w:right w:w="108" w:type="dxa"/>
            </w:tcMar>
            <w:vAlign w:val="bottom"/>
          </w:tcPr>
          <w:p w14:paraId="23CA5A61"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-59,83</w:t>
            </w:r>
          </w:p>
        </w:tc>
        <w:tc>
          <w:tcPr>
            <w:tcW w:w="1151" w:type="dxa"/>
            <w:shd w:val="clear" w:color="auto" w:fill="auto"/>
            <w:noWrap/>
            <w:tcMar>
              <w:top w:w="0" w:type="dxa"/>
              <w:left w:w="108" w:type="dxa"/>
              <w:bottom w:w="0" w:type="dxa"/>
              <w:right w:w="108" w:type="dxa"/>
            </w:tcMar>
            <w:vAlign w:val="bottom"/>
          </w:tcPr>
          <w:p w14:paraId="24F9FED3"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-4,99%</w:t>
            </w:r>
          </w:p>
        </w:tc>
      </w:tr>
      <w:tr w:rsidR="00955BC0" w:rsidRPr="00FD0DBE" w14:paraId="56DBF4FB" w14:textId="77777777" w:rsidTr="00BE6867">
        <w:trPr>
          <w:trHeight w:val="300"/>
        </w:trPr>
        <w:tc>
          <w:tcPr>
            <w:tcW w:w="1665" w:type="dxa"/>
            <w:vMerge/>
            <w:tcMar>
              <w:top w:w="0" w:type="dxa"/>
              <w:left w:w="108" w:type="dxa"/>
              <w:bottom w:w="0" w:type="dxa"/>
              <w:right w:w="108" w:type="dxa"/>
            </w:tcMar>
            <w:vAlign w:val="center"/>
          </w:tcPr>
          <w:p w14:paraId="2DFA040D"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6B7A38C4"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4AE0B36F"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29508975"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11B62912"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Zilupes novads</w:t>
            </w:r>
          </w:p>
        </w:tc>
        <w:tc>
          <w:tcPr>
            <w:tcW w:w="1068" w:type="dxa"/>
            <w:shd w:val="clear" w:color="auto" w:fill="auto"/>
            <w:noWrap/>
            <w:tcMar>
              <w:top w:w="0" w:type="dxa"/>
              <w:left w:w="108" w:type="dxa"/>
              <w:bottom w:w="0" w:type="dxa"/>
              <w:right w:w="108" w:type="dxa"/>
            </w:tcMar>
            <w:vAlign w:val="bottom"/>
          </w:tcPr>
          <w:p w14:paraId="145249AB"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143,4</w:t>
            </w:r>
          </w:p>
        </w:tc>
        <w:tc>
          <w:tcPr>
            <w:tcW w:w="1151" w:type="dxa"/>
            <w:shd w:val="clear" w:color="auto" w:fill="auto"/>
            <w:noWrap/>
            <w:tcMar>
              <w:top w:w="0" w:type="dxa"/>
              <w:left w:w="108" w:type="dxa"/>
              <w:bottom w:w="0" w:type="dxa"/>
              <w:right w:w="108" w:type="dxa"/>
            </w:tcMar>
            <w:vAlign w:val="bottom"/>
          </w:tcPr>
          <w:p w14:paraId="33E0EC7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14,39%</w:t>
            </w:r>
          </w:p>
        </w:tc>
      </w:tr>
      <w:tr w:rsidR="00955BC0" w:rsidRPr="00FD0DBE" w14:paraId="745C995D"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4F522F07"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themeColor="accent3" w:themeShade="BF"/>
                <w:sz w:val="20"/>
                <w:szCs w:val="20"/>
                <w:lang w:eastAsia="lv-LV"/>
              </w:rPr>
              <w:lastRenderedPageBreak/>
              <w:t xml:space="preserve">Madonas novads </w:t>
            </w:r>
          </w:p>
        </w:tc>
        <w:tc>
          <w:tcPr>
            <w:tcW w:w="1245" w:type="dxa"/>
            <w:vMerge w:val="restart"/>
            <w:shd w:val="clear" w:color="auto" w:fill="auto"/>
            <w:noWrap/>
            <w:tcMar>
              <w:top w:w="0" w:type="dxa"/>
              <w:left w:w="108" w:type="dxa"/>
              <w:bottom w:w="0" w:type="dxa"/>
              <w:right w:w="108" w:type="dxa"/>
            </w:tcMar>
            <w:vAlign w:val="center"/>
          </w:tcPr>
          <w:p w14:paraId="1EE30453"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1253,45</w:t>
            </w:r>
          </w:p>
        </w:tc>
        <w:tc>
          <w:tcPr>
            <w:tcW w:w="886" w:type="dxa"/>
            <w:vMerge w:val="restart"/>
            <w:shd w:val="clear" w:color="auto" w:fill="FFFFFF" w:themeFill="background1"/>
            <w:noWrap/>
            <w:tcMar>
              <w:top w:w="0" w:type="dxa"/>
              <w:left w:w="108" w:type="dxa"/>
              <w:bottom w:w="0" w:type="dxa"/>
              <w:right w:w="108" w:type="dxa"/>
            </w:tcMar>
            <w:vAlign w:val="center"/>
          </w:tcPr>
          <w:p w14:paraId="0629A365"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330,22</w:t>
            </w:r>
          </w:p>
        </w:tc>
        <w:tc>
          <w:tcPr>
            <w:tcW w:w="1106" w:type="dxa"/>
            <w:vMerge w:val="restart"/>
            <w:shd w:val="clear" w:color="auto" w:fill="auto"/>
            <w:noWrap/>
            <w:tcMar>
              <w:top w:w="0" w:type="dxa"/>
              <w:left w:w="108" w:type="dxa"/>
              <w:bottom w:w="0" w:type="dxa"/>
              <w:right w:w="108" w:type="dxa"/>
            </w:tcMar>
            <w:vAlign w:val="center"/>
          </w:tcPr>
          <w:p w14:paraId="066E18DC"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35,77%</w:t>
            </w:r>
          </w:p>
        </w:tc>
        <w:tc>
          <w:tcPr>
            <w:tcW w:w="1992" w:type="dxa"/>
            <w:shd w:val="clear" w:color="auto" w:fill="FFFFFF" w:themeFill="background1"/>
            <w:tcMar>
              <w:top w:w="0" w:type="dxa"/>
              <w:left w:w="108" w:type="dxa"/>
              <w:bottom w:w="0" w:type="dxa"/>
              <w:right w:w="108" w:type="dxa"/>
            </w:tcMar>
            <w:vAlign w:val="center"/>
          </w:tcPr>
          <w:p w14:paraId="48BC681E"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Cesvaines novads</w:t>
            </w:r>
          </w:p>
        </w:tc>
        <w:tc>
          <w:tcPr>
            <w:tcW w:w="1068" w:type="dxa"/>
            <w:shd w:val="clear" w:color="auto" w:fill="auto"/>
            <w:noWrap/>
            <w:tcMar>
              <w:top w:w="0" w:type="dxa"/>
              <w:left w:w="108" w:type="dxa"/>
              <w:bottom w:w="0" w:type="dxa"/>
              <w:right w:w="108" w:type="dxa"/>
            </w:tcMar>
            <w:vAlign w:val="bottom"/>
          </w:tcPr>
          <w:p w14:paraId="7EF32993"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-406,69</w:t>
            </w:r>
          </w:p>
        </w:tc>
        <w:tc>
          <w:tcPr>
            <w:tcW w:w="1151" w:type="dxa"/>
            <w:shd w:val="clear" w:color="auto" w:fill="auto"/>
            <w:noWrap/>
            <w:tcMar>
              <w:top w:w="0" w:type="dxa"/>
              <w:left w:w="108" w:type="dxa"/>
              <w:bottom w:w="0" w:type="dxa"/>
              <w:right w:w="108" w:type="dxa"/>
            </w:tcMar>
            <w:vAlign w:val="bottom"/>
          </w:tcPr>
          <w:p w14:paraId="518EF51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-24,50%</w:t>
            </w:r>
          </w:p>
        </w:tc>
      </w:tr>
      <w:tr w:rsidR="00955BC0" w:rsidRPr="00FD0DBE" w14:paraId="497BA68A" w14:textId="77777777" w:rsidTr="00BE6867">
        <w:trPr>
          <w:trHeight w:val="300"/>
        </w:trPr>
        <w:tc>
          <w:tcPr>
            <w:tcW w:w="1665" w:type="dxa"/>
            <w:vMerge/>
            <w:tcMar>
              <w:top w:w="0" w:type="dxa"/>
              <w:left w:w="108" w:type="dxa"/>
              <w:bottom w:w="0" w:type="dxa"/>
              <w:right w:w="108" w:type="dxa"/>
            </w:tcMar>
            <w:vAlign w:val="center"/>
          </w:tcPr>
          <w:p w14:paraId="1F747F38"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534159B0"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0D1AA6AF"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527930B6"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0E4E853F"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Ērgļu novads</w:t>
            </w:r>
          </w:p>
        </w:tc>
        <w:tc>
          <w:tcPr>
            <w:tcW w:w="1068" w:type="dxa"/>
            <w:shd w:val="clear" w:color="auto" w:fill="auto"/>
            <w:noWrap/>
            <w:tcMar>
              <w:top w:w="0" w:type="dxa"/>
              <w:left w:w="108" w:type="dxa"/>
              <w:bottom w:w="0" w:type="dxa"/>
              <w:right w:w="108" w:type="dxa"/>
            </w:tcMar>
            <w:vAlign w:val="bottom"/>
          </w:tcPr>
          <w:p w14:paraId="755A6E2B"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46,42</w:t>
            </w:r>
          </w:p>
        </w:tc>
        <w:tc>
          <w:tcPr>
            <w:tcW w:w="1151" w:type="dxa"/>
            <w:shd w:val="clear" w:color="auto" w:fill="auto"/>
            <w:noWrap/>
            <w:tcMar>
              <w:top w:w="0" w:type="dxa"/>
              <w:left w:w="108" w:type="dxa"/>
              <w:bottom w:w="0" w:type="dxa"/>
              <w:right w:w="108" w:type="dxa"/>
            </w:tcMar>
            <w:vAlign w:val="bottom"/>
          </w:tcPr>
          <w:p w14:paraId="29414EE0"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3,85%</w:t>
            </w:r>
          </w:p>
        </w:tc>
      </w:tr>
      <w:tr w:rsidR="00955BC0" w:rsidRPr="00FD0DBE" w14:paraId="03D51FFE" w14:textId="77777777" w:rsidTr="00BE6867">
        <w:trPr>
          <w:trHeight w:val="300"/>
        </w:trPr>
        <w:tc>
          <w:tcPr>
            <w:tcW w:w="1665" w:type="dxa"/>
            <w:vMerge/>
            <w:tcMar>
              <w:top w:w="0" w:type="dxa"/>
              <w:left w:w="108" w:type="dxa"/>
              <w:bottom w:w="0" w:type="dxa"/>
              <w:right w:w="108" w:type="dxa"/>
            </w:tcMar>
            <w:vAlign w:val="center"/>
          </w:tcPr>
          <w:p w14:paraId="27B0DAB2"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46C29AFB"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32C0717E"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1BCEAE3E"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62FF2E3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Lubānas novads</w:t>
            </w:r>
          </w:p>
        </w:tc>
        <w:tc>
          <w:tcPr>
            <w:tcW w:w="1068" w:type="dxa"/>
            <w:shd w:val="clear" w:color="auto" w:fill="auto"/>
            <w:noWrap/>
            <w:tcMar>
              <w:top w:w="0" w:type="dxa"/>
              <w:left w:w="108" w:type="dxa"/>
              <w:bottom w:w="0" w:type="dxa"/>
              <w:right w:w="108" w:type="dxa"/>
            </w:tcMar>
            <w:vAlign w:val="bottom"/>
          </w:tcPr>
          <w:p w14:paraId="729D5FA1"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79,49</w:t>
            </w:r>
          </w:p>
        </w:tc>
        <w:tc>
          <w:tcPr>
            <w:tcW w:w="1151" w:type="dxa"/>
            <w:shd w:val="clear" w:color="auto" w:fill="auto"/>
            <w:noWrap/>
            <w:tcMar>
              <w:top w:w="0" w:type="dxa"/>
              <w:left w:w="108" w:type="dxa"/>
              <w:bottom w:w="0" w:type="dxa"/>
              <w:right w:w="108" w:type="dxa"/>
            </w:tcMar>
            <w:vAlign w:val="bottom"/>
          </w:tcPr>
          <w:p w14:paraId="1A6A874C"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6,77%</w:t>
            </w:r>
          </w:p>
        </w:tc>
      </w:tr>
      <w:tr w:rsidR="00955BC0" w:rsidRPr="00FD0DBE" w14:paraId="0554A1ED" w14:textId="77777777" w:rsidTr="00BE6867">
        <w:trPr>
          <w:trHeight w:val="195"/>
        </w:trPr>
        <w:tc>
          <w:tcPr>
            <w:tcW w:w="1665" w:type="dxa"/>
            <w:vMerge/>
            <w:tcMar>
              <w:top w:w="0" w:type="dxa"/>
              <w:left w:w="108" w:type="dxa"/>
              <w:bottom w:w="0" w:type="dxa"/>
              <w:right w:w="108" w:type="dxa"/>
            </w:tcMar>
            <w:vAlign w:val="center"/>
          </w:tcPr>
          <w:p w14:paraId="2238FB4A"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7F0CF935"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2FC1505B"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26346E54"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447959FE"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Madonas novads </w:t>
            </w:r>
          </w:p>
        </w:tc>
        <w:tc>
          <w:tcPr>
            <w:tcW w:w="1068" w:type="dxa"/>
            <w:shd w:val="clear" w:color="auto" w:fill="auto"/>
            <w:noWrap/>
            <w:tcMar>
              <w:top w:w="0" w:type="dxa"/>
              <w:left w:w="108" w:type="dxa"/>
              <w:bottom w:w="0" w:type="dxa"/>
              <w:right w:w="108" w:type="dxa"/>
            </w:tcMar>
            <w:vAlign w:val="bottom"/>
          </w:tcPr>
          <w:p w14:paraId="7E7E3811"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146,61</w:t>
            </w:r>
          </w:p>
        </w:tc>
        <w:tc>
          <w:tcPr>
            <w:tcW w:w="1151" w:type="dxa"/>
            <w:shd w:val="clear" w:color="auto" w:fill="auto"/>
            <w:noWrap/>
            <w:tcMar>
              <w:top w:w="0" w:type="dxa"/>
              <w:left w:w="108" w:type="dxa"/>
              <w:bottom w:w="0" w:type="dxa"/>
              <w:right w:w="108" w:type="dxa"/>
            </w:tcMar>
            <w:vAlign w:val="bottom"/>
          </w:tcPr>
          <w:p w14:paraId="4B39D95D"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13,25%</w:t>
            </w:r>
          </w:p>
        </w:tc>
      </w:tr>
      <w:tr w:rsidR="00955BC0" w:rsidRPr="00FD0DBE" w14:paraId="63B10627"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1AD4AC1C"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r w:rsidRPr="00FD0DBE">
              <w:rPr>
                <w:rFonts w:eastAsia="Times New Roman"/>
                <w:b/>
                <w:bCs/>
                <w:color w:val="7B7B7B" w:themeColor="accent3" w:themeShade="BF"/>
                <w:sz w:val="20"/>
                <w:szCs w:val="20"/>
                <w:lang w:eastAsia="lv-LV"/>
              </w:rPr>
              <w:t>Ogres novads</w:t>
            </w:r>
          </w:p>
        </w:tc>
        <w:tc>
          <w:tcPr>
            <w:tcW w:w="1245" w:type="dxa"/>
            <w:vMerge w:val="restart"/>
            <w:shd w:val="clear" w:color="auto" w:fill="auto"/>
            <w:noWrap/>
            <w:tcMar>
              <w:top w:w="0" w:type="dxa"/>
              <w:left w:w="108" w:type="dxa"/>
              <w:bottom w:w="0" w:type="dxa"/>
              <w:right w:w="108" w:type="dxa"/>
            </w:tcMar>
            <w:vAlign w:val="center"/>
          </w:tcPr>
          <w:p w14:paraId="6BDB6BB0"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1244,14</w:t>
            </w:r>
          </w:p>
        </w:tc>
        <w:tc>
          <w:tcPr>
            <w:tcW w:w="886" w:type="dxa"/>
            <w:vMerge w:val="restart"/>
            <w:shd w:val="clear" w:color="auto" w:fill="FFFFFF" w:themeFill="background1"/>
            <w:noWrap/>
            <w:tcMar>
              <w:top w:w="0" w:type="dxa"/>
              <w:left w:w="108" w:type="dxa"/>
              <w:bottom w:w="0" w:type="dxa"/>
              <w:right w:w="108" w:type="dxa"/>
            </w:tcMar>
            <w:vAlign w:val="center"/>
          </w:tcPr>
          <w:p w14:paraId="5BBF1DA5"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363,16</w:t>
            </w:r>
          </w:p>
        </w:tc>
        <w:tc>
          <w:tcPr>
            <w:tcW w:w="1106" w:type="dxa"/>
            <w:vMerge w:val="restart"/>
            <w:shd w:val="clear" w:color="auto" w:fill="auto"/>
            <w:noWrap/>
            <w:tcMar>
              <w:top w:w="0" w:type="dxa"/>
              <w:left w:w="108" w:type="dxa"/>
              <w:bottom w:w="0" w:type="dxa"/>
              <w:right w:w="108" w:type="dxa"/>
            </w:tcMar>
            <w:vAlign w:val="center"/>
          </w:tcPr>
          <w:p w14:paraId="4DE1338F"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41,22%</w:t>
            </w:r>
          </w:p>
        </w:tc>
        <w:tc>
          <w:tcPr>
            <w:tcW w:w="1992" w:type="dxa"/>
            <w:shd w:val="clear" w:color="auto" w:fill="FFFFFF" w:themeFill="background1"/>
            <w:tcMar>
              <w:top w:w="0" w:type="dxa"/>
              <w:left w:w="108" w:type="dxa"/>
              <w:bottom w:w="0" w:type="dxa"/>
              <w:right w:w="108" w:type="dxa"/>
            </w:tcMar>
            <w:vAlign w:val="center"/>
          </w:tcPr>
          <w:p w14:paraId="5383CF0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Ikšķiles novads</w:t>
            </w:r>
          </w:p>
        </w:tc>
        <w:tc>
          <w:tcPr>
            <w:tcW w:w="1068" w:type="dxa"/>
            <w:shd w:val="clear" w:color="auto" w:fill="auto"/>
            <w:noWrap/>
            <w:tcMar>
              <w:top w:w="0" w:type="dxa"/>
              <w:left w:w="108" w:type="dxa"/>
              <w:bottom w:w="0" w:type="dxa"/>
              <w:right w:w="108" w:type="dxa"/>
            </w:tcMar>
            <w:vAlign w:val="bottom"/>
          </w:tcPr>
          <w:p w14:paraId="02A98CAC"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85,91</w:t>
            </w:r>
          </w:p>
        </w:tc>
        <w:tc>
          <w:tcPr>
            <w:tcW w:w="1151" w:type="dxa"/>
            <w:shd w:val="clear" w:color="auto" w:fill="auto"/>
            <w:noWrap/>
            <w:tcMar>
              <w:top w:w="0" w:type="dxa"/>
              <w:left w:w="108" w:type="dxa"/>
              <w:bottom w:w="0" w:type="dxa"/>
              <w:right w:w="108" w:type="dxa"/>
            </w:tcMar>
            <w:vAlign w:val="bottom"/>
          </w:tcPr>
          <w:p w14:paraId="3D864926"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7,42%</w:t>
            </w:r>
          </w:p>
        </w:tc>
      </w:tr>
      <w:tr w:rsidR="00955BC0" w:rsidRPr="00FD0DBE" w14:paraId="3A3E2453" w14:textId="77777777" w:rsidTr="00BE6867">
        <w:trPr>
          <w:trHeight w:val="300"/>
        </w:trPr>
        <w:tc>
          <w:tcPr>
            <w:tcW w:w="1665" w:type="dxa"/>
            <w:vMerge/>
            <w:tcMar>
              <w:top w:w="0" w:type="dxa"/>
              <w:left w:w="108" w:type="dxa"/>
              <w:bottom w:w="0" w:type="dxa"/>
              <w:right w:w="108" w:type="dxa"/>
            </w:tcMar>
            <w:vAlign w:val="center"/>
          </w:tcPr>
          <w:p w14:paraId="194604B9"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2E2FFF08"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025796E0"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7543AEFE"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409D3924"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Ķeguma novads</w:t>
            </w:r>
          </w:p>
        </w:tc>
        <w:tc>
          <w:tcPr>
            <w:tcW w:w="1068" w:type="dxa"/>
            <w:shd w:val="clear" w:color="auto" w:fill="auto"/>
            <w:noWrap/>
            <w:tcMar>
              <w:top w:w="0" w:type="dxa"/>
              <w:left w:w="108" w:type="dxa"/>
              <w:bottom w:w="0" w:type="dxa"/>
              <w:right w:w="108" w:type="dxa"/>
            </w:tcMar>
            <w:vAlign w:val="bottom"/>
          </w:tcPr>
          <w:p w14:paraId="6AA5F603"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164,65</w:t>
            </w:r>
          </w:p>
        </w:tc>
        <w:tc>
          <w:tcPr>
            <w:tcW w:w="1151" w:type="dxa"/>
            <w:shd w:val="clear" w:color="auto" w:fill="auto"/>
            <w:noWrap/>
            <w:tcMar>
              <w:top w:w="0" w:type="dxa"/>
              <w:left w:w="108" w:type="dxa"/>
              <w:bottom w:w="0" w:type="dxa"/>
              <w:right w:w="108" w:type="dxa"/>
            </w:tcMar>
            <w:vAlign w:val="bottom"/>
          </w:tcPr>
          <w:p w14:paraId="7BDBCC6B"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15,25%</w:t>
            </w:r>
          </w:p>
        </w:tc>
      </w:tr>
      <w:tr w:rsidR="00955BC0" w:rsidRPr="00FD0DBE" w14:paraId="0671D052" w14:textId="77777777" w:rsidTr="00BE6867">
        <w:trPr>
          <w:trHeight w:val="300"/>
        </w:trPr>
        <w:tc>
          <w:tcPr>
            <w:tcW w:w="1665" w:type="dxa"/>
            <w:vMerge/>
            <w:tcMar>
              <w:top w:w="0" w:type="dxa"/>
              <w:left w:w="108" w:type="dxa"/>
              <w:bottom w:w="0" w:type="dxa"/>
              <w:right w:w="108" w:type="dxa"/>
            </w:tcMar>
            <w:vAlign w:val="center"/>
          </w:tcPr>
          <w:p w14:paraId="7D045CF0"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2B6E6CC2"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464F14D6"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62DF1EB8"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24AA75E7"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Lielvārdes novads</w:t>
            </w:r>
          </w:p>
        </w:tc>
        <w:tc>
          <w:tcPr>
            <w:tcW w:w="1068" w:type="dxa"/>
            <w:shd w:val="clear" w:color="auto" w:fill="auto"/>
            <w:noWrap/>
            <w:tcMar>
              <w:top w:w="0" w:type="dxa"/>
              <w:left w:w="108" w:type="dxa"/>
              <w:bottom w:w="0" w:type="dxa"/>
              <w:right w:w="108" w:type="dxa"/>
            </w:tcMar>
            <w:vAlign w:val="bottom"/>
          </w:tcPr>
          <w:p w14:paraId="3A79D877"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161,37</w:t>
            </w:r>
          </w:p>
        </w:tc>
        <w:tc>
          <w:tcPr>
            <w:tcW w:w="1151" w:type="dxa"/>
            <w:shd w:val="clear" w:color="auto" w:fill="auto"/>
            <w:noWrap/>
            <w:tcMar>
              <w:top w:w="0" w:type="dxa"/>
              <w:left w:w="108" w:type="dxa"/>
              <w:bottom w:w="0" w:type="dxa"/>
              <w:right w:w="108" w:type="dxa"/>
            </w:tcMar>
            <w:vAlign w:val="bottom"/>
          </w:tcPr>
          <w:p w14:paraId="6F7213E3"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14,90%</w:t>
            </w:r>
          </w:p>
        </w:tc>
      </w:tr>
      <w:tr w:rsidR="00955BC0" w:rsidRPr="00FD0DBE" w14:paraId="1E47CFFA" w14:textId="77777777" w:rsidTr="00BE6867">
        <w:trPr>
          <w:trHeight w:val="300"/>
        </w:trPr>
        <w:tc>
          <w:tcPr>
            <w:tcW w:w="1665" w:type="dxa"/>
            <w:vMerge/>
            <w:tcMar>
              <w:top w:w="0" w:type="dxa"/>
              <w:left w:w="108" w:type="dxa"/>
              <w:bottom w:w="0" w:type="dxa"/>
              <w:right w:w="108" w:type="dxa"/>
            </w:tcMar>
            <w:vAlign w:val="center"/>
          </w:tcPr>
          <w:p w14:paraId="5751A025" w14:textId="77777777" w:rsidR="00955BC0" w:rsidRPr="00FD0DBE" w:rsidRDefault="00955BC0" w:rsidP="008250BF">
            <w:pPr>
              <w:suppressAutoHyphens/>
              <w:autoSpaceDN w:val="0"/>
              <w:spacing w:after="0"/>
              <w:jc w:val="left"/>
              <w:rPr>
                <w:rFonts w:eastAsia="Times New Roman"/>
                <w:b/>
                <w:bCs/>
                <w:color w:val="7B7B7B"/>
                <w:sz w:val="20"/>
                <w:szCs w:val="20"/>
                <w:lang w:eastAsia="lv-LV"/>
              </w:rPr>
            </w:pPr>
          </w:p>
        </w:tc>
        <w:tc>
          <w:tcPr>
            <w:tcW w:w="1245" w:type="dxa"/>
            <w:vMerge/>
            <w:noWrap/>
            <w:tcMar>
              <w:top w:w="0" w:type="dxa"/>
              <w:left w:w="108" w:type="dxa"/>
              <w:bottom w:w="0" w:type="dxa"/>
              <w:right w:w="108" w:type="dxa"/>
            </w:tcMar>
            <w:vAlign w:val="center"/>
          </w:tcPr>
          <w:p w14:paraId="71799AC8"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6133E7B6"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1F4D111A"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6A95E012"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Ogres novads </w:t>
            </w:r>
          </w:p>
        </w:tc>
        <w:tc>
          <w:tcPr>
            <w:tcW w:w="1068" w:type="dxa"/>
            <w:shd w:val="clear" w:color="auto" w:fill="auto"/>
            <w:noWrap/>
            <w:tcMar>
              <w:top w:w="0" w:type="dxa"/>
              <w:left w:w="108" w:type="dxa"/>
              <w:bottom w:w="0" w:type="dxa"/>
              <w:right w:w="108" w:type="dxa"/>
            </w:tcMar>
            <w:vAlign w:val="bottom"/>
          </w:tcPr>
          <w:p w14:paraId="12C1F346"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24,28</w:t>
            </w:r>
          </w:p>
        </w:tc>
        <w:tc>
          <w:tcPr>
            <w:tcW w:w="1151" w:type="dxa"/>
            <w:shd w:val="clear" w:color="auto" w:fill="auto"/>
            <w:noWrap/>
            <w:tcMar>
              <w:top w:w="0" w:type="dxa"/>
              <w:left w:w="108" w:type="dxa"/>
              <w:bottom w:w="0" w:type="dxa"/>
              <w:right w:w="108" w:type="dxa"/>
            </w:tcMar>
            <w:vAlign w:val="bottom"/>
          </w:tcPr>
          <w:p w14:paraId="359E8B03"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1,99%</w:t>
            </w:r>
          </w:p>
        </w:tc>
      </w:tr>
      <w:tr w:rsidR="00955BC0" w:rsidRPr="00FD0DBE" w14:paraId="6BE59E63"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44027426"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Preiļu novads </w:t>
            </w:r>
          </w:p>
        </w:tc>
        <w:tc>
          <w:tcPr>
            <w:tcW w:w="1245" w:type="dxa"/>
            <w:vMerge w:val="restart"/>
            <w:shd w:val="clear" w:color="auto" w:fill="auto"/>
            <w:noWrap/>
            <w:tcMar>
              <w:top w:w="0" w:type="dxa"/>
              <w:left w:w="108" w:type="dxa"/>
              <w:bottom w:w="0" w:type="dxa"/>
              <w:right w:w="108" w:type="dxa"/>
            </w:tcMar>
            <w:vAlign w:val="center"/>
          </w:tcPr>
          <w:p w14:paraId="2D2EB6D7"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1159,62</w:t>
            </w:r>
          </w:p>
        </w:tc>
        <w:tc>
          <w:tcPr>
            <w:tcW w:w="886" w:type="dxa"/>
            <w:vMerge w:val="restart"/>
            <w:shd w:val="clear" w:color="auto" w:fill="FFFFFF" w:themeFill="background1"/>
            <w:noWrap/>
            <w:tcMar>
              <w:top w:w="0" w:type="dxa"/>
              <w:left w:w="108" w:type="dxa"/>
              <w:bottom w:w="0" w:type="dxa"/>
              <w:right w:w="108" w:type="dxa"/>
            </w:tcMar>
            <w:vAlign w:val="center"/>
          </w:tcPr>
          <w:p w14:paraId="7429123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818,69</w:t>
            </w:r>
          </w:p>
        </w:tc>
        <w:tc>
          <w:tcPr>
            <w:tcW w:w="1106" w:type="dxa"/>
            <w:vMerge w:val="restart"/>
            <w:shd w:val="clear" w:color="auto" w:fill="auto"/>
            <w:noWrap/>
            <w:tcMar>
              <w:top w:w="0" w:type="dxa"/>
              <w:left w:w="108" w:type="dxa"/>
              <w:bottom w:w="0" w:type="dxa"/>
              <w:right w:w="108" w:type="dxa"/>
            </w:tcMar>
            <w:vAlign w:val="center"/>
          </w:tcPr>
          <w:p w14:paraId="66ABFBED"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240,13%</w:t>
            </w:r>
          </w:p>
        </w:tc>
        <w:tc>
          <w:tcPr>
            <w:tcW w:w="1992" w:type="dxa"/>
            <w:shd w:val="clear" w:color="auto" w:fill="FFFFFF" w:themeFill="background1"/>
            <w:tcMar>
              <w:top w:w="0" w:type="dxa"/>
              <w:left w:w="108" w:type="dxa"/>
              <w:bottom w:w="0" w:type="dxa"/>
              <w:right w:w="108" w:type="dxa"/>
            </w:tcMar>
            <w:vAlign w:val="center"/>
          </w:tcPr>
          <w:p w14:paraId="6EECA55C"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Aglonas novads</w:t>
            </w:r>
          </w:p>
        </w:tc>
        <w:tc>
          <w:tcPr>
            <w:tcW w:w="1068" w:type="dxa"/>
            <w:shd w:val="clear" w:color="auto" w:fill="auto"/>
            <w:noWrap/>
            <w:tcMar>
              <w:top w:w="0" w:type="dxa"/>
              <w:left w:w="108" w:type="dxa"/>
              <w:bottom w:w="0" w:type="dxa"/>
              <w:right w:w="108" w:type="dxa"/>
            </w:tcMar>
            <w:vAlign w:val="bottom"/>
          </w:tcPr>
          <w:p w14:paraId="0790BAB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29,34</w:t>
            </w:r>
          </w:p>
        </w:tc>
        <w:tc>
          <w:tcPr>
            <w:tcW w:w="1151" w:type="dxa"/>
            <w:shd w:val="clear" w:color="auto" w:fill="auto"/>
            <w:noWrap/>
            <w:tcMar>
              <w:top w:w="0" w:type="dxa"/>
              <w:left w:w="108" w:type="dxa"/>
              <w:bottom w:w="0" w:type="dxa"/>
              <w:right w:w="108" w:type="dxa"/>
            </w:tcMar>
            <w:vAlign w:val="bottom"/>
          </w:tcPr>
          <w:p w14:paraId="56573DAB"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2,60%</w:t>
            </w:r>
          </w:p>
        </w:tc>
      </w:tr>
      <w:tr w:rsidR="00955BC0" w:rsidRPr="00FD0DBE" w14:paraId="296DCFA0" w14:textId="77777777" w:rsidTr="00BE6867">
        <w:trPr>
          <w:trHeight w:val="300"/>
        </w:trPr>
        <w:tc>
          <w:tcPr>
            <w:tcW w:w="1665" w:type="dxa"/>
            <w:vMerge/>
            <w:tcMar>
              <w:top w:w="0" w:type="dxa"/>
              <w:left w:w="108" w:type="dxa"/>
              <w:bottom w:w="0" w:type="dxa"/>
              <w:right w:w="108" w:type="dxa"/>
            </w:tcMar>
            <w:vAlign w:val="center"/>
          </w:tcPr>
          <w:p w14:paraId="62FA30ED"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3333E2C5"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688F5DE8"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5F126BEA"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60C2D9A8"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Preiļu novads</w:t>
            </w:r>
          </w:p>
        </w:tc>
        <w:tc>
          <w:tcPr>
            <w:tcW w:w="1068" w:type="dxa"/>
            <w:shd w:val="clear" w:color="auto" w:fill="auto"/>
            <w:noWrap/>
            <w:tcMar>
              <w:top w:w="0" w:type="dxa"/>
              <w:left w:w="108" w:type="dxa"/>
              <w:bottom w:w="0" w:type="dxa"/>
              <w:right w:w="108" w:type="dxa"/>
            </w:tcMar>
            <w:vAlign w:val="bottom"/>
          </w:tcPr>
          <w:p w14:paraId="2E24E038"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78,4</w:t>
            </w:r>
          </w:p>
        </w:tc>
        <w:tc>
          <w:tcPr>
            <w:tcW w:w="1151" w:type="dxa"/>
            <w:shd w:val="clear" w:color="auto" w:fill="auto"/>
            <w:noWrap/>
            <w:tcMar>
              <w:top w:w="0" w:type="dxa"/>
              <w:left w:w="108" w:type="dxa"/>
              <w:bottom w:w="0" w:type="dxa"/>
              <w:right w:w="108" w:type="dxa"/>
            </w:tcMar>
            <w:vAlign w:val="bottom"/>
          </w:tcPr>
          <w:p w14:paraId="57BA842E"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7,25%</w:t>
            </w:r>
          </w:p>
        </w:tc>
      </w:tr>
      <w:tr w:rsidR="00955BC0" w:rsidRPr="00FD0DBE" w14:paraId="6C876B15" w14:textId="77777777" w:rsidTr="00BE6867">
        <w:trPr>
          <w:trHeight w:val="300"/>
        </w:trPr>
        <w:tc>
          <w:tcPr>
            <w:tcW w:w="1665" w:type="dxa"/>
            <w:vMerge/>
            <w:tcMar>
              <w:top w:w="0" w:type="dxa"/>
              <w:left w:w="108" w:type="dxa"/>
              <w:bottom w:w="0" w:type="dxa"/>
              <w:right w:w="108" w:type="dxa"/>
            </w:tcMar>
            <w:vAlign w:val="center"/>
          </w:tcPr>
          <w:p w14:paraId="74C2EAB7"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74B35428"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1EB06F1B"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71A319ED"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19267F01"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Riebiņu novads</w:t>
            </w:r>
          </w:p>
        </w:tc>
        <w:tc>
          <w:tcPr>
            <w:tcW w:w="1068" w:type="dxa"/>
            <w:shd w:val="clear" w:color="auto" w:fill="auto"/>
            <w:noWrap/>
            <w:tcMar>
              <w:top w:w="0" w:type="dxa"/>
              <w:left w:w="108" w:type="dxa"/>
              <w:bottom w:w="0" w:type="dxa"/>
              <w:right w:w="108" w:type="dxa"/>
            </w:tcMar>
            <w:vAlign w:val="bottom"/>
          </w:tcPr>
          <w:p w14:paraId="74E2FE0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165,33</w:t>
            </w:r>
          </w:p>
        </w:tc>
        <w:tc>
          <w:tcPr>
            <w:tcW w:w="1151" w:type="dxa"/>
            <w:shd w:val="clear" w:color="auto" w:fill="auto"/>
            <w:noWrap/>
            <w:tcMar>
              <w:top w:w="0" w:type="dxa"/>
              <w:left w:w="108" w:type="dxa"/>
              <w:bottom w:w="0" w:type="dxa"/>
              <w:right w:w="108" w:type="dxa"/>
            </w:tcMar>
            <w:vAlign w:val="bottom"/>
          </w:tcPr>
          <w:p w14:paraId="433893B5"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16,63%</w:t>
            </w:r>
          </w:p>
        </w:tc>
      </w:tr>
      <w:tr w:rsidR="00955BC0" w:rsidRPr="00FD0DBE" w14:paraId="2E7DF02D" w14:textId="77777777" w:rsidTr="00BE6867">
        <w:trPr>
          <w:trHeight w:val="300"/>
        </w:trPr>
        <w:tc>
          <w:tcPr>
            <w:tcW w:w="1665" w:type="dxa"/>
            <w:vMerge/>
            <w:tcMar>
              <w:top w:w="0" w:type="dxa"/>
              <w:left w:w="108" w:type="dxa"/>
              <w:bottom w:w="0" w:type="dxa"/>
              <w:right w:w="108" w:type="dxa"/>
            </w:tcMar>
            <w:vAlign w:val="center"/>
          </w:tcPr>
          <w:p w14:paraId="2223E6C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5659850F"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43527AB3"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4E39EE3B"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1F753908"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Vārkavas novads</w:t>
            </w:r>
          </w:p>
        </w:tc>
        <w:tc>
          <w:tcPr>
            <w:tcW w:w="1068" w:type="dxa"/>
            <w:shd w:val="clear" w:color="auto" w:fill="auto"/>
            <w:noWrap/>
            <w:tcMar>
              <w:top w:w="0" w:type="dxa"/>
              <w:left w:w="108" w:type="dxa"/>
              <w:bottom w:w="0" w:type="dxa"/>
              <w:right w:w="108" w:type="dxa"/>
            </w:tcMar>
            <w:vAlign w:val="bottom"/>
          </w:tcPr>
          <w:p w14:paraId="6F19BB73"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163,13</w:t>
            </w:r>
          </w:p>
        </w:tc>
        <w:tc>
          <w:tcPr>
            <w:tcW w:w="1151" w:type="dxa"/>
            <w:shd w:val="clear" w:color="auto" w:fill="auto"/>
            <w:noWrap/>
            <w:tcMar>
              <w:top w:w="0" w:type="dxa"/>
              <w:left w:w="108" w:type="dxa"/>
              <w:bottom w:w="0" w:type="dxa"/>
              <w:right w:w="108" w:type="dxa"/>
            </w:tcMar>
            <w:vAlign w:val="bottom"/>
          </w:tcPr>
          <w:p w14:paraId="493918EC"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16,37%</w:t>
            </w:r>
          </w:p>
        </w:tc>
      </w:tr>
      <w:tr w:rsidR="00955BC0" w:rsidRPr="00FD0DBE" w14:paraId="23F17A30"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3073AB0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Rēzeknes novads</w:t>
            </w:r>
          </w:p>
        </w:tc>
        <w:tc>
          <w:tcPr>
            <w:tcW w:w="1245" w:type="dxa"/>
            <w:vMerge w:val="restart"/>
            <w:shd w:val="clear" w:color="auto" w:fill="auto"/>
            <w:noWrap/>
            <w:tcMar>
              <w:top w:w="0" w:type="dxa"/>
              <w:left w:w="108" w:type="dxa"/>
              <w:bottom w:w="0" w:type="dxa"/>
              <w:right w:w="108" w:type="dxa"/>
            </w:tcMar>
            <w:vAlign w:val="center"/>
          </w:tcPr>
          <w:p w14:paraId="60757D6A"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1134,6</w:t>
            </w:r>
          </w:p>
        </w:tc>
        <w:tc>
          <w:tcPr>
            <w:tcW w:w="886" w:type="dxa"/>
            <w:vMerge w:val="restart"/>
            <w:shd w:val="clear" w:color="auto" w:fill="auto"/>
            <w:noWrap/>
            <w:tcMar>
              <w:top w:w="0" w:type="dxa"/>
              <w:left w:w="108" w:type="dxa"/>
              <w:bottom w:w="0" w:type="dxa"/>
              <w:right w:w="108" w:type="dxa"/>
            </w:tcMar>
            <w:vAlign w:val="center"/>
          </w:tcPr>
          <w:p w14:paraId="1659431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13,83</w:t>
            </w:r>
          </w:p>
        </w:tc>
        <w:tc>
          <w:tcPr>
            <w:tcW w:w="1106" w:type="dxa"/>
            <w:vMerge w:val="restart"/>
            <w:shd w:val="clear" w:color="auto" w:fill="auto"/>
            <w:noWrap/>
            <w:tcMar>
              <w:top w:w="0" w:type="dxa"/>
              <w:left w:w="108" w:type="dxa"/>
              <w:bottom w:w="0" w:type="dxa"/>
              <w:right w:w="108" w:type="dxa"/>
            </w:tcMar>
            <w:vAlign w:val="center"/>
          </w:tcPr>
          <w:p w14:paraId="796FC5A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1,23%</w:t>
            </w:r>
          </w:p>
        </w:tc>
        <w:tc>
          <w:tcPr>
            <w:tcW w:w="1992" w:type="dxa"/>
            <w:shd w:val="clear" w:color="auto" w:fill="FFFFFF" w:themeFill="background1"/>
            <w:tcMar>
              <w:top w:w="0" w:type="dxa"/>
              <w:left w:w="108" w:type="dxa"/>
              <w:bottom w:w="0" w:type="dxa"/>
              <w:right w:w="108" w:type="dxa"/>
            </w:tcMar>
            <w:vAlign w:val="center"/>
          </w:tcPr>
          <w:p w14:paraId="4FFECB58"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Rēzeknes novads</w:t>
            </w:r>
          </w:p>
        </w:tc>
        <w:tc>
          <w:tcPr>
            <w:tcW w:w="1068" w:type="dxa"/>
            <w:shd w:val="clear" w:color="auto" w:fill="auto"/>
            <w:noWrap/>
            <w:tcMar>
              <w:top w:w="0" w:type="dxa"/>
              <w:left w:w="108" w:type="dxa"/>
              <w:bottom w:w="0" w:type="dxa"/>
              <w:right w:w="108" w:type="dxa"/>
            </w:tcMar>
            <w:vAlign w:val="bottom"/>
          </w:tcPr>
          <w:p w14:paraId="7CCBDEFC"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29,56</w:t>
            </w:r>
          </w:p>
        </w:tc>
        <w:tc>
          <w:tcPr>
            <w:tcW w:w="1151" w:type="dxa"/>
            <w:shd w:val="clear" w:color="auto" w:fill="auto"/>
            <w:noWrap/>
            <w:tcMar>
              <w:top w:w="0" w:type="dxa"/>
              <w:left w:w="108" w:type="dxa"/>
              <w:bottom w:w="0" w:type="dxa"/>
              <w:right w:w="108" w:type="dxa"/>
            </w:tcMar>
            <w:vAlign w:val="bottom"/>
          </w:tcPr>
          <w:p w14:paraId="34365897"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2,67%</w:t>
            </w:r>
          </w:p>
        </w:tc>
      </w:tr>
      <w:tr w:rsidR="00955BC0" w:rsidRPr="00FD0DBE" w14:paraId="2D58F7CE" w14:textId="77777777" w:rsidTr="00BE6867">
        <w:trPr>
          <w:trHeight w:val="300"/>
        </w:trPr>
        <w:tc>
          <w:tcPr>
            <w:tcW w:w="1665" w:type="dxa"/>
            <w:vMerge/>
            <w:tcMar>
              <w:top w:w="0" w:type="dxa"/>
              <w:left w:w="108" w:type="dxa"/>
              <w:bottom w:w="0" w:type="dxa"/>
              <w:right w:w="108" w:type="dxa"/>
            </w:tcMar>
            <w:vAlign w:val="center"/>
          </w:tcPr>
          <w:p w14:paraId="01E95B68"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706461B2"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5604DD5B"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13ACC800"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6681569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Viļānu novads</w:t>
            </w:r>
          </w:p>
        </w:tc>
        <w:tc>
          <w:tcPr>
            <w:tcW w:w="1068" w:type="dxa"/>
            <w:shd w:val="clear" w:color="auto" w:fill="auto"/>
            <w:noWrap/>
            <w:tcMar>
              <w:top w:w="0" w:type="dxa"/>
              <w:left w:w="108" w:type="dxa"/>
              <w:bottom w:w="0" w:type="dxa"/>
              <w:right w:w="108" w:type="dxa"/>
            </w:tcMar>
            <w:vAlign w:val="bottom"/>
          </w:tcPr>
          <w:p w14:paraId="0AE45167"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-57,63</w:t>
            </w:r>
          </w:p>
        </w:tc>
        <w:tc>
          <w:tcPr>
            <w:tcW w:w="1151" w:type="dxa"/>
            <w:shd w:val="clear" w:color="auto" w:fill="auto"/>
            <w:noWrap/>
            <w:tcMar>
              <w:top w:w="0" w:type="dxa"/>
              <w:left w:w="108" w:type="dxa"/>
              <w:bottom w:w="0" w:type="dxa"/>
              <w:right w:w="108" w:type="dxa"/>
            </w:tcMar>
            <w:vAlign w:val="bottom"/>
          </w:tcPr>
          <w:p w14:paraId="74138EC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-4,83%</w:t>
            </w:r>
          </w:p>
        </w:tc>
      </w:tr>
      <w:tr w:rsidR="00955BC0" w:rsidRPr="00FD0DBE" w14:paraId="41E7011A"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49276464"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Ropažu novads </w:t>
            </w:r>
          </w:p>
        </w:tc>
        <w:tc>
          <w:tcPr>
            <w:tcW w:w="1245" w:type="dxa"/>
            <w:vMerge w:val="restart"/>
            <w:shd w:val="clear" w:color="auto" w:fill="auto"/>
            <w:noWrap/>
            <w:tcMar>
              <w:top w:w="0" w:type="dxa"/>
              <w:left w:w="108" w:type="dxa"/>
              <w:bottom w:w="0" w:type="dxa"/>
              <w:right w:w="108" w:type="dxa"/>
            </w:tcMar>
            <w:vAlign w:val="center"/>
          </w:tcPr>
          <w:p w14:paraId="07431FE8"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1454,75</w:t>
            </w:r>
          </w:p>
        </w:tc>
        <w:tc>
          <w:tcPr>
            <w:tcW w:w="886" w:type="dxa"/>
            <w:vMerge w:val="restart"/>
            <w:shd w:val="clear" w:color="auto" w:fill="auto"/>
            <w:noWrap/>
            <w:tcMar>
              <w:top w:w="0" w:type="dxa"/>
              <w:left w:w="108" w:type="dxa"/>
              <w:bottom w:w="0" w:type="dxa"/>
              <w:right w:w="108" w:type="dxa"/>
            </w:tcMar>
            <w:vAlign w:val="center"/>
          </w:tcPr>
          <w:p w14:paraId="352BB703"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22,44</w:t>
            </w:r>
          </w:p>
        </w:tc>
        <w:tc>
          <w:tcPr>
            <w:tcW w:w="1106" w:type="dxa"/>
            <w:vMerge w:val="restart"/>
            <w:shd w:val="clear" w:color="auto" w:fill="auto"/>
            <w:noWrap/>
            <w:tcMar>
              <w:top w:w="0" w:type="dxa"/>
              <w:left w:w="108" w:type="dxa"/>
              <w:bottom w:w="0" w:type="dxa"/>
              <w:right w:w="108" w:type="dxa"/>
            </w:tcMar>
            <w:vAlign w:val="center"/>
          </w:tcPr>
          <w:p w14:paraId="6918BC9D"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1,57%</w:t>
            </w:r>
          </w:p>
        </w:tc>
        <w:tc>
          <w:tcPr>
            <w:tcW w:w="1992" w:type="dxa"/>
            <w:shd w:val="clear" w:color="auto" w:fill="FFFFFF" w:themeFill="background1"/>
            <w:tcMar>
              <w:top w:w="0" w:type="dxa"/>
              <w:left w:w="108" w:type="dxa"/>
              <w:bottom w:w="0" w:type="dxa"/>
              <w:right w:w="108" w:type="dxa"/>
            </w:tcMar>
            <w:vAlign w:val="center"/>
          </w:tcPr>
          <w:p w14:paraId="7508BAA8"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Garkalnes novads</w:t>
            </w:r>
          </w:p>
        </w:tc>
        <w:tc>
          <w:tcPr>
            <w:tcW w:w="1068" w:type="dxa"/>
            <w:shd w:val="clear" w:color="auto" w:fill="auto"/>
            <w:noWrap/>
            <w:tcMar>
              <w:top w:w="0" w:type="dxa"/>
              <w:left w:w="108" w:type="dxa"/>
              <w:bottom w:w="0" w:type="dxa"/>
              <w:right w:w="108" w:type="dxa"/>
            </w:tcMar>
            <w:vAlign w:val="bottom"/>
          </w:tcPr>
          <w:p w14:paraId="6AEDC740"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-166,32</w:t>
            </w:r>
          </w:p>
        </w:tc>
        <w:tc>
          <w:tcPr>
            <w:tcW w:w="1151" w:type="dxa"/>
            <w:shd w:val="clear" w:color="auto" w:fill="auto"/>
            <w:noWrap/>
            <w:tcMar>
              <w:top w:w="0" w:type="dxa"/>
              <w:left w:w="108" w:type="dxa"/>
              <w:bottom w:w="0" w:type="dxa"/>
              <w:right w:w="108" w:type="dxa"/>
            </w:tcMar>
            <w:vAlign w:val="bottom"/>
          </w:tcPr>
          <w:p w14:paraId="3F01C4C8"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-10,26%</w:t>
            </w:r>
          </w:p>
        </w:tc>
      </w:tr>
      <w:tr w:rsidR="00955BC0" w:rsidRPr="00FD0DBE" w14:paraId="086A1AF3" w14:textId="77777777" w:rsidTr="00BE6867">
        <w:trPr>
          <w:trHeight w:val="300"/>
        </w:trPr>
        <w:tc>
          <w:tcPr>
            <w:tcW w:w="1665" w:type="dxa"/>
            <w:vMerge/>
            <w:tcMar>
              <w:top w:w="0" w:type="dxa"/>
              <w:left w:w="108" w:type="dxa"/>
              <w:bottom w:w="0" w:type="dxa"/>
              <w:right w:w="108" w:type="dxa"/>
            </w:tcMar>
            <w:vAlign w:val="center"/>
          </w:tcPr>
          <w:p w14:paraId="5622111E"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73F7A175"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7DFA057A"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7BB122CF"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55916B64"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Ropažu novads</w:t>
            </w:r>
          </w:p>
        </w:tc>
        <w:tc>
          <w:tcPr>
            <w:tcW w:w="1068" w:type="dxa"/>
            <w:shd w:val="clear" w:color="auto" w:fill="auto"/>
            <w:noWrap/>
            <w:tcMar>
              <w:top w:w="0" w:type="dxa"/>
              <w:left w:w="108" w:type="dxa"/>
              <w:bottom w:w="0" w:type="dxa"/>
              <w:right w:w="108" w:type="dxa"/>
            </w:tcMar>
            <w:vAlign w:val="bottom"/>
          </w:tcPr>
          <w:p w14:paraId="46D1AF7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509,08</w:t>
            </w:r>
          </w:p>
        </w:tc>
        <w:tc>
          <w:tcPr>
            <w:tcW w:w="1151" w:type="dxa"/>
            <w:shd w:val="clear" w:color="auto" w:fill="auto"/>
            <w:noWrap/>
            <w:tcMar>
              <w:top w:w="0" w:type="dxa"/>
              <w:left w:w="108" w:type="dxa"/>
              <w:bottom w:w="0" w:type="dxa"/>
              <w:right w:w="108" w:type="dxa"/>
            </w:tcMar>
            <w:vAlign w:val="bottom"/>
          </w:tcPr>
          <w:p w14:paraId="75458E1E"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53,83%</w:t>
            </w:r>
          </w:p>
        </w:tc>
      </w:tr>
      <w:tr w:rsidR="00955BC0" w:rsidRPr="00FD0DBE" w14:paraId="74904B55" w14:textId="77777777" w:rsidTr="00BE6867">
        <w:trPr>
          <w:trHeight w:val="300"/>
        </w:trPr>
        <w:tc>
          <w:tcPr>
            <w:tcW w:w="1665" w:type="dxa"/>
            <w:vMerge/>
            <w:tcMar>
              <w:top w:w="0" w:type="dxa"/>
              <w:left w:w="108" w:type="dxa"/>
              <w:bottom w:w="0" w:type="dxa"/>
              <w:right w:w="108" w:type="dxa"/>
            </w:tcMar>
            <w:vAlign w:val="center"/>
          </w:tcPr>
          <w:p w14:paraId="69988E1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1C9073A2"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6CB0CED0"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55FAEDE8"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1685D04D"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Stopiņu novads</w:t>
            </w:r>
          </w:p>
        </w:tc>
        <w:tc>
          <w:tcPr>
            <w:tcW w:w="1068" w:type="dxa"/>
            <w:shd w:val="clear" w:color="auto" w:fill="auto"/>
            <w:noWrap/>
            <w:tcMar>
              <w:top w:w="0" w:type="dxa"/>
              <w:left w:w="108" w:type="dxa"/>
              <w:bottom w:w="0" w:type="dxa"/>
              <w:right w:w="108" w:type="dxa"/>
            </w:tcMar>
            <w:vAlign w:val="bottom"/>
          </w:tcPr>
          <w:p w14:paraId="2694C67B"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-126,58</w:t>
            </w:r>
          </w:p>
        </w:tc>
        <w:tc>
          <w:tcPr>
            <w:tcW w:w="1151" w:type="dxa"/>
            <w:shd w:val="clear" w:color="auto" w:fill="auto"/>
            <w:noWrap/>
            <w:tcMar>
              <w:top w:w="0" w:type="dxa"/>
              <w:left w:w="108" w:type="dxa"/>
              <w:bottom w:w="0" w:type="dxa"/>
              <w:right w:w="108" w:type="dxa"/>
            </w:tcMar>
            <w:vAlign w:val="bottom"/>
          </w:tcPr>
          <w:p w14:paraId="348F327A"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-8,00%</w:t>
            </w:r>
          </w:p>
        </w:tc>
      </w:tr>
      <w:tr w:rsidR="00955BC0" w:rsidRPr="00FD0DBE" w14:paraId="5D652296"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5EA6F3FD"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Saulkrastu novads</w:t>
            </w:r>
          </w:p>
        </w:tc>
        <w:tc>
          <w:tcPr>
            <w:tcW w:w="1245" w:type="dxa"/>
            <w:vMerge w:val="restart"/>
            <w:shd w:val="clear" w:color="auto" w:fill="auto"/>
            <w:noWrap/>
            <w:tcMar>
              <w:top w:w="0" w:type="dxa"/>
              <w:left w:w="108" w:type="dxa"/>
              <w:bottom w:w="0" w:type="dxa"/>
              <w:right w:w="108" w:type="dxa"/>
            </w:tcMar>
            <w:vAlign w:val="center"/>
          </w:tcPr>
          <w:p w14:paraId="45EB1158"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1211,38</w:t>
            </w:r>
          </w:p>
        </w:tc>
        <w:tc>
          <w:tcPr>
            <w:tcW w:w="886" w:type="dxa"/>
            <w:vMerge w:val="restart"/>
            <w:shd w:val="clear" w:color="auto" w:fill="auto"/>
            <w:noWrap/>
            <w:tcMar>
              <w:top w:w="0" w:type="dxa"/>
              <w:left w:w="108" w:type="dxa"/>
              <w:bottom w:w="0" w:type="dxa"/>
              <w:right w:w="108" w:type="dxa"/>
            </w:tcMar>
            <w:vAlign w:val="center"/>
          </w:tcPr>
          <w:p w14:paraId="66052E0A"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147,2</w:t>
            </w:r>
          </w:p>
        </w:tc>
        <w:tc>
          <w:tcPr>
            <w:tcW w:w="1106" w:type="dxa"/>
            <w:vMerge w:val="restart"/>
            <w:shd w:val="clear" w:color="auto" w:fill="auto"/>
            <w:noWrap/>
            <w:tcMar>
              <w:top w:w="0" w:type="dxa"/>
              <w:left w:w="108" w:type="dxa"/>
              <w:bottom w:w="0" w:type="dxa"/>
              <w:right w:w="108" w:type="dxa"/>
            </w:tcMar>
            <w:vAlign w:val="center"/>
          </w:tcPr>
          <w:p w14:paraId="6FC42400"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13,83%</w:t>
            </w:r>
          </w:p>
        </w:tc>
        <w:tc>
          <w:tcPr>
            <w:tcW w:w="1992" w:type="dxa"/>
            <w:shd w:val="clear" w:color="auto" w:fill="FFFFFF" w:themeFill="background1"/>
            <w:tcMar>
              <w:top w:w="0" w:type="dxa"/>
              <w:left w:w="108" w:type="dxa"/>
              <w:bottom w:w="0" w:type="dxa"/>
              <w:right w:w="108" w:type="dxa"/>
            </w:tcMar>
            <w:vAlign w:val="center"/>
          </w:tcPr>
          <w:p w14:paraId="52A60331"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Saulkrastu novads</w:t>
            </w:r>
          </w:p>
        </w:tc>
        <w:tc>
          <w:tcPr>
            <w:tcW w:w="1068" w:type="dxa"/>
            <w:shd w:val="clear" w:color="auto" w:fill="auto"/>
            <w:noWrap/>
            <w:tcMar>
              <w:top w:w="0" w:type="dxa"/>
              <w:left w:w="108" w:type="dxa"/>
              <w:bottom w:w="0" w:type="dxa"/>
              <w:right w:w="108" w:type="dxa"/>
            </w:tcMar>
            <w:vAlign w:val="bottom"/>
          </w:tcPr>
          <w:p w14:paraId="45D55DEB"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154,95</w:t>
            </w:r>
          </w:p>
        </w:tc>
        <w:tc>
          <w:tcPr>
            <w:tcW w:w="1151" w:type="dxa"/>
            <w:shd w:val="clear" w:color="auto" w:fill="auto"/>
            <w:noWrap/>
            <w:tcMar>
              <w:top w:w="0" w:type="dxa"/>
              <w:left w:w="108" w:type="dxa"/>
              <w:bottom w:w="0" w:type="dxa"/>
              <w:right w:w="108" w:type="dxa"/>
            </w:tcMar>
            <w:vAlign w:val="bottom"/>
          </w:tcPr>
          <w:p w14:paraId="2580E886"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14,67%</w:t>
            </w:r>
          </w:p>
        </w:tc>
      </w:tr>
      <w:tr w:rsidR="00955BC0" w:rsidRPr="00FD0DBE" w14:paraId="52B4D020" w14:textId="77777777" w:rsidTr="00BE6867">
        <w:trPr>
          <w:trHeight w:val="300"/>
        </w:trPr>
        <w:tc>
          <w:tcPr>
            <w:tcW w:w="1665" w:type="dxa"/>
            <w:vMerge/>
            <w:tcMar>
              <w:top w:w="0" w:type="dxa"/>
              <w:left w:w="108" w:type="dxa"/>
              <w:bottom w:w="0" w:type="dxa"/>
              <w:right w:w="108" w:type="dxa"/>
            </w:tcMar>
            <w:vAlign w:val="center"/>
          </w:tcPr>
          <w:p w14:paraId="0BECC064"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149D8563"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7A12DE42"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40E58C21"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413D9518"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Sējas novads</w:t>
            </w:r>
          </w:p>
        </w:tc>
        <w:tc>
          <w:tcPr>
            <w:tcW w:w="1068" w:type="dxa"/>
            <w:shd w:val="clear" w:color="auto" w:fill="auto"/>
            <w:noWrap/>
            <w:tcMar>
              <w:top w:w="0" w:type="dxa"/>
              <w:left w:w="108" w:type="dxa"/>
              <w:bottom w:w="0" w:type="dxa"/>
              <w:right w:w="108" w:type="dxa"/>
            </w:tcMar>
            <w:vAlign w:val="bottom"/>
          </w:tcPr>
          <w:p w14:paraId="728DA20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122,58</w:t>
            </w:r>
          </w:p>
        </w:tc>
        <w:tc>
          <w:tcPr>
            <w:tcW w:w="1151" w:type="dxa"/>
            <w:shd w:val="clear" w:color="auto" w:fill="auto"/>
            <w:noWrap/>
            <w:tcMar>
              <w:top w:w="0" w:type="dxa"/>
              <w:left w:w="108" w:type="dxa"/>
              <w:bottom w:w="0" w:type="dxa"/>
              <w:right w:w="108" w:type="dxa"/>
            </w:tcMar>
            <w:vAlign w:val="bottom"/>
          </w:tcPr>
          <w:p w14:paraId="3E8D6DA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11,26%</w:t>
            </w:r>
          </w:p>
        </w:tc>
      </w:tr>
      <w:tr w:rsidR="00955BC0" w:rsidRPr="00FD0DBE" w14:paraId="002C9020"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7DA12C65"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Siguldas novads </w:t>
            </w:r>
          </w:p>
        </w:tc>
        <w:tc>
          <w:tcPr>
            <w:tcW w:w="1245" w:type="dxa"/>
            <w:vMerge w:val="restart"/>
            <w:shd w:val="clear" w:color="auto" w:fill="auto"/>
            <w:noWrap/>
            <w:tcMar>
              <w:top w:w="0" w:type="dxa"/>
              <w:left w:w="108" w:type="dxa"/>
              <w:bottom w:w="0" w:type="dxa"/>
              <w:right w:w="108" w:type="dxa"/>
            </w:tcMar>
            <w:vAlign w:val="center"/>
          </w:tcPr>
          <w:p w14:paraId="2B31178D"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1305,19</w:t>
            </w:r>
          </w:p>
        </w:tc>
        <w:tc>
          <w:tcPr>
            <w:tcW w:w="886" w:type="dxa"/>
            <w:vMerge w:val="restart"/>
            <w:shd w:val="clear" w:color="auto" w:fill="FFFFFF" w:themeFill="background1"/>
            <w:noWrap/>
            <w:tcMar>
              <w:top w:w="0" w:type="dxa"/>
              <w:left w:w="108" w:type="dxa"/>
              <w:bottom w:w="0" w:type="dxa"/>
              <w:right w:w="108" w:type="dxa"/>
            </w:tcMar>
            <w:vAlign w:val="center"/>
          </w:tcPr>
          <w:p w14:paraId="1561559D"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561,92</w:t>
            </w:r>
          </w:p>
        </w:tc>
        <w:tc>
          <w:tcPr>
            <w:tcW w:w="1106" w:type="dxa"/>
            <w:vMerge w:val="restart"/>
            <w:shd w:val="clear" w:color="auto" w:fill="auto"/>
            <w:noWrap/>
            <w:tcMar>
              <w:top w:w="0" w:type="dxa"/>
              <w:left w:w="108" w:type="dxa"/>
              <w:bottom w:w="0" w:type="dxa"/>
              <w:right w:w="108" w:type="dxa"/>
            </w:tcMar>
            <w:vAlign w:val="center"/>
          </w:tcPr>
          <w:p w14:paraId="521E364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75,60%</w:t>
            </w:r>
          </w:p>
        </w:tc>
        <w:tc>
          <w:tcPr>
            <w:tcW w:w="1992" w:type="dxa"/>
            <w:shd w:val="clear" w:color="auto" w:fill="FFFFFF" w:themeFill="background1"/>
            <w:tcMar>
              <w:top w:w="0" w:type="dxa"/>
              <w:left w:w="108" w:type="dxa"/>
              <w:bottom w:w="0" w:type="dxa"/>
              <w:right w:w="108" w:type="dxa"/>
            </w:tcMar>
            <w:vAlign w:val="center"/>
          </w:tcPr>
          <w:p w14:paraId="6C147417"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Inčukalna novads</w:t>
            </w:r>
          </w:p>
        </w:tc>
        <w:tc>
          <w:tcPr>
            <w:tcW w:w="1068" w:type="dxa"/>
            <w:shd w:val="clear" w:color="auto" w:fill="auto"/>
            <w:noWrap/>
            <w:tcMar>
              <w:top w:w="0" w:type="dxa"/>
              <w:left w:w="108" w:type="dxa"/>
              <w:bottom w:w="0" w:type="dxa"/>
              <w:right w:w="108" w:type="dxa"/>
            </w:tcMar>
            <w:vAlign w:val="bottom"/>
          </w:tcPr>
          <w:p w14:paraId="67B688B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297,21</w:t>
            </w:r>
          </w:p>
        </w:tc>
        <w:tc>
          <w:tcPr>
            <w:tcW w:w="1151" w:type="dxa"/>
            <w:shd w:val="clear" w:color="auto" w:fill="auto"/>
            <w:noWrap/>
            <w:tcMar>
              <w:top w:w="0" w:type="dxa"/>
              <w:left w:w="108" w:type="dxa"/>
              <w:bottom w:w="0" w:type="dxa"/>
              <w:right w:w="108" w:type="dxa"/>
            </w:tcMar>
            <w:vAlign w:val="bottom"/>
          </w:tcPr>
          <w:p w14:paraId="60A6F5B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29,49%</w:t>
            </w:r>
          </w:p>
        </w:tc>
      </w:tr>
      <w:tr w:rsidR="00955BC0" w:rsidRPr="00FD0DBE" w14:paraId="6AD00024" w14:textId="77777777" w:rsidTr="00BE6867">
        <w:trPr>
          <w:trHeight w:val="300"/>
        </w:trPr>
        <w:tc>
          <w:tcPr>
            <w:tcW w:w="1665" w:type="dxa"/>
            <w:vMerge/>
            <w:tcMar>
              <w:top w:w="0" w:type="dxa"/>
              <w:left w:w="108" w:type="dxa"/>
              <w:bottom w:w="0" w:type="dxa"/>
              <w:right w:w="108" w:type="dxa"/>
            </w:tcMar>
            <w:vAlign w:val="center"/>
          </w:tcPr>
          <w:p w14:paraId="48A1C2A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00B5BF97"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5783BED3"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743C7C9E"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4F85A824"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Krimuldas novads</w:t>
            </w:r>
          </w:p>
        </w:tc>
        <w:tc>
          <w:tcPr>
            <w:tcW w:w="1068" w:type="dxa"/>
            <w:shd w:val="clear" w:color="auto" w:fill="auto"/>
            <w:noWrap/>
            <w:tcMar>
              <w:top w:w="0" w:type="dxa"/>
              <w:left w:w="108" w:type="dxa"/>
              <w:bottom w:w="0" w:type="dxa"/>
              <w:right w:w="108" w:type="dxa"/>
            </w:tcMar>
            <w:vAlign w:val="bottom"/>
          </w:tcPr>
          <w:p w14:paraId="559058E6"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176,56</w:t>
            </w:r>
          </w:p>
        </w:tc>
        <w:tc>
          <w:tcPr>
            <w:tcW w:w="1151" w:type="dxa"/>
            <w:shd w:val="clear" w:color="auto" w:fill="auto"/>
            <w:noWrap/>
            <w:tcMar>
              <w:top w:w="0" w:type="dxa"/>
              <w:left w:w="108" w:type="dxa"/>
              <w:bottom w:w="0" w:type="dxa"/>
              <w:right w:w="108" w:type="dxa"/>
            </w:tcMar>
            <w:vAlign w:val="bottom"/>
          </w:tcPr>
          <w:p w14:paraId="1DAF580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15,64%</w:t>
            </w:r>
          </w:p>
        </w:tc>
      </w:tr>
      <w:tr w:rsidR="00955BC0" w:rsidRPr="00FD0DBE" w14:paraId="40CCE3D9" w14:textId="77777777" w:rsidTr="00BE6867">
        <w:trPr>
          <w:trHeight w:val="300"/>
        </w:trPr>
        <w:tc>
          <w:tcPr>
            <w:tcW w:w="1665" w:type="dxa"/>
            <w:vMerge/>
            <w:tcMar>
              <w:top w:w="0" w:type="dxa"/>
              <w:left w:w="108" w:type="dxa"/>
              <w:bottom w:w="0" w:type="dxa"/>
              <w:right w:w="108" w:type="dxa"/>
            </w:tcMar>
            <w:vAlign w:val="center"/>
          </w:tcPr>
          <w:p w14:paraId="48A266DB"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1950AA1D"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469AEA1C"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40140A44"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5BDAA13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Mālpils novads</w:t>
            </w:r>
          </w:p>
        </w:tc>
        <w:tc>
          <w:tcPr>
            <w:tcW w:w="1068" w:type="dxa"/>
            <w:shd w:val="clear" w:color="auto" w:fill="auto"/>
            <w:noWrap/>
            <w:tcMar>
              <w:top w:w="0" w:type="dxa"/>
              <w:left w:w="108" w:type="dxa"/>
              <w:bottom w:w="0" w:type="dxa"/>
              <w:right w:w="108" w:type="dxa"/>
            </w:tcMar>
            <w:vAlign w:val="bottom"/>
          </w:tcPr>
          <w:p w14:paraId="6D6815B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19,65</w:t>
            </w:r>
          </w:p>
        </w:tc>
        <w:tc>
          <w:tcPr>
            <w:tcW w:w="1151" w:type="dxa"/>
            <w:shd w:val="clear" w:color="auto" w:fill="auto"/>
            <w:noWrap/>
            <w:tcMar>
              <w:top w:w="0" w:type="dxa"/>
              <w:left w:w="108" w:type="dxa"/>
              <w:bottom w:w="0" w:type="dxa"/>
              <w:right w:w="108" w:type="dxa"/>
            </w:tcMar>
            <w:vAlign w:val="bottom"/>
          </w:tcPr>
          <w:p w14:paraId="4D152F85"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1,53%</w:t>
            </w:r>
          </w:p>
        </w:tc>
      </w:tr>
      <w:tr w:rsidR="00955BC0" w:rsidRPr="00FD0DBE" w14:paraId="1ACA7922" w14:textId="77777777" w:rsidTr="00BE6867">
        <w:trPr>
          <w:trHeight w:val="300"/>
        </w:trPr>
        <w:tc>
          <w:tcPr>
            <w:tcW w:w="1665" w:type="dxa"/>
            <w:vMerge/>
            <w:tcMar>
              <w:top w:w="0" w:type="dxa"/>
              <w:left w:w="108" w:type="dxa"/>
              <w:bottom w:w="0" w:type="dxa"/>
              <w:right w:w="108" w:type="dxa"/>
            </w:tcMar>
            <w:vAlign w:val="center"/>
          </w:tcPr>
          <w:p w14:paraId="0F4DD034"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37392299"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25F11AE7"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2DA1E929"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377A8A2F"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Siguldas novads</w:t>
            </w:r>
          </w:p>
        </w:tc>
        <w:tc>
          <w:tcPr>
            <w:tcW w:w="1068" w:type="dxa"/>
            <w:shd w:val="clear" w:color="auto" w:fill="auto"/>
            <w:noWrap/>
            <w:tcMar>
              <w:top w:w="0" w:type="dxa"/>
              <w:left w:w="108" w:type="dxa"/>
              <w:bottom w:w="0" w:type="dxa"/>
              <w:right w:w="108" w:type="dxa"/>
            </w:tcMar>
            <w:vAlign w:val="bottom"/>
          </w:tcPr>
          <w:p w14:paraId="73140111"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142,62</w:t>
            </w:r>
          </w:p>
        </w:tc>
        <w:tc>
          <w:tcPr>
            <w:tcW w:w="1151" w:type="dxa"/>
            <w:shd w:val="clear" w:color="auto" w:fill="auto"/>
            <w:noWrap/>
            <w:tcMar>
              <w:top w:w="0" w:type="dxa"/>
              <w:left w:w="108" w:type="dxa"/>
              <w:bottom w:w="0" w:type="dxa"/>
              <w:right w:w="108" w:type="dxa"/>
            </w:tcMar>
            <w:vAlign w:val="bottom"/>
          </w:tcPr>
          <w:p w14:paraId="6179DAC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12,27%</w:t>
            </w:r>
          </w:p>
        </w:tc>
      </w:tr>
      <w:tr w:rsidR="00955BC0" w:rsidRPr="00FD0DBE" w14:paraId="01B52057"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6495BE5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Smiltenes novads</w:t>
            </w:r>
          </w:p>
        </w:tc>
        <w:tc>
          <w:tcPr>
            <w:tcW w:w="1245" w:type="dxa"/>
            <w:vMerge w:val="restart"/>
            <w:shd w:val="clear" w:color="auto" w:fill="auto"/>
            <w:noWrap/>
            <w:tcMar>
              <w:top w:w="0" w:type="dxa"/>
              <w:left w:w="108" w:type="dxa"/>
              <w:bottom w:w="0" w:type="dxa"/>
              <w:right w:w="108" w:type="dxa"/>
            </w:tcMar>
            <w:vAlign w:val="center"/>
          </w:tcPr>
          <w:p w14:paraId="5FB47AF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1306,95</w:t>
            </w:r>
          </w:p>
        </w:tc>
        <w:tc>
          <w:tcPr>
            <w:tcW w:w="886" w:type="dxa"/>
            <w:vMerge w:val="restart"/>
            <w:shd w:val="clear" w:color="auto" w:fill="auto"/>
            <w:noWrap/>
            <w:tcMar>
              <w:top w:w="0" w:type="dxa"/>
              <w:left w:w="108" w:type="dxa"/>
              <w:bottom w:w="0" w:type="dxa"/>
              <w:right w:w="108" w:type="dxa"/>
            </w:tcMar>
            <w:vAlign w:val="center"/>
          </w:tcPr>
          <w:p w14:paraId="29DDD0F0"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85,77</w:t>
            </w:r>
          </w:p>
        </w:tc>
        <w:tc>
          <w:tcPr>
            <w:tcW w:w="1106" w:type="dxa"/>
            <w:vMerge w:val="restart"/>
            <w:shd w:val="clear" w:color="auto" w:fill="auto"/>
            <w:noWrap/>
            <w:tcMar>
              <w:top w:w="0" w:type="dxa"/>
              <w:left w:w="108" w:type="dxa"/>
              <w:bottom w:w="0" w:type="dxa"/>
              <w:right w:w="108" w:type="dxa"/>
            </w:tcMar>
            <w:vAlign w:val="center"/>
          </w:tcPr>
          <w:p w14:paraId="3DA5490D"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7,02%</w:t>
            </w:r>
          </w:p>
        </w:tc>
        <w:tc>
          <w:tcPr>
            <w:tcW w:w="1992" w:type="dxa"/>
            <w:shd w:val="clear" w:color="auto" w:fill="FFFFFF" w:themeFill="background1"/>
            <w:tcMar>
              <w:top w:w="0" w:type="dxa"/>
              <w:left w:w="108" w:type="dxa"/>
              <w:bottom w:w="0" w:type="dxa"/>
              <w:right w:w="108" w:type="dxa"/>
            </w:tcMar>
            <w:vAlign w:val="center"/>
          </w:tcPr>
          <w:p w14:paraId="08F0449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Apes novads</w:t>
            </w:r>
          </w:p>
        </w:tc>
        <w:tc>
          <w:tcPr>
            <w:tcW w:w="1068" w:type="dxa"/>
            <w:shd w:val="clear" w:color="auto" w:fill="auto"/>
            <w:noWrap/>
            <w:tcMar>
              <w:top w:w="0" w:type="dxa"/>
              <w:left w:w="108" w:type="dxa"/>
              <w:bottom w:w="0" w:type="dxa"/>
              <w:right w:w="108" w:type="dxa"/>
            </w:tcMar>
            <w:vAlign w:val="bottom"/>
          </w:tcPr>
          <w:p w14:paraId="0484895D"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139,25</w:t>
            </w:r>
          </w:p>
        </w:tc>
        <w:tc>
          <w:tcPr>
            <w:tcW w:w="1151" w:type="dxa"/>
            <w:shd w:val="clear" w:color="auto" w:fill="auto"/>
            <w:noWrap/>
            <w:tcMar>
              <w:top w:w="0" w:type="dxa"/>
              <w:left w:w="108" w:type="dxa"/>
              <w:bottom w:w="0" w:type="dxa"/>
              <w:right w:w="108" w:type="dxa"/>
            </w:tcMar>
            <w:vAlign w:val="bottom"/>
          </w:tcPr>
          <w:p w14:paraId="6B9657D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11,92%</w:t>
            </w:r>
          </w:p>
        </w:tc>
      </w:tr>
      <w:tr w:rsidR="00955BC0" w:rsidRPr="00FD0DBE" w14:paraId="0D44E26D" w14:textId="77777777" w:rsidTr="00BE6867">
        <w:trPr>
          <w:trHeight w:val="300"/>
        </w:trPr>
        <w:tc>
          <w:tcPr>
            <w:tcW w:w="1665" w:type="dxa"/>
            <w:vMerge/>
            <w:tcMar>
              <w:top w:w="0" w:type="dxa"/>
              <w:left w:w="108" w:type="dxa"/>
              <w:bottom w:w="0" w:type="dxa"/>
              <w:right w:w="108" w:type="dxa"/>
            </w:tcMar>
            <w:vAlign w:val="center"/>
          </w:tcPr>
          <w:p w14:paraId="1CA64A80"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3284E061"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2EA0A57B"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63F93B05"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6B5A18C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Raunas novads</w:t>
            </w:r>
          </w:p>
        </w:tc>
        <w:tc>
          <w:tcPr>
            <w:tcW w:w="1068" w:type="dxa"/>
            <w:shd w:val="clear" w:color="auto" w:fill="auto"/>
            <w:noWrap/>
            <w:tcMar>
              <w:top w:w="0" w:type="dxa"/>
              <w:left w:w="108" w:type="dxa"/>
              <w:bottom w:w="0" w:type="dxa"/>
              <w:right w:w="108" w:type="dxa"/>
            </w:tcMar>
            <w:vAlign w:val="bottom"/>
          </w:tcPr>
          <w:p w14:paraId="7A74EAE5"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28,88</w:t>
            </w:r>
          </w:p>
        </w:tc>
        <w:tc>
          <w:tcPr>
            <w:tcW w:w="1151" w:type="dxa"/>
            <w:shd w:val="clear" w:color="auto" w:fill="auto"/>
            <w:noWrap/>
            <w:tcMar>
              <w:top w:w="0" w:type="dxa"/>
              <w:left w:w="108" w:type="dxa"/>
              <w:bottom w:w="0" w:type="dxa"/>
              <w:right w:w="108" w:type="dxa"/>
            </w:tcMar>
            <w:vAlign w:val="bottom"/>
          </w:tcPr>
          <w:p w14:paraId="72644F58"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2,26%</w:t>
            </w:r>
          </w:p>
        </w:tc>
      </w:tr>
      <w:tr w:rsidR="00955BC0" w:rsidRPr="00FD0DBE" w14:paraId="0BC5761F" w14:textId="77777777" w:rsidTr="00BE6867">
        <w:trPr>
          <w:trHeight w:val="300"/>
        </w:trPr>
        <w:tc>
          <w:tcPr>
            <w:tcW w:w="1665" w:type="dxa"/>
            <w:vMerge/>
            <w:tcMar>
              <w:top w:w="0" w:type="dxa"/>
              <w:left w:w="108" w:type="dxa"/>
              <w:bottom w:w="0" w:type="dxa"/>
              <w:right w:w="108" w:type="dxa"/>
            </w:tcMar>
            <w:vAlign w:val="center"/>
          </w:tcPr>
          <w:p w14:paraId="26AF2207"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27B92363"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048F5354"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097C6023"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0380CF0C"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Smiltenes novads</w:t>
            </w:r>
          </w:p>
        </w:tc>
        <w:tc>
          <w:tcPr>
            <w:tcW w:w="1068" w:type="dxa"/>
            <w:shd w:val="clear" w:color="auto" w:fill="auto"/>
            <w:noWrap/>
            <w:tcMar>
              <w:top w:w="0" w:type="dxa"/>
              <w:left w:w="108" w:type="dxa"/>
              <w:bottom w:w="0" w:type="dxa"/>
              <w:right w:w="108" w:type="dxa"/>
            </w:tcMar>
            <w:vAlign w:val="bottom"/>
          </w:tcPr>
          <w:p w14:paraId="7F93B8E7"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87,99</w:t>
            </w:r>
          </w:p>
        </w:tc>
        <w:tc>
          <w:tcPr>
            <w:tcW w:w="1151" w:type="dxa"/>
            <w:shd w:val="clear" w:color="auto" w:fill="auto"/>
            <w:noWrap/>
            <w:tcMar>
              <w:top w:w="0" w:type="dxa"/>
              <w:left w:w="108" w:type="dxa"/>
              <w:bottom w:w="0" w:type="dxa"/>
              <w:right w:w="108" w:type="dxa"/>
            </w:tcMar>
            <w:vAlign w:val="bottom"/>
          </w:tcPr>
          <w:p w14:paraId="612962F0"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7,22%</w:t>
            </w:r>
          </w:p>
        </w:tc>
      </w:tr>
      <w:tr w:rsidR="00955BC0" w:rsidRPr="00FD0DBE" w14:paraId="0BA4D5E9"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31512A1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Talsu novads </w:t>
            </w:r>
          </w:p>
        </w:tc>
        <w:tc>
          <w:tcPr>
            <w:tcW w:w="1245" w:type="dxa"/>
            <w:vMerge w:val="restart"/>
            <w:shd w:val="clear" w:color="auto" w:fill="auto"/>
            <w:noWrap/>
            <w:tcMar>
              <w:top w:w="0" w:type="dxa"/>
              <w:left w:w="108" w:type="dxa"/>
              <w:bottom w:w="0" w:type="dxa"/>
              <w:right w:w="108" w:type="dxa"/>
            </w:tcMar>
            <w:vAlign w:val="center"/>
          </w:tcPr>
          <w:p w14:paraId="11C7F831"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1098,52</w:t>
            </w:r>
          </w:p>
        </w:tc>
        <w:tc>
          <w:tcPr>
            <w:tcW w:w="886" w:type="dxa"/>
            <w:vMerge w:val="restart"/>
            <w:shd w:val="clear" w:color="auto" w:fill="auto"/>
            <w:noWrap/>
            <w:tcMar>
              <w:top w:w="0" w:type="dxa"/>
              <w:left w:w="108" w:type="dxa"/>
              <w:bottom w:w="0" w:type="dxa"/>
              <w:right w:w="108" w:type="dxa"/>
            </w:tcMar>
            <w:vAlign w:val="center"/>
          </w:tcPr>
          <w:p w14:paraId="3F8928BF"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164,47</w:t>
            </w:r>
          </w:p>
        </w:tc>
        <w:tc>
          <w:tcPr>
            <w:tcW w:w="1106" w:type="dxa"/>
            <w:vMerge w:val="restart"/>
            <w:shd w:val="clear" w:color="auto" w:fill="auto"/>
            <w:noWrap/>
            <w:tcMar>
              <w:top w:w="0" w:type="dxa"/>
              <w:left w:w="108" w:type="dxa"/>
              <w:bottom w:w="0" w:type="dxa"/>
              <w:right w:w="108" w:type="dxa"/>
            </w:tcMar>
            <w:vAlign w:val="center"/>
          </w:tcPr>
          <w:p w14:paraId="0BED0307"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17,61%</w:t>
            </w:r>
          </w:p>
        </w:tc>
        <w:tc>
          <w:tcPr>
            <w:tcW w:w="1992" w:type="dxa"/>
            <w:shd w:val="clear" w:color="auto" w:fill="FFFFFF" w:themeFill="background1"/>
            <w:tcMar>
              <w:top w:w="0" w:type="dxa"/>
              <w:left w:w="108" w:type="dxa"/>
              <w:bottom w:w="0" w:type="dxa"/>
              <w:right w:w="108" w:type="dxa"/>
            </w:tcMar>
            <w:vAlign w:val="center"/>
          </w:tcPr>
          <w:p w14:paraId="1E99DCA4"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Dundagas novads</w:t>
            </w:r>
          </w:p>
        </w:tc>
        <w:tc>
          <w:tcPr>
            <w:tcW w:w="1068" w:type="dxa"/>
            <w:shd w:val="clear" w:color="auto" w:fill="auto"/>
            <w:noWrap/>
            <w:tcMar>
              <w:top w:w="0" w:type="dxa"/>
              <w:left w:w="108" w:type="dxa"/>
              <w:bottom w:w="0" w:type="dxa"/>
              <w:right w:w="108" w:type="dxa"/>
            </w:tcMar>
            <w:vAlign w:val="bottom"/>
          </w:tcPr>
          <w:p w14:paraId="0FB242CB"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-9,91</w:t>
            </w:r>
          </w:p>
        </w:tc>
        <w:tc>
          <w:tcPr>
            <w:tcW w:w="1151" w:type="dxa"/>
            <w:shd w:val="clear" w:color="auto" w:fill="auto"/>
            <w:noWrap/>
            <w:tcMar>
              <w:top w:w="0" w:type="dxa"/>
              <w:left w:w="108" w:type="dxa"/>
              <w:bottom w:w="0" w:type="dxa"/>
              <w:right w:w="108" w:type="dxa"/>
            </w:tcMar>
            <w:vAlign w:val="bottom"/>
          </w:tcPr>
          <w:p w14:paraId="44B9169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-0,89%</w:t>
            </w:r>
          </w:p>
        </w:tc>
      </w:tr>
      <w:tr w:rsidR="00955BC0" w:rsidRPr="00FD0DBE" w14:paraId="6DA268BD" w14:textId="77777777" w:rsidTr="00BE6867">
        <w:trPr>
          <w:trHeight w:val="300"/>
        </w:trPr>
        <w:tc>
          <w:tcPr>
            <w:tcW w:w="1665" w:type="dxa"/>
            <w:vMerge/>
            <w:tcMar>
              <w:top w:w="0" w:type="dxa"/>
              <w:left w:w="108" w:type="dxa"/>
              <w:bottom w:w="0" w:type="dxa"/>
              <w:right w:w="108" w:type="dxa"/>
            </w:tcMar>
            <w:vAlign w:val="center"/>
          </w:tcPr>
          <w:p w14:paraId="4DAEF574"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4C0B4A9E"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683A6351"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2301050D"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792B8967"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Mērsraga novads</w:t>
            </w:r>
          </w:p>
        </w:tc>
        <w:tc>
          <w:tcPr>
            <w:tcW w:w="1068" w:type="dxa"/>
            <w:shd w:val="clear" w:color="auto" w:fill="auto"/>
            <w:noWrap/>
            <w:tcMar>
              <w:top w:w="0" w:type="dxa"/>
              <w:left w:w="108" w:type="dxa"/>
              <w:bottom w:w="0" w:type="dxa"/>
              <w:right w:w="108" w:type="dxa"/>
            </w:tcMar>
            <w:vAlign w:val="bottom"/>
          </w:tcPr>
          <w:p w14:paraId="164331C7"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63,55</w:t>
            </w:r>
          </w:p>
        </w:tc>
        <w:tc>
          <w:tcPr>
            <w:tcW w:w="1151" w:type="dxa"/>
            <w:shd w:val="clear" w:color="auto" w:fill="auto"/>
            <w:noWrap/>
            <w:tcMar>
              <w:top w:w="0" w:type="dxa"/>
              <w:left w:w="108" w:type="dxa"/>
              <w:bottom w:w="0" w:type="dxa"/>
              <w:right w:w="108" w:type="dxa"/>
            </w:tcMar>
            <w:vAlign w:val="bottom"/>
          </w:tcPr>
          <w:p w14:paraId="2AD94E6D"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6,14%</w:t>
            </w:r>
          </w:p>
        </w:tc>
      </w:tr>
      <w:tr w:rsidR="00955BC0" w:rsidRPr="00FD0DBE" w14:paraId="7DE02372" w14:textId="77777777" w:rsidTr="00BE6867">
        <w:trPr>
          <w:trHeight w:val="300"/>
        </w:trPr>
        <w:tc>
          <w:tcPr>
            <w:tcW w:w="1665" w:type="dxa"/>
            <w:vMerge/>
            <w:tcMar>
              <w:top w:w="0" w:type="dxa"/>
              <w:left w:w="108" w:type="dxa"/>
              <w:bottom w:w="0" w:type="dxa"/>
              <w:right w:w="108" w:type="dxa"/>
            </w:tcMar>
            <w:vAlign w:val="center"/>
          </w:tcPr>
          <w:p w14:paraId="0A98FCE5"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2A2A95C4"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3EC03900"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6F5782B3"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0B3DF4BB"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Rojas novads</w:t>
            </w:r>
          </w:p>
        </w:tc>
        <w:tc>
          <w:tcPr>
            <w:tcW w:w="1068" w:type="dxa"/>
            <w:shd w:val="clear" w:color="auto" w:fill="auto"/>
            <w:noWrap/>
            <w:tcMar>
              <w:top w:w="0" w:type="dxa"/>
              <w:left w:w="108" w:type="dxa"/>
              <w:bottom w:w="0" w:type="dxa"/>
              <w:right w:w="108" w:type="dxa"/>
            </w:tcMar>
            <w:vAlign w:val="bottom"/>
          </w:tcPr>
          <w:p w14:paraId="62E26C65"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-19,58</w:t>
            </w:r>
          </w:p>
        </w:tc>
        <w:tc>
          <w:tcPr>
            <w:tcW w:w="1151" w:type="dxa"/>
            <w:shd w:val="clear" w:color="auto" w:fill="auto"/>
            <w:noWrap/>
            <w:tcMar>
              <w:top w:w="0" w:type="dxa"/>
              <w:left w:w="108" w:type="dxa"/>
              <w:bottom w:w="0" w:type="dxa"/>
              <w:right w:w="108" w:type="dxa"/>
            </w:tcMar>
            <w:vAlign w:val="bottom"/>
          </w:tcPr>
          <w:p w14:paraId="23653CF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-1,75%</w:t>
            </w:r>
          </w:p>
        </w:tc>
      </w:tr>
      <w:tr w:rsidR="00955BC0" w:rsidRPr="00FD0DBE" w14:paraId="6F9EAF00" w14:textId="77777777" w:rsidTr="00BE6867">
        <w:trPr>
          <w:trHeight w:val="300"/>
        </w:trPr>
        <w:tc>
          <w:tcPr>
            <w:tcW w:w="1665" w:type="dxa"/>
            <w:vMerge/>
            <w:tcMar>
              <w:top w:w="0" w:type="dxa"/>
              <w:left w:w="108" w:type="dxa"/>
              <w:bottom w:w="0" w:type="dxa"/>
              <w:right w:w="108" w:type="dxa"/>
            </w:tcMar>
            <w:vAlign w:val="center"/>
          </w:tcPr>
          <w:p w14:paraId="1ABCBF35"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56001238"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5BC7D080"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1B969665"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7B1456A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Talsu novads </w:t>
            </w:r>
          </w:p>
        </w:tc>
        <w:tc>
          <w:tcPr>
            <w:tcW w:w="1068" w:type="dxa"/>
            <w:shd w:val="clear" w:color="auto" w:fill="auto"/>
            <w:noWrap/>
            <w:tcMar>
              <w:top w:w="0" w:type="dxa"/>
              <w:left w:w="108" w:type="dxa"/>
              <w:bottom w:w="0" w:type="dxa"/>
              <w:right w:w="108" w:type="dxa"/>
            </w:tcMar>
            <w:vAlign w:val="bottom"/>
          </w:tcPr>
          <w:p w14:paraId="564CA306"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18,55</w:t>
            </w:r>
          </w:p>
        </w:tc>
        <w:tc>
          <w:tcPr>
            <w:tcW w:w="1151" w:type="dxa"/>
            <w:shd w:val="clear" w:color="auto" w:fill="auto"/>
            <w:noWrap/>
            <w:tcMar>
              <w:top w:w="0" w:type="dxa"/>
              <w:left w:w="108" w:type="dxa"/>
              <w:bottom w:w="0" w:type="dxa"/>
              <w:right w:w="108" w:type="dxa"/>
            </w:tcMar>
            <w:vAlign w:val="bottom"/>
          </w:tcPr>
          <w:p w14:paraId="5517081A"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1,72%</w:t>
            </w:r>
          </w:p>
        </w:tc>
      </w:tr>
      <w:tr w:rsidR="00955BC0" w:rsidRPr="00FD0DBE" w14:paraId="45CDC6AA"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35AC7FDF"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Tukuma novads </w:t>
            </w:r>
          </w:p>
        </w:tc>
        <w:tc>
          <w:tcPr>
            <w:tcW w:w="1245" w:type="dxa"/>
            <w:vMerge w:val="restart"/>
            <w:shd w:val="clear" w:color="auto" w:fill="auto"/>
            <w:noWrap/>
            <w:tcMar>
              <w:top w:w="0" w:type="dxa"/>
              <w:left w:w="108" w:type="dxa"/>
              <w:bottom w:w="0" w:type="dxa"/>
              <w:right w:w="108" w:type="dxa"/>
            </w:tcMar>
            <w:vAlign w:val="center"/>
          </w:tcPr>
          <w:p w14:paraId="35B26501"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1276,53</w:t>
            </w:r>
          </w:p>
        </w:tc>
        <w:tc>
          <w:tcPr>
            <w:tcW w:w="886" w:type="dxa"/>
            <w:vMerge w:val="restart"/>
            <w:shd w:val="clear" w:color="auto" w:fill="FFFFFF" w:themeFill="background1"/>
            <w:noWrap/>
            <w:tcMar>
              <w:top w:w="0" w:type="dxa"/>
              <w:left w:w="108" w:type="dxa"/>
              <w:bottom w:w="0" w:type="dxa"/>
              <w:right w:w="108" w:type="dxa"/>
            </w:tcMar>
            <w:vAlign w:val="center"/>
          </w:tcPr>
          <w:p w14:paraId="17D9ACC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368,86</w:t>
            </w:r>
          </w:p>
        </w:tc>
        <w:tc>
          <w:tcPr>
            <w:tcW w:w="1106" w:type="dxa"/>
            <w:vMerge w:val="restart"/>
            <w:shd w:val="clear" w:color="auto" w:fill="auto"/>
            <w:noWrap/>
            <w:tcMar>
              <w:top w:w="0" w:type="dxa"/>
              <w:left w:w="108" w:type="dxa"/>
              <w:bottom w:w="0" w:type="dxa"/>
              <w:right w:w="108" w:type="dxa"/>
            </w:tcMar>
            <w:vAlign w:val="center"/>
          </w:tcPr>
          <w:p w14:paraId="14C6513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40,64%</w:t>
            </w:r>
          </w:p>
        </w:tc>
        <w:tc>
          <w:tcPr>
            <w:tcW w:w="1992" w:type="dxa"/>
            <w:shd w:val="clear" w:color="auto" w:fill="FFFFFF" w:themeFill="background1"/>
            <w:tcMar>
              <w:top w:w="0" w:type="dxa"/>
              <w:left w:w="108" w:type="dxa"/>
              <w:bottom w:w="0" w:type="dxa"/>
              <w:right w:w="108" w:type="dxa"/>
            </w:tcMar>
            <w:vAlign w:val="center"/>
          </w:tcPr>
          <w:p w14:paraId="1725AB28"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Engures novads</w:t>
            </w:r>
          </w:p>
        </w:tc>
        <w:tc>
          <w:tcPr>
            <w:tcW w:w="1068" w:type="dxa"/>
            <w:shd w:val="clear" w:color="auto" w:fill="auto"/>
            <w:noWrap/>
            <w:tcMar>
              <w:top w:w="0" w:type="dxa"/>
              <w:left w:w="108" w:type="dxa"/>
              <w:bottom w:w="0" w:type="dxa"/>
              <w:right w:w="108" w:type="dxa"/>
            </w:tcMar>
            <w:vAlign w:val="bottom"/>
          </w:tcPr>
          <w:p w14:paraId="1B23D5A8"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-71,07</w:t>
            </w:r>
          </w:p>
        </w:tc>
        <w:tc>
          <w:tcPr>
            <w:tcW w:w="1151" w:type="dxa"/>
            <w:shd w:val="clear" w:color="auto" w:fill="auto"/>
            <w:noWrap/>
            <w:tcMar>
              <w:top w:w="0" w:type="dxa"/>
              <w:left w:w="108" w:type="dxa"/>
              <w:bottom w:w="0" w:type="dxa"/>
              <w:right w:w="108" w:type="dxa"/>
            </w:tcMar>
            <w:vAlign w:val="bottom"/>
          </w:tcPr>
          <w:p w14:paraId="48C84361"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-5,27%</w:t>
            </w:r>
          </w:p>
        </w:tc>
      </w:tr>
      <w:tr w:rsidR="00955BC0" w:rsidRPr="00FD0DBE" w14:paraId="763ABF51" w14:textId="77777777" w:rsidTr="00BE6867">
        <w:trPr>
          <w:trHeight w:val="300"/>
        </w:trPr>
        <w:tc>
          <w:tcPr>
            <w:tcW w:w="1665" w:type="dxa"/>
            <w:vMerge/>
            <w:tcMar>
              <w:top w:w="0" w:type="dxa"/>
              <w:left w:w="108" w:type="dxa"/>
              <w:bottom w:w="0" w:type="dxa"/>
              <w:right w:w="108" w:type="dxa"/>
            </w:tcMar>
            <w:vAlign w:val="center"/>
          </w:tcPr>
          <w:p w14:paraId="024B4D37"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1DDDE836"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6522200E"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6934B205"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259E4A1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Jaunpils novads</w:t>
            </w:r>
          </w:p>
        </w:tc>
        <w:tc>
          <w:tcPr>
            <w:tcW w:w="1068" w:type="dxa"/>
            <w:shd w:val="clear" w:color="auto" w:fill="auto"/>
            <w:noWrap/>
            <w:tcMar>
              <w:top w:w="0" w:type="dxa"/>
              <w:left w:w="108" w:type="dxa"/>
              <w:bottom w:w="0" w:type="dxa"/>
              <w:right w:w="108" w:type="dxa"/>
            </w:tcMar>
            <w:vAlign w:val="bottom"/>
          </w:tcPr>
          <w:p w14:paraId="448D8A95"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160,8</w:t>
            </w:r>
          </w:p>
        </w:tc>
        <w:tc>
          <w:tcPr>
            <w:tcW w:w="1151" w:type="dxa"/>
            <w:shd w:val="clear" w:color="auto" w:fill="auto"/>
            <w:noWrap/>
            <w:tcMar>
              <w:top w:w="0" w:type="dxa"/>
              <w:left w:w="108" w:type="dxa"/>
              <w:bottom w:w="0" w:type="dxa"/>
              <w:right w:w="108" w:type="dxa"/>
            </w:tcMar>
            <w:vAlign w:val="bottom"/>
          </w:tcPr>
          <w:p w14:paraId="050A466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14,41%</w:t>
            </w:r>
          </w:p>
        </w:tc>
      </w:tr>
      <w:tr w:rsidR="00955BC0" w:rsidRPr="00FD0DBE" w14:paraId="72792412" w14:textId="77777777" w:rsidTr="00BE6867">
        <w:trPr>
          <w:trHeight w:val="300"/>
        </w:trPr>
        <w:tc>
          <w:tcPr>
            <w:tcW w:w="1665" w:type="dxa"/>
            <w:vMerge/>
            <w:tcMar>
              <w:top w:w="0" w:type="dxa"/>
              <w:left w:w="108" w:type="dxa"/>
              <w:bottom w:w="0" w:type="dxa"/>
              <w:right w:w="108" w:type="dxa"/>
            </w:tcMar>
            <w:vAlign w:val="center"/>
          </w:tcPr>
          <w:p w14:paraId="46CA7C96"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611A7190"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4E8390CE"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28571377"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2F9293E6"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Kandavas novads</w:t>
            </w:r>
          </w:p>
        </w:tc>
        <w:tc>
          <w:tcPr>
            <w:tcW w:w="1068" w:type="dxa"/>
            <w:shd w:val="clear" w:color="auto" w:fill="auto"/>
            <w:noWrap/>
            <w:tcMar>
              <w:top w:w="0" w:type="dxa"/>
              <w:left w:w="108" w:type="dxa"/>
              <w:bottom w:w="0" w:type="dxa"/>
              <w:right w:w="108" w:type="dxa"/>
            </w:tcMar>
            <w:vAlign w:val="bottom"/>
          </w:tcPr>
          <w:p w14:paraId="2540A5F7"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201,98</w:t>
            </w:r>
          </w:p>
        </w:tc>
        <w:tc>
          <w:tcPr>
            <w:tcW w:w="1151" w:type="dxa"/>
            <w:shd w:val="clear" w:color="auto" w:fill="auto"/>
            <w:noWrap/>
            <w:tcMar>
              <w:top w:w="0" w:type="dxa"/>
              <w:left w:w="108" w:type="dxa"/>
              <w:bottom w:w="0" w:type="dxa"/>
              <w:right w:w="108" w:type="dxa"/>
            </w:tcMar>
            <w:vAlign w:val="bottom"/>
          </w:tcPr>
          <w:p w14:paraId="3C2BAC2E"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18,80%</w:t>
            </w:r>
          </w:p>
        </w:tc>
      </w:tr>
      <w:tr w:rsidR="00955BC0" w:rsidRPr="00FD0DBE" w14:paraId="1A4272CD" w14:textId="77777777" w:rsidTr="00BE6867">
        <w:trPr>
          <w:trHeight w:val="300"/>
        </w:trPr>
        <w:tc>
          <w:tcPr>
            <w:tcW w:w="1665" w:type="dxa"/>
            <w:vMerge/>
            <w:tcMar>
              <w:top w:w="0" w:type="dxa"/>
              <w:left w:w="108" w:type="dxa"/>
              <w:bottom w:w="0" w:type="dxa"/>
              <w:right w:w="108" w:type="dxa"/>
            </w:tcMar>
            <w:vAlign w:val="center"/>
          </w:tcPr>
          <w:p w14:paraId="2C69ABB2"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6CEC8788"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49184B44"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440C480B"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2634ADC2"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Tukuma novads </w:t>
            </w:r>
          </w:p>
        </w:tc>
        <w:tc>
          <w:tcPr>
            <w:tcW w:w="1068" w:type="dxa"/>
            <w:shd w:val="clear" w:color="auto" w:fill="auto"/>
            <w:noWrap/>
            <w:tcMar>
              <w:top w:w="0" w:type="dxa"/>
              <w:left w:w="108" w:type="dxa"/>
              <w:bottom w:w="0" w:type="dxa"/>
              <w:right w:w="108" w:type="dxa"/>
            </w:tcMar>
            <w:vAlign w:val="bottom"/>
          </w:tcPr>
          <w:p w14:paraId="4DFAA432"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119,64</w:t>
            </w:r>
          </w:p>
        </w:tc>
        <w:tc>
          <w:tcPr>
            <w:tcW w:w="1151" w:type="dxa"/>
            <w:shd w:val="clear" w:color="auto" w:fill="auto"/>
            <w:noWrap/>
            <w:tcMar>
              <w:top w:w="0" w:type="dxa"/>
              <w:left w:w="108" w:type="dxa"/>
              <w:bottom w:w="0" w:type="dxa"/>
              <w:right w:w="108" w:type="dxa"/>
            </w:tcMar>
            <w:vAlign w:val="bottom"/>
          </w:tcPr>
          <w:p w14:paraId="2379FF43"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10,34%</w:t>
            </w:r>
          </w:p>
        </w:tc>
      </w:tr>
      <w:tr w:rsidR="00955BC0" w:rsidRPr="00FD0DBE" w14:paraId="351CB5A1" w14:textId="77777777" w:rsidTr="00BE6867">
        <w:trPr>
          <w:trHeight w:val="300"/>
        </w:trPr>
        <w:tc>
          <w:tcPr>
            <w:tcW w:w="1665" w:type="dxa"/>
            <w:vMerge w:val="restart"/>
            <w:shd w:val="clear" w:color="auto" w:fill="FFFFFF" w:themeFill="background1"/>
            <w:tcMar>
              <w:top w:w="0" w:type="dxa"/>
              <w:left w:w="108" w:type="dxa"/>
              <w:bottom w:w="0" w:type="dxa"/>
              <w:right w:w="108" w:type="dxa"/>
            </w:tcMar>
            <w:vAlign w:val="center"/>
          </w:tcPr>
          <w:p w14:paraId="023AE490"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Valmieras novads </w:t>
            </w:r>
          </w:p>
        </w:tc>
        <w:tc>
          <w:tcPr>
            <w:tcW w:w="1245" w:type="dxa"/>
            <w:vMerge w:val="restart"/>
            <w:shd w:val="clear" w:color="auto" w:fill="auto"/>
            <w:noWrap/>
            <w:tcMar>
              <w:top w:w="0" w:type="dxa"/>
              <w:left w:w="108" w:type="dxa"/>
              <w:bottom w:w="0" w:type="dxa"/>
              <w:right w:w="108" w:type="dxa"/>
            </w:tcMar>
            <w:vAlign w:val="center"/>
          </w:tcPr>
          <w:p w14:paraId="285F23BB"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1326,21</w:t>
            </w:r>
          </w:p>
        </w:tc>
        <w:tc>
          <w:tcPr>
            <w:tcW w:w="886" w:type="dxa"/>
            <w:vMerge w:val="restart"/>
            <w:shd w:val="clear" w:color="auto" w:fill="auto"/>
            <w:noWrap/>
            <w:tcMar>
              <w:top w:w="0" w:type="dxa"/>
              <w:left w:w="108" w:type="dxa"/>
              <w:bottom w:w="0" w:type="dxa"/>
              <w:right w:w="108" w:type="dxa"/>
            </w:tcMar>
            <w:vAlign w:val="center"/>
          </w:tcPr>
          <w:p w14:paraId="64EA985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77,86</w:t>
            </w:r>
          </w:p>
        </w:tc>
        <w:tc>
          <w:tcPr>
            <w:tcW w:w="1106" w:type="dxa"/>
            <w:vMerge w:val="restart"/>
            <w:shd w:val="clear" w:color="auto" w:fill="auto"/>
            <w:noWrap/>
            <w:tcMar>
              <w:top w:w="0" w:type="dxa"/>
              <w:left w:w="108" w:type="dxa"/>
              <w:bottom w:w="0" w:type="dxa"/>
              <w:right w:w="108" w:type="dxa"/>
            </w:tcMar>
            <w:vAlign w:val="center"/>
          </w:tcPr>
          <w:p w14:paraId="16E36FE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6,24%</w:t>
            </w:r>
          </w:p>
        </w:tc>
        <w:tc>
          <w:tcPr>
            <w:tcW w:w="1992" w:type="dxa"/>
            <w:shd w:val="clear" w:color="auto" w:fill="FFFFFF" w:themeFill="background1"/>
            <w:tcMar>
              <w:top w:w="0" w:type="dxa"/>
              <w:left w:w="108" w:type="dxa"/>
              <w:bottom w:w="0" w:type="dxa"/>
              <w:right w:w="108" w:type="dxa"/>
            </w:tcMar>
            <w:vAlign w:val="center"/>
          </w:tcPr>
          <w:p w14:paraId="2E484456"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Beverīnas novads</w:t>
            </w:r>
          </w:p>
        </w:tc>
        <w:tc>
          <w:tcPr>
            <w:tcW w:w="1068" w:type="dxa"/>
            <w:shd w:val="clear" w:color="auto" w:fill="auto"/>
            <w:noWrap/>
            <w:tcMar>
              <w:top w:w="0" w:type="dxa"/>
              <w:left w:w="108" w:type="dxa"/>
              <w:bottom w:w="0" w:type="dxa"/>
              <w:right w:w="108" w:type="dxa"/>
            </w:tcMar>
            <w:vAlign w:val="bottom"/>
          </w:tcPr>
          <w:p w14:paraId="25726E2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224,68</w:t>
            </w:r>
          </w:p>
        </w:tc>
        <w:tc>
          <w:tcPr>
            <w:tcW w:w="1151" w:type="dxa"/>
            <w:shd w:val="clear" w:color="auto" w:fill="auto"/>
            <w:noWrap/>
            <w:tcMar>
              <w:top w:w="0" w:type="dxa"/>
              <w:left w:w="108" w:type="dxa"/>
              <w:bottom w:w="0" w:type="dxa"/>
              <w:right w:w="108" w:type="dxa"/>
            </w:tcMar>
            <w:vAlign w:val="bottom"/>
          </w:tcPr>
          <w:p w14:paraId="31F8E958"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20,40%</w:t>
            </w:r>
          </w:p>
        </w:tc>
      </w:tr>
      <w:tr w:rsidR="00955BC0" w:rsidRPr="00FD0DBE" w14:paraId="08900C37" w14:textId="77777777" w:rsidTr="00BE6867">
        <w:trPr>
          <w:trHeight w:val="300"/>
        </w:trPr>
        <w:tc>
          <w:tcPr>
            <w:tcW w:w="1665" w:type="dxa"/>
            <w:vMerge/>
            <w:tcMar>
              <w:top w:w="0" w:type="dxa"/>
              <w:left w:w="108" w:type="dxa"/>
              <w:bottom w:w="0" w:type="dxa"/>
              <w:right w:w="108" w:type="dxa"/>
            </w:tcMar>
            <w:vAlign w:val="center"/>
          </w:tcPr>
          <w:p w14:paraId="2970A11B"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60E14473"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3D0BE018"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0BA0DD47"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35559721"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Burtnieku novads</w:t>
            </w:r>
          </w:p>
        </w:tc>
        <w:tc>
          <w:tcPr>
            <w:tcW w:w="1068" w:type="dxa"/>
            <w:shd w:val="clear" w:color="auto" w:fill="auto"/>
            <w:noWrap/>
            <w:tcMar>
              <w:top w:w="0" w:type="dxa"/>
              <w:left w:w="108" w:type="dxa"/>
              <w:bottom w:w="0" w:type="dxa"/>
              <w:right w:w="108" w:type="dxa"/>
            </w:tcMar>
            <w:vAlign w:val="bottom"/>
          </w:tcPr>
          <w:p w14:paraId="2F939884"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266,84</w:t>
            </w:r>
          </w:p>
        </w:tc>
        <w:tc>
          <w:tcPr>
            <w:tcW w:w="1151" w:type="dxa"/>
            <w:shd w:val="clear" w:color="auto" w:fill="auto"/>
            <w:noWrap/>
            <w:tcMar>
              <w:top w:w="0" w:type="dxa"/>
              <w:left w:w="108" w:type="dxa"/>
              <w:bottom w:w="0" w:type="dxa"/>
              <w:right w:w="108" w:type="dxa"/>
            </w:tcMar>
            <w:vAlign w:val="bottom"/>
          </w:tcPr>
          <w:p w14:paraId="4C4EDD63"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25,19%</w:t>
            </w:r>
          </w:p>
        </w:tc>
      </w:tr>
      <w:tr w:rsidR="00955BC0" w:rsidRPr="00FD0DBE" w14:paraId="621E8BB1" w14:textId="77777777" w:rsidTr="00BE6867">
        <w:trPr>
          <w:trHeight w:val="300"/>
        </w:trPr>
        <w:tc>
          <w:tcPr>
            <w:tcW w:w="1665" w:type="dxa"/>
            <w:vMerge/>
            <w:tcMar>
              <w:top w:w="0" w:type="dxa"/>
              <w:left w:w="108" w:type="dxa"/>
              <w:bottom w:w="0" w:type="dxa"/>
              <w:right w:w="108" w:type="dxa"/>
            </w:tcMar>
            <w:vAlign w:val="center"/>
          </w:tcPr>
          <w:p w14:paraId="19314704"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127E1E4D"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0B5D2C25"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10733573"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2ED6447C"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Kocēnu novads</w:t>
            </w:r>
          </w:p>
        </w:tc>
        <w:tc>
          <w:tcPr>
            <w:tcW w:w="1068" w:type="dxa"/>
            <w:shd w:val="clear" w:color="auto" w:fill="auto"/>
            <w:noWrap/>
            <w:tcMar>
              <w:top w:w="0" w:type="dxa"/>
              <w:left w:w="108" w:type="dxa"/>
              <w:bottom w:w="0" w:type="dxa"/>
              <w:right w:w="108" w:type="dxa"/>
            </w:tcMar>
            <w:vAlign w:val="bottom"/>
          </w:tcPr>
          <w:p w14:paraId="6D0E1C5D"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149,8</w:t>
            </w:r>
          </w:p>
        </w:tc>
        <w:tc>
          <w:tcPr>
            <w:tcW w:w="1151" w:type="dxa"/>
            <w:shd w:val="clear" w:color="auto" w:fill="auto"/>
            <w:noWrap/>
            <w:tcMar>
              <w:top w:w="0" w:type="dxa"/>
              <w:left w:w="108" w:type="dxa"/>
              <w:bottom w:w="0" w:type="dxa"/>
              <w:right w:w="108" w:type="dxa"/>
            </w:tcMar>
            <w:vAlign w:val="bottom"/>
          </w:tcPr>
          <w:p w14:paraId="51631B63"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12,73%</w:t>
            </w:r>
          </w:p>
        </w:tc>
      </w:tr>
      <w:tr w:rsidR="00955BC0" w:rsidRPr="00FD0DBE" w14:paraId="478B0968" w14:textId="77777777" w:rsidTr="00BE6867">
        <w:trPr>
          <w:trHeight w:val="300"/>
        </w:trPr>
        <w:tc>
          <w:tcPr>
            <w:tcW w:w="1665" w:type="dxa"/>
            <w:vMerge/>
            <w:tcMar>
              <w:top w:w="0" w:type="dxa"/>
              <w:left w:w="108" w:type="dxa"/>
              <w:bottom w:w="0" w:type="dxa"/>
              <w:right w:w="108" w:type="dxa"/>
            </w:tcMar>
            <w:vAlign w:val="center"/>
          </w:tcPr>
          <w:p w14:paraId="48E1E04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1C6557D0"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76E6887F"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050F6A59"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3B6F95B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Mazsalacas novads</w:t>
            </w:r>
          </w:p>
        </w:tc>
        <w:tc>
          <w:tcPr>
            <w:tcW w:w="1068" w:type="dxa"/>
            <w:shd w:val="clear" w:color="auto" w:fill="auto"/>
            <w:noWrap/>
            <w:tcMar>
              <w:top w:w="0" w:type="dxa"/>
              <w:left w:w="108" w:type="dxa"/>
              <w:bottom w:w="0" w:type="dxa"/>
              <w:right w:w="108" w:type="dxa"/>
            </w:tcMar>
            <w:vAlign w:val="bottom"/>
          </w:tcPr>
          <w:p w14:paraId="42CEC4CD"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301,18</w:t>
            </w:r>
          </w:p>
        </w:tc>
        <w:tc>
          <w:tcPr>
            <w:tcW w:w="1151" w:type="dxa"/>
            <w:shd w:val="clear" w:color="auto" w:fill="auto"/>
            <w:noWrap/>
            <w:tcMar>
              <w:top w:w="0" w:type="dxa"/>
              <w:left w:w="108" w:type="dxa"/>
              <w:bottom w:w="0" w:type="dxa"/>
              <w:right w:w="108" w:type="dxa"/>
            </w:tcMar>
            <w:vAlign w:val="bottom"/>
          </w:tcPr>
          <w:p w14:paraId="1160BEF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29,38%</w:t>
            </w:r>
          </w:p>
        </w:tc>
      </w:tr>
      <w:tr w:rsidR="00955BC0" w:rsidRPr="00FD0DBE" w14:paraId="776A6325" w14:textId="77777777" w:rsidTr="00BE6867">
        <w:trPr>
          <w:trHeight w:val="300"/>
        </w:trPr>
        <w:tc>
          <w:tcPr>
            <w:tcW w:w="1665" w:type="dxa"/>
            <w:vMerge/>
            <w:tcMar>
              <w:top w:w="0" w:type="dxa"/>
              <w:left w:w="108" w:type="dxa"/>
              <w:bottom w:w="0" w:type="dxa"/>
              <w:right w:w="108" w:type="dxa"/>
            </w:tcMar>
            <w:vAlign w:val="center"/>
          </w:tcPr>
          <w:p w14:paraId="3BF4C867"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38B8E74B"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288DF3DA"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68D0B03C"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2905D6EC"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Naukšēnu novads</w:t>
            </w:r>
          </w:p>
        </w:tc>
        <w:tc>
          <w:tcPr>
            <w:tcW w:w="1068" w:type="dxa"/>
            <w:shd w:val="clear" w:color="auto" w:fill="auto"/>
            <w:noWrap/>
            <w:tcMar>
              <w:top w:w="0" w:type="dxa"/>
              <w:left w:w="108" w:type="dxa"/>
              <w:bottom w:w="0" w:type="dxa"/>
              <w:right w:w="108" w:type="dxa"/>
            </w:tcMar>
            <w:vAlign w:val="bottom"/>
          </w:tcPr>
          <w:p w14:paraId="6012EF81"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4,45</w:t>
            </w:r>
          </w:p>
        </w:tc>
        <w:tc>
          <w:tcPr>
            <w:tcW w:w="1151" w:type="dxa"/>
            <w:shd w:val="clear" w:color="auto" w:fill="auto"/>
            <w:noWrap/>
            <w:tcMar>
              <w:top w:w="0" w:type="dxa"/>
              <w:left w:w="108" w:type="dxa"/>
              <w:bottom w:w="0" w:type="dxa"/>
              <w:right w:w="108" w:type="dxa"/>
            </w:tcMar>
            <w:vAlign w:val="bottom"/>
          </w:tcPr>
          <w:p w14:paraId="517B048D"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0,34%</w:t>
            </w:r>
          </w:p>
        </w:tc>
      </w:tr>
      <w:tr w:rsidR="00955BC0" w:rsidRPr="00FD0DBE" w14:paraId="3BA223C9" w14:textId="77777777" w:rsidTr="00BE6867">
        <w:trPr>
          <w:trHeight w:val="300"/>
        </w:trPr>
        <w:tc>
          <w:tcPr>
            <w:tcW w:w="1665" w:type="dxa"/>
            <w:vMerge/>
            <w:tcMar>
              <w:top w:w="0" w:type="dxa"/>
              <w:left w:w="108" w:type="dxa"/>
              <w:bottom w:w="0" w:type="dxa"/>
              <w:right w:w="108" w:type="dxa"/>
            </w:tcMar>
            <w:vAlign w:val="center"/>
          </w:tcPr>
          <w:p w14:paraId="476A7F0C"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5B98CBE5"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0FD2F68C"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2B4910FB"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2D1D48E6"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Rūjienas novads</w:t>
            </w:r>
          </w:p>
        </w:tc>
        <w:tc>
          <w:tcPr>
            <w:tcW w:w="1068" w:type="dxa"/>
            <w:shd w:val="clear" w:color="auto" w:fill="auto"/>
            <w:noWrap/>
            <w:tcMar>
              <w:top w:w="0" w:type="dxa"/>
              <w:left w:w="108" w:type="dxa"/>
              <w:bottom w:w="0" w:type="dxa"/>
              <w:right w:w="108" w:type="dxa"/>
            </w:tcMar>
            <w:vAlign w:val="bottom"/>
          </w:tcPr>
          <w:p w14:paraId="57825F9E"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213,96</w:t>
            </w:r>
          </w:p>
        </w:tc>
        <w:tc>
          <w:tcPr>
            <w:tcW w:w="1151" w:type="dxa"/>
            <w:shd w:val="clear" w:color="auto" w:fill="auto"/>
            <w:noWrap/>
            <w:tcMar>
              <w:top w:w="0" w:type="dxa"/>
              <w:left w:w="108" w:type="dxa"/>
              <w:bottom w:w="0" w:type="dxa"/>
              <w:right w:w="108" w:type="dxa"/>
            </w:tcMar>
            <w:vAlign w:val="bottom"/>
          </w:tcPr>
          <w:p w14:paraId="3F9B15DA"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19,24%</w:t>
            </w:r>
          </w:p>
        </w:tc>
      </w:tr>
      <w:tr w:rsidR="00955BC0" w:rsidRPr="00FD0DBE" w14:paraId="419C08E3" w14:textId="77777777" w:rsidTr="00BE6867">
        <w:trPr>
          <w:trHeight w:val="300"/>
        </w:trPr>
        <w:tc>
          <w:tcPr>
            <w:tcW w:w="1665" w:type="dxa"/>
            <w:vMerge/>
            <w:tcMar>
              <w:top w:w="0" w:type="dxa"/>
              <w:left w:w="108" w:type="dxa"/>
              <w:bottom w:w="0" w:type="dxa"/>
              <w:right w:w="108" w:type="dxa"/>
            </w:tcMar>
            <w:vAlign w:val="center"/>
          </w:tcPr>
          <w:p w14:paraId="5643BCD2"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7FAFA637"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10889BB2"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63C9BE20"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4D8FAFE2"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Strenču novads</w:t>
            </w:r>
          </w:p>
        </w:tc>
        <w:tc>
          <w:tcPr>
            <w:tcW w:w="1068" w:type="dxa"/>
            <w:shd w:val="clear" w:color="auto" w:fill="auto"/>
            <w:noWrap/>
            <w:tcMar>
              <w:top w:w="0" w:type="dxa"/>
              <w:left w:w="108" w:type="dxa"/>
              <w:bottom w:w="0" w:type="dxa"/>
              <w:right w:w="108" w:type="dxa"/>
            </w:tcMar>
            <w:vAlign w:val="bottom"/>
          </w:tcPr>
          <w:p w14:paraId="1C5B5E46"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11,88</w:t>
            </w:r>
          </w:p>
        </w:tc>
        <w:tc>
          <w:tcPr>
            <w:tcW w:w="1151" w:type="dxa"/>
            <w:shd w:val="clear" w:color="auto" w:fill="auto"/>
            <w:noWrap/>
            <w:tcMar>
              <w:top w:w="0" w:type="dxa"/>
              <w:left w:w="108" w:type="dxa"/>
              <w:bottom w:w="0" w:type="dxa"/>
              <w:right w:w="108" w:type="dxa"/>
            </w:tcMar>
            <w:vAlign w:val="bottom"/>
          </w:tcPr>
          <w:p w14:paraId="783C6FDA"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0,90%</w:t>
            </w:r>
          </w:p>
        </w:tc>
      </w:tr>
      <w:tr w:rsidR="00955BC0" w:rsidRPr="00FD0DBE" w14:paraId="391F2B31" w14:textId="77777777" w:rsidTr="00BE6867">
        <w:trPr>
          <w:trHeight w:val="300"/>
        </w:trPr>
        <w:tc>
          <w:tcPr>
            <w:tcW w:w="1665" w:type="dxa"/>
            <w:vMerge/>
            <w:tcMar>
              <w:top w:w="0" w:type="dxa"/>
              <w:left w:w="108" w:type="dxa"/>
              <w:bottom w:w="0" w:type="dxa"/>
              <w:right w:w="108" w:type="dxa"/>
            </w:tcMar>
            <w:vAlign w:val="center"/>
          </w:tcPr>
          <w:p w14:paraId="1A0DCEB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p>
        </w:tc>
        <w:tc>
          <w:tcPr>
            <w:tcW w:w="1245" w:type="dxa"/>
            <w:vMerge/>
            <w:noWrap/>
            <w:tcMar>
              <w:top w:w="0" w:type="dxa"/>
              <w:left w:w="108" w:type="dxa"/>
              <w:bottom w:w="0" w:type="dxa"/>
              <w:right w:w="108" w:type="dxa"/>
            </w:tcMar>
            <w:vAlign w:val="center"/>
          </w:tcPr>
          <w:p w14:paraId="1EBF6187" w14:textId="77777777" w:rsidR="00955BC0" w:rsidRPr="00FD0DBE" w:rsidRDefault="00955BC0" w:rsidP="008250BF">
            <w:pPr>
              <w:suppressAutoHyphens/>
              <w:autoSpaceDN w:val="0"/>
              <w:spacing w:after="0"/>
              <w:jc w:val="left"/>
              <w:rPr>
                <w:rFonts w:eastAsia="Times New Roman"/>
                <w:color w:val="000000"/>
                <w:lang w:eastAsia="lv-LV"/>
              </w:rPr>
            </w:pPr>
          </w:p>
        </w:tc>
        <w:tc>
          <w:tcPr>
            <w:tcW w:w="886" w:type="dxa"/>
            <w:vMerge/>
            <w:noWrap/>
            <w:tcMar>
              <w:top w:w="0" w:type="dxa"/>
              <w:left w:w="108" w:type="dxa"/>
              <w:bottom w:w="0" w:type="dxa"/>
              <w:right w:w="108" w:type="dxa"/>
            </w:tcMar>
            <w:vAlign w:val="center"/>
          </w:tcPr>
          <w:p w14:paraId="2F0D29DF" w14:textId="77777777" w:rsidR="00955BC0" w:rsidRPr="00FD0DBE" w:rsidRDefault="00955BC0" w:rsidP="008250BF">
            <w:pPr>
              <w:suppressAutoHyphens/>
              <w:autoSpaceDN w:val="0"/>
              <w:spacing w:after="0"/>
              <w:jc w:val="left"/>
              <w:rPr>
                <w:rFonts w:eastAsia="Times New Roman"/>
                <w:color w:val="000000"/>
                <w:lang w:eastAsia="lv-LV"/>
              </w:rPr>
            </w:pPr>
          </w:p>
        </w:tc>
        <w:tc>
          <w:tcPr>
            <w:tcW w:w="1106" w:type="dxa"/>
            <w:vMerge/>
            <w:noWrap/>
            <w:tcMar>
              <w:top w:w="0" w:type="dxa"/>
              <w:left w:w="108" w:type="dxa"/>
              <w:bottom w:w="0" w:type="dxa"/>
              <w:right w:w="108" w:type="dxa"/>
            </w:tcMar>
            <w:vAlign w:val="center"/>
          </w:tcPr>
          <w:p w14:paraId="270C21D6" w14:textId="77777777" w:rsidR="00955BC0" w:rsidRPr="00FD0DBE" w:rsidRDefault="00955BC0" w:rsidP="008250BF">
            <w:pPr>
              <w:suppressAutoHyphens/>
              <w:autoSpaceDN w:val="0"/>
              <w:spacing w:after="0"/>
              <w:jc w:val="left"/>
              <w:rPr>
                <w:rFonts w:eastAsia="Times New Roman"/>
                <w:color w:val="000000"/>
                <w:lang w:eastAsia="lv-LV"/>
              </w:rPr>
            </w:pPr>
          </w:p>
        </w:tc>
        <w:tc>
          <w:tcPr>
            <w:tcW w:w="1992" w:type="dxa"/>
            <w:shd w:val="clear" w:color="auto" w:fill="FFFFFF" w:themeFill="background1"/>
            <w:tcMar>
              <w:top w:w="0" w:type="dxa"/>
              <w:left w:w="108" w:type="dxa"/>
              <w:bottom w:w="0" w:type="dxa"/>
              <w:right w:w="108" w:type="dxa"/>
            </w:tcMar>
            <w:vAlign w:val="center"/>
          </w:tcPr>
          <w:p w14:paraId="177ACFB5"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Valmiera </w:t>
            </w:r>
          </w:p>
        </w:tc>
        <w:tc>
          <w:tcPr>
            <w:tcW w:w="1068" w:type="dxa"/>
            <w:shd w:val="clear" w:color="auto" w:fill="auto"/>
            <w:noWrap/>
            <w:tcMar>
              <w:top w:w="0" w:type="dxa"/>
              <w:left w:w="108" w:type="dxa"/>
              <w:bottom w:w="0" w:type="dxa"/>
              <w:right w:w="108" w:type="dxa"/>
            </w:tcMar>
            <w:vAlign w:val="bottom"/>
          </w:tcPr>
          <w:p w14:paraId="5D7F18BC"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-57,83</w:t>
            </w:r>
          </w:p>
        </w:tc>
        <w:tc>
          <w:tcPr>
            <w:tcW w:w="1151" w:type="dxa"/>
            <w:shd w:val="clear" w:color="auto" w:fill="auto"/>
            <w:noWrap/>
            <w:tcMar>
              <w:top w:w="0" w:type="dxa"/>
              <w:left w:w="108" w:type="dxa"/>
              <w:bottom w:w="0" w:type="dxa"/>
              <w:right w:w="108" w:type="dxa"/>
            </w:tcMar>
            <w:vAlign w:val="bottom"/>
          </w:tcPr>
          <w:p w14:paraId="6FE4D729" w14:textId="77777777" w:rsidR="00955BC0" w:rsidRPr="00FD0DBE" w:rsidRDefault="00955BC0" w:rsidP="008250BF">
            <w:pPr>
              <w:suppressAutoHyphens/>
              <w:autoSpaceDN w:val="0"/>
              <w:spacing w:after="0"/>
              <w:jc w:val="right"/>
              <w:rPr>
                <w:rFonts w:eastAsia="Times New Roman"/>
              </w:rPr>
            </w:pPr>
            <w:r w:rsidRPr="00FD0DBE">
              <w:rPr>
                <w:rFonts w:eastAsia="Times New Roman"/>
                <w:color w:val="000000" w:themeColor="text1"/>
                <w:sz w:val="22"/>
                <w:szCs w:val="22"/>
                <w:lang w:eastAsia="lv-LV"/>
              </w:rPr>
              <w:t>-4,18%</w:t>
            </w:r>
          </w:p>
        </w:tc>
      </w:tr>
    </w:tbl>
    <w:p w14:paraId="7BC8D4D5" w14:textId="77777777" w:rsidR="00955BC0" w:rsidRPr="00FD0DBE" w:rsidRDefault="00955BC0" w:rsidP="00955BC0">
      <w:pPr>
        <w:shd w:val="clear" w:color="auto" w:fill="FFFFFF" w:themeFill="background1"/>
        <w:suppressAutoHyphens/>
        <w:autoSpaceDN w:val="0"/>
        <w:spacing w:before="120"/>
        <w:rPr>
          <w:rFonts w:eastAsia="Calibri"/>
        </w:rPr>
      </w:pPr>
    </w:p>
    <w:p w14:paraId="6299EE02" w14:textId="7C31DBA5" w:rsidR="00955BC0" w:rsidRPr="00FD0DBE" w:rsidRDefault="00955BC0" w:rsidP="00955BC0">
      <w:pPr>
        <w:shd w:val="clear" w:color="auto" w:fill="FFFFFF" w:themeFill="background1"/>
        <w:suppressAutoHyphens/>
        <w:autoSpaceDN w:val="0"/>
        <w:spacing w:before="120"/>
        <w:rPr>
          <w:rFonts w:eastAsia="Calibri"/>
        </w:rPr>
      </w:pPr>
      <w:r w:rsidRPr="00FD0DBE">
        <w:rPr>
          <w:rFonts w:eastAsia="Calibri"/>
        </w:rPr>
        <w:t xml:space="preserve">Kā redzams attēlos augstāk, visvairāk vidējie ieņēmumi uz vienu iedzīvotāju pēc ATR samazinājušies Krāslavas (-20,61%), Kuldīgas (-29,32 %), savukārt visvairāk </w:t>
      </w:r>
      <w:r w:rsidRPr="00FD0DBE">
        <w:rPr>
          <w:rFonts w:eastAsia="Calibri"/>
        </w:rPr>
        <w:lastRenderedPageBreak/>
        <w:t>palielinājušies tie ir Bauskas (+281,78%), Preiļu (+240,13%), Balvu  (+159,31) novadiem.</w:t>
      </w:r>
    </w:p>
    <w:p w14:paraId="464C9BAB" w14:textId="1FC4433A" w:rsidR="00955BC0" w:rsidRPr="00FD0DBE" w:rsidRDefault="00955BC0" w:rsidP="00955BC0">
      <w:r w:rsidRPr="00FD0DBE">
        <w:t>Analizējot novadus ar augstākajiem  ieņēmumiem uz vienu iedzīvotāju (~1455 EUR,  Ropažu novadam) un zemākajām ieņēmumiem uz 1 iedzīvotāju (~1032 EUR, Krāslavas novadam), starpība ir vismaz 422 EUR apmērā. Tādējādi secinām, ka starp dažādam pašvaldībām joprojām pastāv diezgan ievērojamas atšķirības ieņēmumu apmērā, taču salīdzinot ar atšķirību pirms ATR, tā ir daudz lielāka – atšķirība ir 714 EUR, jo 2020. gadā augstākie ieņēmumi  uz 1 iedzīvotāju bija Cesvaines novadam (1660 EUR,) un zemākie  Ropažu novadam (946 EUR), atšķirība – 714 EUR.</w:t>
      </w:r>
    </w:p>
    <w:p w14:paraId="03FCB9E7" w14:textId="4753CC54" w:rsidR="00955BC0" w:rsidRPr="00FD0DBE" w:rsidRDefault="00BE6867" w:rsidP="008E2C84">
      <w:pPr>
        <w:pStyle w:val="Caption"/>
        <w:rPr>
          <w:lang w:eastAsia="lv-LV"/>
        </w:rPr>
      </w:pPr>
      <w:r w:rsidRPr="00FD0DBE">
        <w:rPr>
          <w:lang w:eastAsia="lv-LV"/>
        </w:rPr>
        <w:t>5</w:t>
      </w:r>
      <w:r w:rsidR="00955BC0" w:rsidRPr="00FD0DBE">
        <w:rPr>
          <w:lang w:eastAsia="lv-LV"/>
        </w:rPr>
        <w:t>. tabula. Izmaiņas ieņēmumos pašvaldībās, kuras netika apvienotas uz 1 iedzīvotāju</w:t>
      </w:r>
    </w:p>
    <w:tbl>
      <w:tblPr>
        <w:tblW w:w="5000" w:type="pct"/>
        <w:tblBorders>
          <w:top w:val="single" w:sz="2" w:space="0" w:color="538135" w:themeColor="accent6" w:themeShade="BF"/>
          <w:left w:val="single" w:sz="2" w:space="0" w:color="538135" w:themeColor="accent6" w:themeShade="BF"/>
          <w:bottom w:val="single" w:sz="2" w:space="0" w:color="538135" w:themeColor="accent6" w:themeShade="BF"/>
          <w:right w:val="single" w:sz="2" w:space="0" w:color="538135" w:themeColor="accent6" w:themeShade="BF"/>
          <w:insideH w:val="single" w:sz="2" w:space="0" w:color="538135" w:themeColor="accent6" w:themeShade="BF"/>
          <w:insideV w:val="single" w:sz="2" w:space="0" w:color="538135" w:themeColor="accent6" w:themeShade="BF"/>
        </w:tblBorders>
        <w:tblCellMar>
          <w:left w:w="10" w:type="dxa"/>
          <w:right w:w="10" w:type="dxa"/>
        </w:tblCellMar>
        <w:tblLook w:val="04A0" w:firstRow="1" w:lastRow="0" w:firstColumn="1" w:lastColumn="0" w:noHBand="0" w:noVBand="1"/>
      </w:tblPr>
      <w:tblGrid>
        <w:gridCol w:w="3190"/>
        <w:gridCol w:w="2075"/>
        <w:gridCol w:w="1496"/>
        <w:gridCol w:w="1539"/>
      </w:tblGrid>
      <w:tr w:rsidR="00955BC0" w:rsidRPr="00FD0DBE" w14:paraId="0C06405E" w14:textId="77777777" w:rsidTr="00BE6867">
        <w:trPr>
          <w:trHeight w:val="765"/>
        </w:trPr>
        <w:tc>
          <w:tcPr>
            <w:tcW w:w="1922" w:type="pct"/>
            <w:shd w:val="clear" w:color="auto" w:fill="F2F2F2" w:themeFill="background1" w:themeFillShade="F2"/>
            <w:tcMar>
              <w:top w:w="0" w:type="dxa"/>
              <w:left w:w="108" w:type="dxa"/>
              <w:bottom w:w="0" w:type="dxa"/>
              <w:right w:w="108" w:type="dxa"/>
            </w:tcMar>
            <w:vAlign w:val="center"/>
          </w:tcPr>
          <w:p w14:paraId="11749109" w14:textId="77777777" w:rsidR="00955BC0" w:rsidRPr="00FD0DBE" w:rsidRDefault="00955BC0" w:rsidP="008250BF">
            <w:pPr>
              <w:suppressAutoHyphens/>
              <w:autoSpaceDN w:val="0"/>
              <w:spacing w:after="0"/>
              <w:jc w:val="center"/>
              <w:rPr>
                <w:rFonts w:eastAsia="Times New Roman"/>
                <w:b/>
                <w:bCs/>
                <w:color w:val="2F5496"/>
                <w:sz w:val="20"/>
                <w:szCs w:val="20"/>
                <w:lang w:eastAsia="lv-LV"/>
              </w:rPr>
            </w:pPr>
            <w:r w:rsidRPr="00FD0DBE">
              <w:rPr>
                <w:rFonts w:eastAsia="Times New Roman"/>
                <w:b/>
                <w:bCs/>
                <w:color w:val="2F5496"/>
                <w:sz w:val="20"/>
                <w:szCs w:val="20"/>
                <w:lang w:eastAsia="lv-LV"/>
              </w:rPr>
              <w:t>Novada pašvaldība, pēc ATR</w:t>
            </w:r>
          </w:p>
        </w:tc>
        <w:tc>
          <w:tcPr>
            <w:tcW w:w="1250" w:type="pct"/>
            <w:shd w:val="clear" w:color="auto" w:fill="F2F2F2" w:themeFill="background1" w:themeFillShade="F2"/>
            <w:tcMar>
              <w:top w:w="0" w:type="dxa"/>
              <w:left w:w="108" w:type="dxa"/>
              <w:bottom w:w="0" w:type="dxa"/>
              <w:right w:w="108" w:type="dxa"/>
            </w:tcMar>
            <w:vAlign w:val="center"/>
          </w:tcPr>
          <w:p w14:paraId="3FECD000" w14:textId="77777777" w:rsidR="00955BC0" w:rsidRPr="00FD0DBE" w:rsidRDefault="00955BC0" w:rsidP="008250BF">
            <w:pPr>
              <w:suppressAutoHyphens/>
              <w:autoSpaceDN w:val="0"/>
              <w:spacing w:after="0"/>
              <w:jc w:val="center"/>
              <w:rPr>
                <w:rFonts w:eastAsia="Times New Roman"/>
                <w:b/>
                <w:bCs/>
                <w:color w:val="2F5496"/>
                <w:sz w:val="20"/>
                <w:szCs w:val="20"/>
                <w:lang w:eastAsia="lv-LV"/>
              </w:rPr>
            </w:pPr>
            <w:r w:rsidRPr="00FD0DBE">
              <w:rPr>
                <w:rFonts w:eastAsia="Times New Roman"/>
                <w:b/>
                <w:bCs/>
                <w:color w:val="2F5496"/>
                <w:sz w:val="20"/>
                <w:szCs w:val="20"/>
                <w:lang w:eastAsia="lv-LV"/>
              </w:rPr>
              <w:t>Ieņēmumu apmērs uz 1 iedzīvotāju pēc ATR, EUR</w:t>
            </w:r>
          </w:p>
        </w:tc>
        <w:tc>
          <w:tcPr>
            <w:tcW w:w="1828" w:type="pct"/>
            <w:gridSpan w:val="2"/>
            <w:shd w:val="clear" w:color="auto" w:fill="F2F2F2" w:themeFill="background1" w:themeFillShade="F2"/>
            <w:tcMar>
              <w:top w:w="0" w:type="dxa"/>
              <w:left w:w="108" w:type="dxa"/>
              <w:bottom w:w="0" w:type="dxa"/>
              <w:right w:w="108" w:type="dxa"/>
            </w:tcMar>
            <w:vAlign w:val="center"/>
          </w:tcPr>
          <w:p w14:paraId="7AF45FA5" w14:textId="77777777" w:rsidR="00955BC0" w:rsidRPr="00FD0DBE" w:rsidRDefault="00955BC0" w:rsidP="008250BF">
            <w:pPr>
              <w:suppressAutoHyphens/>
              <w:autoSpaceDN w:val="0"/>
              <w:spacing w:after="0"/>
              <w:jc w:val="center"/>
              <w:rPr>
                <w:rFonts w:eastAsia="Times New Roman"/>
                <w:b/>
                <w:bCs/>
                <w:color w:val="2F5496"/>
                <w:sz w:val="20"/>
                <w:szCs w:val="20"/>
                <w:lang w:eastAsia="lv-LV"/>
              </w:rPr>
            </w:pPr>
            <w:r w:rsidRPr="00FD0DBE">
              <w:rPr>
                <w:rFonts w:eastAsia="Times New Roman"/>
                <w:b/>
                <w:bCs/>
                <w:color w:val="2F5496"/>
                <w:sz w:val="20"/>
                <w:szCs w:val="20"/>
                <w:lang w:eastAsia="lv-LV"/>
              </w:rPr>
              <w:t>Ieņēmumu izmaiņas uz 1 iedzīvotāju (2021. gada oktobris pret 2020.gada oktobri), EUR un  %</w:t>
            </w:r>
          </w:p>
        </w:tc>
      </w:tr>
      <w:tr w:rsidR="00955BC0" w:rsidRPr="00FD0DBE" w14:paraId="3E9EA7F9"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66E020B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Olaines novads</w:t>
            </w:r>
          </w:p>
        </w:tc>
        <w:tc>
          <w:tcPr>
            <w:tcW w:w="1250" w:type="pct"/>
            <w:shd w:val="clear" w:color="auto" w:fill="auto"/>
            <w:noWrap/>
            <w:tcMar>
              <w:top w:w="0" w:type="dxa"/>
              <w:left w:w="108" w:type="dxa"/>
              <w:bottom w:w="0" w:type="dxa"/>
              <w:right w:w="108" w:type="dxa"/>
            </w:tcMar>
            <w:vAlign w:val="center"/>
          </w:tcPr>
          <w:p w14:paraId="3F5368F7"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929,06</w:t>
            </w:r>
          </w:p>
        </w:tc>
        <w:tc>
          <w:tcPr>
            <w:tcW w:w="901" w:type="pct"/>
            <w:shd w:val="clear" w:color="auto" w:fill="auto"/>
            <w:noWrap/>
            <w:tcMar>
              <w:top w:w="0" w:type="dxa"/>
              <w:left w:w="108" w:type="dxa"/>
              <w:bottom w:w="0" w:type="dxa"/>
              <w:right w:w="108" w:type="dxa"/>
            </w:tcMar>
            <w:vAlign w:val="center"/>
          </w:tcPr>
          <w:p w14:paraId="7DEEA1D2"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12,95</w:t>
            </w:r>
          </w:p>
        </w:tc>
        <w:tc>
          <w:tcPr>
            <w:tcW w:w="927" w:type="pct"/>
            <w:shd w:val="clear" w:color="auto" w:fill="auto"/>
            <w:noWrap/>
            <w:tcMar>
              <w:top w:w="0" w:type="dxa"/>
              <w:left w:w="108" w:type="dxa"/>
              <w:bottom w:w="0" w:type="dxa"/>
              <w:right w:w="108" w:type="dxa"/>
            </w:tcMar>
            <w:vAlign w:val="center"/>
          </w:tcPr>
          <w:p w14:paraId="46C2EA2D"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1,41%</w:t>
            </w:r>
          </w:p>
        </w:tc>
      </w:tr>
      <w:tr w:rsidR="00955BC0" w:rsidRPr="00FD0DBE" w14:paraId="558C0A3A"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679EDD50"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Salaspils novads </w:t>
            </w:r>
          </w:p>
        </w:tc>
        <w:tc>
          <w:tcPr>
            <w:tcW w:w="1250" w:type="pct"/>
            <w:shd w:val="clear" w:color="auto" w:fill="auto"/>
            <w:noWrap/>
            <w:tcMar>
              <w:top w:w="0" w:type="dxa"/>
              <w:left w:w="108" w:type="dxa"/>
              <w:bottom w:w="0" w:type="dxa"/>
              <w:right w:w="108" w:type="dxa"/>
            </w:tcMar>
            <w:vAlign w:val="center"/>
          </w:tcPr>
          <w:p w14:paraId="549D2871"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958,98</w:t>
            </w:r>
          </w:p>
        </w:tc>
        <w:tc>
          <w:tcPr>
            <w:tcW w:w="901" w:type="pct"/>
            <w:shd w:val="clear" w:color="auto" w:fill="92D050"/>
            <w:noWrap/>
            <w:tcMar>
              <w:top w:w="0" w:type="dxa"/>
              <w:left w:w="108" w:type="dxa"/>
              <w:bottom w:w="0" w:type="dxa"/>
              <w:right w:w="108" w:type="dxa"/>
            </w:tcMar>
            <w:vAlign w:val="center"/>
          </w:tcPr>
          <w:p w14:paraId="2C2563D9"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-7,36</w:t>
            </w:r>
          </w:p>
        </w:tc>
        <w:tc>
          <w:tcPr>
            <w:tcW w:w="927" w:type="pct"/>
            <w:shd w:val="clear" w:color="auto" w:fill="auto"/>
            <w:noWrap/>
            <w:tcMar>
              <w:top w:w="0" w:type="dxa"/>
              <w:left w:w="108" w:type="dxa"/>
              <w:bottom w:w="0" w:type="dxa"/>
              <w:right w:w="108" w:type="dxa"/>
            </w:tcMar>
            <w:vAlign w:val="center"/>
          </w:tcPr>
          <w:p w14:paraId="31744BC8"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-0,76%</w:t>
            </w:r>
          </w:p>
        </w:tc>
      </w:tr>
      <w:tr w:rsidR="00955BC0" w:rsidRPr="00FD0DBE" w14:paraId="217411A8"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7871335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Alūksnes novads</w:t>
            </w:r>
          </w:p>
        </w:tc>
        <w:tc>
          <w:tcPr>
            <w:tcW w:w="1250" w:type="pct"/>
            <w:shd w:val="clear" w:color="auto" w:fill="auto"/>
            <w:noWrap/>
            <w:tcMar>
              <w:top w:w="0" w:type="dxa"/>
              <w:left w:w="108" w:type="dxa"/>
              <w:bottom w:w="0" w:type="dxa"/>
              <w:right w:w="108" w:type="dxa"/>
            </w:tcMar>
            <w:vAlign w:val="center"/>
          </w:tcPr>
          <w:p w14:paraId="29CBED32"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1227,73</w:t>
            </w:r>
          </w:p>
        </w:tc>
        <w:tc>
          <w:tcPr>
            <w:tcW w:w="901" w:type="pct"/>
            <w:shd w:val="clear" w:color="auto" w:fill="auto"/>
            <w:noWrap/>
            <w:tcMar>
              <w:top w:w="0" w:type="dxa"/>
              <w:left w:w="108" w:type="dxa"/>
              <w:bottom w:w="0" w:type="dxa"/>
              <w:right w:w="108" w:type="dxa"/>
            </w:tcMar>
            <w:vAlign w:val="center"/>
          </w:tcPr>
          <w:p w14:paraId="0F57676A"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82,12</w:t>
            </w:r>
          </w:p>
        </w:tc>
        <w:tc>
          <w:tcPr>
            <w:tcW w:w="927" w:type="pct"/>
            <w:shd w:val="clear" w:color="auto" w:fill="auto"/>
            <w:noWrap/>
            <w:tcMar>
              <w:top w:w="0" w:type="dxa"/>
              <w:left w:w="108" w:type="dxa"/>
              <w:bottom w:w="0" w:type="dxa"/>
              <w:right w:w="108" w:type="dxa"/>
            </w:tcMar>
            <w:vAlign w:val="center"/>
          </w:tcPr>
          <w:p w14:paraId="27271597"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7,17%</w:t>
            </w:r>
          </w:p>
        </w:tc>
      </w:tr>
      <w:tr w:rsidR="00955BC0" w:rsidRPr="00FD0DBE" w14:paraId="27EBB539"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7CD61EAA"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Gulbenes novads</w:t>
            </w:r>
          </w:p>
        </w:tc>
        <w:tc>
          <w:tcPr>
            <w:tcW w:w="1250" w:type="pct"/>
            <w:shd w:val="clear" w:color="auto" w:fill="auto"/>
            <w:noWrap/>
            <w:tcMar>
              <w:top w:w="0" w:type="dxa"/>
              <w:left w:w="108" w:type="dxa"/>
              <w:bottom w:w="0" w:type="dxa"/>
              <w:right w:w="108" w:type="dxa"/>
            </w:tcMar>
            <w:vAlign w:val="center"/>
          </w:tcPr>
          <w:p w14:paraId="3D634849"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1223,78</w:t>
            </w:r>
          </w:p>
        </w:tc>
        <w:tc>
          <w:tcPr>
            <w:tcW w:w="901" w:type="pct"/>
            <w:shd w:val="clear" w:color="auto" w:fill="auto"/>
            <w:noWrap/>
            <w:tcMar>
              <w:top w:w="0" w:type="dxa"/>
              <w:left w:w="108" w:type="dxa"/>
              <w:bottom w:w="0" w:type="dxa"/>
              <w:right w:w="108" w:type="dxa"/>
            </w:tcMar>
            <w:vAlign w:val="center"/>
          </w:tcPr>
          <w:p w14:paraId="24D8DAFC"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56,79</w:t>
            </w:r>
          </w:p>
        </w:tc>
        <w:tc>
          <w:tcPr>
            <w:tcW w:w="927" w:type="pct"/>
            <w:shd w:val="clear" w:color="auto" w:fill="auto"/>
            <w:noWrap/>
            <w:tcMar>
              <w:top w:w="0" w:type="dxa"/>
              <w:left w:w="108" w:type="dxa"/>
              <w:bottom w:w="0" w:type="dxa"/>
              <w:right w:w="108" w:type="dxa"/>
            </w:tcMar>
            <w:vAlign w:val="center"/>
          </w:tcPr>
          <w:p w14:paraId="2E55AD72"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4,87%</w:t>
            </w:r>
          </w:p>
        </w:tc>
      </w:tr>
      <w:tr w:rsidR="00955BC0" w:rsidRPr="00FD0DBE" w14:paraId="416BB2F2"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1894182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Līvānu novads</w:t>
            </w:r>
          </w:p>
        </w:tc>
        <w:tc>
          <w:tcPr>
            <w:tcW w:w="1250" w:type="pct"/>
            <w:shd w:val="clear" w:color="auto" w:fill="auto"/>
            <w:noWrap/>
            <w:tcMar>
              <w:top w:w="0" w:type="dxa"/>
              <w:left w:w="108" w:type="dxa"/>
              <w:bottom w:w="0" w:type="dxa"/>
              <w:right w:w="108" w:type="dxa"/>
            </w:tcMar>
            <w:vAlign w:val="center"/>
          </w:tcPr>
          <w:p w14:paraId="046EB4AF"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1079,28</w:t>
            </w:r>
          </w:p>
        </w:tc>
        <w:tc>
          <w:tcPr>
            <w:tcW w:w="901" w:type="pct"/>
            <w:shd w:val="clear" w:color="auto" w:fill="auto"/>
            <w:noWrap/>
            <w:tcMar>
              <w:top w:w="0" w:type="dxa"/>
              <w:left w:w="108" w:type="dxa"/>
              <w:bottom w:w="0" w:type="dxa"/>
              <w:right w:w="108" w:type="dxa"/>
            </w:tcMar>
            <w:vAlign w:val="center"/>
          </w:tcPr>
          <w:p w14:paraId="2616595E"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32,53</w:t>
            </w:r>
          </w:p>
        </w:tc>
        <w:tc>
          <w:tcPr>
            <w:tcW w:w="927" w:type="pct"/>
            <w:shd w:val="clear" w:color="auto" w:fill="auto"/>
            <w:noWrap/>
            <w:tcMar>
              <w:top w:w="0" w:type="dxa"/>
              <w:left w:w="108" w:type="dxa"/>
              <w:bottom w:w="0" w:type="dxa"/>
              <w:right w:w="108" w:type="dxa"/>
            </w:tcMar>
            <w:vAlign w:val="center"/>
          </w:tcPr>
          <w:p w14:paraId="426F430A"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3,11%</w:t>
            </w:r>
          </w:p>
        </w:tc>
      </w:tr>
      <w:tr w:rsidR="00955BC0" w:rsidRPr="00FD0DBE" w14:paraId="0416B0D0"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5BBCBF5C"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Valkas novads</w:t>
            </w:r>
          </w:p>
        </w:tc>
        <w:tc>
          <w:tcPr>
            <w:tcW w:w="1250" w:type="pct"/>
            <w:shd w:val="clear" w:color="auto" w:fill="auto"/>
            <w:noWrap/>
            <w:tcMar>
              <w:top w:w="0" w:type="dxa"/>
              <w:left w:w="108" w:type="dxa"/>
              <w:bottom w:w="0" w:type="dxa"/>
              <w:right w:w="108" w:type="dxa"/>
            </w:tcMar>
            <w:vAlign w:val="center"/>
          </w:tcPr>
          <w:p w14:paraId="73061744"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1310,90</w:t>
            </w:r>
          </w:p>
        </w:tc>
        <w:tc>
          <w:tcPr>
            <w:tcW w:w="901" w:type="pct"/>
            <w:shd w:val="clear" w:color="auto" w:fill="92D050"/>
            <w:noWrap/>
            <w:tcMar>
              <w:top w:w="0" w:type="dxa"/>
              <w:left w:w="108" w:type="dxa"/>
              <w:bottom w:w="0" w:type="dxa"/>
              <w:right w:w="108" w:type="dxa"/>
            </w:tcMar>
            <w:vAlign w:val="center"/>
          </w:tcPr>
          <w:p w14:paraId="4BB78CA8"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-40,63</w:t>
            </w:r>
          </w:p>
        </w:tc>
        <w:tc>
          <w:tcPr>
            <w:tcW w:w="927" w:type="pct"/>
            <w:shd w:val="clear" w:color="auto" w:fill="auto"/>
            <w:noWrap/>
            <w:tcMar>
              <w:top w:w="0" w:type="dxa"/>
              <w:left w:w="108" w:type="dxa"/>
              <w:bottom w:w="0" w:type="dxa"/>
              <w:right w:w="108" w:type="dxa"/>
            </w:tcMar>
            <w:vAlign w:val="center"/>
          </w:tcPr>
          <w:p w14:paraId="5B9BD3BC"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-3,01%</w:t>
            </w:r>
          </w:p>
        </w:tc>
      </w:tr>
      <w:tr w:rsidR="00955BC0" w:rsidRPr="00FD0DBE" w14:paraId="1669949B"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7589C30C"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Varakļānu novads</w:t>
            </w:r>
          </w:p>
        </w:tc>
        <w:tc>
          <w:tcPr>
            <w:tcW w:w="1250" w:type="pct"/>
            <w:shd w:val="clear" w:color="auto" w:fill="auto"/>
            <w:noWrap/>
            <w:tcMar>
              <w:top w:w="0" w:type="dxa"/>
              <w:left w:w="108" w:type="dxa"/>
              <w:bottom w:w="0" w:type="dxa"/>
              <w:right w:w="108" w:type="dxa"/>
            </w:tcMar>
            <w:vAlign w:val="center"/>
          </w:tcPr>
          <w:p w14:paraId="410C98FF"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1039,57</w:t>
            </w:r>
          </w:p>
        </w:tc>
        <w:tc>
          <w:tcPr>
            <w:tcW w:w="901" w:type="pct"/>
            <w:shd w:val="clear" w:color="auto" w:fill="auto"/>
            <w:noWrap/>
            <w:tcMar>
              <w:top w:w="0" w:type="dxa"/>
              <w:left w:w="108" w:type="dxa"/>
              <w:bottom w:w="0" w:type="dxa"/>
              <w:right w:w="108" w:type="dxa"/>
            </w:tcMar>
            <w:vAlign w:val="center"/>
          </w:tcPr>
          <w:p w14:paraId="1B564F5F"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34,38</w:t>
            </w:r>
          </w:p>
        </w:tc>
        <w:tc>
          <w:tcPr>
            <w:tcW w:w="927" w:type="pct"/>
            <w:shd w:val="clear" w:color="auto" w:fill="auto"/>
            <w:noWrap/>
            <w:tcMar>
              <w:top w:w="0" w:type="dxa"/>
              <w:left w:w="108" w:type="dxa"/>
              <w:bottom w:w="0" w:type="dxa"/>
              <w:right w:w="108" w:type="dxa"/>
            </w:tcMar>
            <w:vAlign w:val="center"/>
          </w:tcPr>
          <w:p w14:paraId="592FB618"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3,42%</w:t>
            </w:r>
          </w:p>
        </w:tc>
      </w:tr>
      <w:tr w:rsidR="00955BC0" w:rsidRPr="00FD0DBE" w14:paraId="674A543A"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6B76C8A3"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Ventspils novads </w:t>
            </w:r>
          </w:p>
        </w:tc>
        <w:tc>
          <w:tcPr>
            <w:tcW w:w="1250" w:type="pct"/>
            <w:shd w:val="clear" w:color="auto" w:fill="auto"/>
            <w:noWrap/>
            <w:tcMar>
              <w:top w:w="0" w:type="dxa"/>
              <w:left w:w="108" w:type="dxa"/>
              <w:bottom w:w="0" w:type="dxa"/>
              <w:right w:w="108" w:type="dxa"/>
            </w:tcMar>
            <w:vAlign w:val="center"/>
          </w:tcPr>
          <w:p w14:paraId="46FBF63F"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1205,69</w:t>
            </w:r>
          </w:p>
        </w:tc>
        <w:tc>
          <w:tcPr>
            <w:tcW w:w="901" w:type="pct"/>
            <w:shd w:val="clear" w:color="auto" w:fill="92D050"/>
            <w:noWrap/>
            <w:tcMar>
              <w:top w:w="0" w:type="dxa"/>
              <w:left w:w="108" w:type="dxa"/>
              <w:bottom w:w="0" w:type="dxa"/>
              <w:right w:w="108" w:type="dxa"/>
            </w:tcMar>
            <w:vAlign w:val="center"/>
          </w:tcPr>
          <w:p w14:paraId="4B22B16B"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-45,59</w:t>
            </w:r>
          </w:p>
        </w:tc>
        <w:tc>
          <w:tcPr>
            <w:tcW w:w="927" w:type="pct"/>
            <w:shd w:val="clear" w:color="auto" w:fill="auto"/>
            <w:noWrap/>
            <w:tcMar>
              <w:top w:w="0" w:type="dxa"/>
              <w:left w:w="108" w:type="dxa"/>
              <w:bottom w:w="0" w:type="dxa"/>
              <w:right w:w="108" w:type="dxa"/>
            </w:tcMar>
            <w:vAlign w:val="center"/>
          </w:tcPr>
          <w:p w14:paraId="0CFD2A3E"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-3,64%</w:t>
            </w:r>
          </w:p>
        </w:tc>
      </w:tr>
    </w:tbl>
    <w:p w14:paraId="298E2EC1" w14:textId="77777777" w:rsidR="00955BC0" w:rsidRPr="00FD0DBE" w:rsidRDefault="00955BC0" w:rsidP="00955BC0">
      <w:pPr>
        <w:spacing w:after="0"/>
        <w:jc w:val="left"/>
        <w:rPr>
          <w:rFonts w:eastAsia="Times New Roman"/>
          <w:b/>
          <w:bCs/>
          <w:color w:val="000000" w:themeColor="text1"/>
          <w:lang w:eastAsia="lv-LV"/>
        </w:rPr>
      </w:pPr>
    </w:p>
    <w:p w14:paraId="4EA47B5A" w14:textId="69929343" w:rsidR="00955BC0" w:rsidRPr="00FD0DBE" w:rsidRDefault="00BE6867" w:rsidP="008E2C84">
      <w:pPr>
        <w:pStyle w:val="Caption"/>
        <w:rPr>
          <w:lang w:eastAsia="lv-LV"/>
        </w:rPr>
      </w:pPr>
      <w:r w:rsidRPr="00FD0DBE">
        <w:rPr>
          <w:lang w:eastAsia="lv-LV"/>
        </w:rPr>
        <w:t>6</w:t>
      </w:r>
      <w:r w:rsidR="00955BC0" w:rsidRPr="00FD0DBE">
        <w:rPr>
          <w:lang w:eastAsia="lv-LV"/>
        </w:rPr>
        <w:t xml:space="preserve">. tabula. Izmaiņas ieņēmumos </w:t>
      </w:r>
      <w:proofErr w:type="spellStart"/>
      <w:r w:rsidR="00955BC0" w:rsidRPr="00FD0DBE">
        <w:rPr>
          <w:lang w:eastAsia="lv-LV"/>
        </w:rPr>
        <w:t>valstspilsētās</w:t>
      </w:r>
      <w:proofErr w:type="spellEnd"/>
      <w:r w:rsidR="00955BC0" w:rsidRPr="00FD0DBE">
        <w:rPr>
          <w:lang w:eastAsia="lv-LV"/>
        </w:rPr>
        <w:t xml:space="preserve"> pēc ATR uz 1 iedzīvotāju</w:t>
      </w:r>
    </w:p>
    <w:tbl>
      <w:tblPr>
        <w:tblW w:w="5000" w:type="pct"/>
        <w:tblBorders>
          <w:top w:val="single" w:sz="2" w:space="0" w:color="538135" w:themeColor="accent6" w:themeShade="BF"/>
          <w:left w:val="single" w:sz="2" w:space="0" w:color="538135" w:themeColor="accent6" w:themeShade="BF"/>
          <w:bottom w:val="single" w:sz="2" w:space="0" w:color="538135" w:themeColor="accent6" w:themeShade="BF"/>
          <w:right w:val="single" w:sz="2" w:space="0" w:color="538135" w:themeColor="accent6" w:themeShade="BF"/>
          <w:insideH w:val="single" w:sz="2" w:space="0" w:color="538135" w:themeColor="accent6" w:themeShade="BF"/>
          <w:insideV w:val="single" w:sz="2" w:space="0" w:color="538135" w:themeColor="accent6" w:themeShade="BF"/>
        </w:tblBorders>
        <w:tblCellMar>
          <w:left w:w="10" w:type="dxa"/>
          <w:right w:w="10" w:type="dxa"/>
        </w:tblCellMar>
        <w:tblLook w:val="04A0" w:firstRow="1" w:lastRow="0" w:firstColumn="1" w:lastColumn="0" w:noHBand="0" w:noVBand="1"/>
      </w:tblPr>
      <w:tblGrid>
        <w:gridCol w:w="3190"/>
        <w:gridCol w:w="2075"/>
        <w:gridCol w:w="1496"/>
        <w:gridCol w:w="1539"/>
      </w:tblGrid>
      <w:tr w:rsidR="00955BC0" w:rsidRPr="00FD0DBE" w14:paraId="25F5F1F3" w14:textId="77777777" w:rsidTr="00BE6867">
        <w:trPr>
          <w:trHeight w:val="765"/>
        </w:trPr>
        <w:tc>
          <w:tcPr>
            <w:tcW w:w="1922" w:type="pct"/>
            <w:shd w:val="clear" w:color="auto" w:fill="F2F2F2" w:themeFill="background1" w:themeFillShade="F2"/>
            <w:tcMar>
              <w:top w:w="0" w:type="dxa"/>
              <w:left w:w="108" w:type="dxa"/>
              <w:bottom w:w="0" w:type="dxa"/>
              <w:right w:w="108" w:type="dxa"/>
            </w:tcMar>
            <w:vAlign w:val="center"/>
          </w:tcPr>
          <w:p w14:paraId="171D125A" w14:textId="77777777" w:rsidR="00955BC0" w:rsidRPr="00FD0DBE" w:rsidRDefault="00955BC0" w:rsidP="008250BF">
            <w:pPr>
              <w:suppressAutoHyphens/>
              <w:autoSpaceDN w:val="0"/>
              <w:spacing w:after="0"/>
              <w:jc w:val="center"/>
              <w:rPr>
                <w:rFonts w:eastAsia="Times New Roman"/>
                <w:b/>
                <w:bCs/>
                <w:color w:val="2F5496"/>
                <w:sz w:val="20"/>
                <w:szCs w:val="20"/>
                <w:lang w:eastAsia="lv-LV"/>
              </w:rPr>
            </w:pPr>
            <w:r w:rsidRPr="00FD0DBE">
              <w:rPr>
                <w:rFonts w:eastAsia="Times New Roman"/>
                <w:b/>
                <w:bCs/>
                <w:color w:val="2F5496"/>
                <w:sz w:val="20"/>
                <w:szCs w:val="20"/>
                <w:lang w:eastAsia="lv-LV"/>
              </w:rPr>
              <w:t>Novada pašvaldība, pēc ATR</w:t>
            </w:r>
          </w:p>
        </w:tc>
        <w:tc>
          <w:tcPr>
            <w:tcW w:w="1250" w:type="pct"/>
            <w:shd w:val="clear" w:color="auto" w:fill="F2F2F2" w:themeFill="background1" w:themeFillShade="F2"/>
            <w:tcMar>
              <w:top w:w="0" w:type="dxa"/>
              <w:left w:w="108" w:type="dxa"/>
              <w:bottom w:w="0" w:type="dxa"/>
              <w:right w:w="108" w:type="dxa"/>
            </w:tcMar>
            <w:vAlign w:val="center"/>
          </w:tcPr>
          <w:p w14:paraId="5155B453" w14:textId="77777777" w:rsidR="00955BC0" w:rsidRPr="00FD0DBE" w:rsidRDefault="00955BC0" w:rsidP="008250BF">
            <w:pPr>
              <w:suppressAutoHyphens/>
              <w:autoSpaceDN w:val="0"/>
              <w:spacing w:after="0"/>
              <w:jc w:val="center"/>
              <w:rPr>
                <w:rFonts w:eastAsia="Times New Roman"/>
                <w:b/>
                <w:bCs/>
                <w:color w:val="2F5496"/>
                <w:sz w:val="20"/>
                <w:szCs w:val="20"/>
                <w:lang w:eastAsia="lv-LV"/>
              </w:rPr>
            </w:pPr>
            <w:r w:rsidRPr="00FD0DBE">
              <w:rPr>
                <w:rFonts w:eastAsia="Times New Roman"/>
                <w:b/>
                <w:bCs/>
                <w:color w:val="2F5496"/>
                <w:sz w:val="20"/>
                <w:szCs w:val="20"/>
                <w:lang w:eastAsia="lv-LV"/>
              </w:rPr>
              <w:t>Ieņēmumu apmērs uz 1 iedzīvotāju pēc ATR, EUR</w:t>
            </w:r>
          </w:p>
        </w:tc>
        <w:tc>
          <w:tcPr>
            <w:tcW w:w="1828" w:type="pct"/>
            <w:gridSpan w:val="2"/>
            <w:shd w:val="clear" w:color="auto" w:fill="F2F2F2" w:themeFill="background1" w:themeFillShade="F2"/>
            <w:tcMar>
              <w:top w:w="0" w:type="dxa"/>
              <w:left w:w="108" w:type="dxa"/>
              <w:bottom w:w="0" w:type="dxa"/>
              <w:right w:w="108" w:type="dxa"/>
            </w:tcMar>
            <w:vAlign w:val="center"/>
          </w:tcPr>
          <w:p w14:paraId="5FF3C5BE" w14:textId="77777777" w:rsidR="00955BC0" w:rsidRPr="00FD0DBE" w:rsidRDefault="00955BC0" w:rsidP="008250BF">
            <w:pPr>
              <w:suppressAutoHyphens/>
              <w:autoSpaceDN w:val="0"/>
              <w:spacing w:after="0"/>
              <w:jc w:val="center"/>
              <w:rPr>
                <w:rFonts w:eastAsia="Times New Roman"/>
                <w:b/>
                <w:bCs/>
                <w:color w:val="2F5496"/>
                <w:sz w:val="20"/>
                <w:szCs w:val="20"/>
                <w:lang w:eastAsia="lv-LV"/>
              </w:rPr>
            </w:pPr>
            <w:r w:rsidRPr="00FD0DBE">
              <w:rPr>
                <w:rFonts w:eastAsia="Times New Roman"/>
                <w:b/>
                <w:bCs/>
                <w:color w:val="2F5496"/>
                <w:sz w:val="20"/>
                <w:szCs w:val="20"/>
                <w:lang w:eastAsia="lv-LV"/>
              </w:rPr>
              <w:t>Ieņēmumu izmaiņas uz 1 iedzīvotāju (2021. gada oktobris pret 2020.gada oktobri), EUR un  %</w:t>
            </w:r>
          </w:p>
        </w:tc>
      </w:tr>
      <w:tr w:rsidR="00955BC0" w:rsidRPr="00FD0DBE" w14:paraId="3DA55703"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674FCEA4"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Ventspils</w:t>
            </w:r>
          </w:p>
        </w:tc>
        <w:tc>
          <w:tcPr>
            <w:tcW w:w="1250" w:type="pct"/>
            <w:shd w:val="clear" w:color="auto" w:fill="auto"/>
            <w:noWrap/>
            <w:tcMar>
              <w:top w:w="0" w:type="dxa"/>
              <w:left w:w="108" w:type="dxa"/>
              <w:bottom w:w="0" w:type="dxa"/>
              <w:right w:w="108" w:type="dxa"/>
            </w:tcMar>
            <w:vAlign w:val="center"/>
          </w:tcPr>
          <w:p w14:paraId="7BB761D6"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1286,00</w:t>
            </w:r>
          </w:p>
        </w:tc>
        <w:tc>
          <w:tcPr>
            <w:tcW w:w="901" w:type="pct"/>
            <w:shd w:val="clear" w:color="auto" w:fill="92D050"/>
            <w:noWrap/>
            <w:tcMar>
              <w:top w:w="0" w:type="dxa"/>
              <w:left w:w="108" w:type="dxa"/>
              <w:bottom w:w="0" w:type="dxa"/>
              <w:right w:w="108" w:type="dxa"/>
            </w:tcMar>
            <w:vAlign w:val="center"/>
          </w:tcPr>
          <w:p w14:paraId="45313D09"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-94,00</w:t>
            </w:r>
          </w:p>
        </w:tc>
        <w:tc>
          <w:tcPr>
            <w:tcW w:w="927" w:type="pct"/>
            <w:shd w:val="clear" w:color="auto" w:fill="auto"/>
            <w:noWrap/>
            <w:tcMar>
              <w:top w:w="0" w:type="dxa"/>
              <w:left w:w="108" w:type="dxa"/>
              <w:bottom w:w="0" w:type="dxa"/>
              <w:right w:w="108" w:type="dxa"/>
            </w:tcMar>
            <w:vAlign w:val="center"/>
          </w:tcPr>
          <w:p w14:paraId="0CFF6A80"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-6,81%</w:t>
            </w:r>
          </w:p>
        </w:tc>
      </w:tr>
      <w:tr w:rsidR="00955BC0" w:rsidRPr="00FD0DBE" w14:paraId="65B5E4A2"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0B07F5DE"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Rēzekne </w:t>
            </w:r>
          </w:p>
        </w:tc>
        <w:tc>
          <w:tcPr>
            <w:tcW w:w="1250" w:type="pct"/>
            <w:shd w:val="clear" w:color="auto" w:fill="auto"/>
            <w:noWrap/>
            <w:tcMar>
              <w:top w:w="0" w:type="dxa"/>
              <w:left w:w="108" w:type="dxa"/>
              <w:bottom w:w="0" w:type="dxa"/>
              <w:right w:w="108" w:type="dxa"/>
            </w:tcMar>
            <w:vAlign w:val="center"/>
          </w:tcPr>
          <w:p w14:paraId="4B700F14"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1294,72</w:t>
            </w:r>
          </w:p>
        </w:tc>
        <w:tc>
          <w:tcPr>
            <w:tcW w:w="901" w:type="pct"/>
            <w:shd w:val="clear" w:color="auto" w:fill="auto"/>
            <w:noWrap/>
            <w:tcMar>
              <w:top w:w="0" w:type="dxa"/>
              <w:left w:w="108" w:type="dxa"/>
              <w:bottom w:w="0" w:type="dxa"/>
              <w:right w:w="108" w:type="dxa"/>
            </w:tcMar>
            <w:vAlign w:val="center"/>
          </w:tcPr>
          <w:p w14:paraId="24FF4C68"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84,23</w:t>
            </w:r>
          </w:p>
        </w:tc>
        <w:tc>
          <w:tcPr>
            <w:tcW w:w="927" w:type="pct"/>
            <w:shd w:val="clear" w:color="auto" w:fill="auto"/>
            <w:noWrap/>
            <w:tcMar>
              <w:top w:w="0" w:type="dxa"/>
              <w:left w:w="108" w:type="dxa"/>
              <w:bottom w:w="0" w:type="dxa"/>
              <w:right w:w="108" w:type="dxa"/>
            </w:tcMar>
            <w:vAlign w:val="center"/>
          </w:tcPr>
          <w:p w14:paraId="7122F8F6"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6,96%</w:t>
            </w:r>
          </w:p>
        </w:tc>
      </w:tr>
      <w:tr w:rsidR="00955BC0" w:rsidRPr="00FD0DBE" w14:paraId="3EBD4BAF"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0E111104"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Liepāja </w:t>
            </w:r>
          </w:p>
        </w:tc>
        <w:tc>
          <w:tcPr>
            <w:tcW w:w="1250" w:type="pct"/>
            <w:shd w:val="clear" w:color="auto" w:fill="auto"/>
            <w:noWrap/>
            <w:tcMar>
              <w:top w:w="0" w:type="dxa"/>
              <w:left w:w="108" w:type="dxa"/>
              <w:bottom w:w="0" w:type="dxa"/>
              <w:right w:w="108" w:type="dxa"/>
            </w:tcMar>
            <w:vAlign w:val="center"/>
          </w:tcPr>
          <w:p w14:paraId="3FC68B16"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1100,20</w:t>
            </w:r>
          </w:p>
        </w:tc>
        <w:tc>
          <w:tcPr>
            <w:tcW w:w="901" w:type="pct"/>
            <w:shd w:val="clear" w:color="auto" w:fill="auto"/>
            <w:noWrap/>
            <w:tcMar>
              <w:top w:w="0" w:type="dxa"/>
              <w:left w:w="108" w:type="dxa"/>
              <w:bottom w:w="0" w:type="dxa"/>
              <w:right w:w="108" w:type="dxa"/>
            </w:tcMar>
            <w:vAlign w:val="center"/>
          </w:tcPr>
          <w:p w14:paraId="3ED2B384"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9,86</w:t>
            </w:r>
          </w:p>
        </w:tc>
        <w:tc>
          <w:tcPr>
            <w:tcW w:w="927" w:type="pct"/>
            <w:shd w:val="clear" w:color="auto" w:fill="auto"/>
            <w:noWrap/>
            <w:tcMar>
              <w:top w:w="0" w:type="dxa"/>
              <w:left w:w="108" w:type="dxa"/>
              <w:bottom w:w="0" w:type="dxa"/>
              <w:right w:w="108" w:type="dxa"/>
            </w:tcMar>
            <w:vAlign w:val="center"/>
          </w:tcPr>
          <w:p w14:paraId="343DB7B4"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0,90%</w:t>
            </w:r>
          </w:p>
        </w:tc>
      </w:tr>
      <w:tr w:rsidR="00955BC0" w:rsidRPr="00FD0DBE" w14:paraId="6FDC3CB2"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7F0D4380"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Jelgava </w:t>
            </w:r>
          </w:p>
        </w:tc>
        <w:tc>
          <w:tcPr>
            <w:tcW w:w="1250" w:type="pct"/>
            <w:shd w:val="clear" w:color="auto" w:fill="auto"/>
            <w:noWrap/>
            <w:tcMar>
              <w:top w:w="0" w:type="dxa"/>
              <w:left w:w="108" w:type="dxa"/>
              <w:bottom w:w="0" w:type="dxa"/>
              <w:right w:w="108" w:type="dxa"/>
            </w:tcMar>
            <w:vAlign w:val="center"/>
          </w:tcPr>
          <w:p w14:paraId="3AE377EB"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1114,58</w:t>
            </w:r>
          </w:p>
        </w:tc>
        <w:tc>
          <w:tcPr>
            <w:tcW w:w="901" w:type="pct"/>
            <w:shd w:val="clear" w:color="auto" w:fill="auto"/>
            <w:noWrap/>
            <w:tcMar>
              <w:top w:w="0" w:type="dxa"/>
              <w:left w:w="108" w:type="dxa"/>
              <w:bottom w:w="0" w:type="dxa"/>
              <w:right w:w="108" w:type="dxa"/>
            </w:tcMar>
            <w:vAlign w:val="center"/>
          </w:tcPr>
          <w:p w14:paraId="437C33EF"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37,04</w:t>
            </w:r>
          </w:p>
        </w:tc>
        <w:tc>
          <w:tcPr>
            <w:tcW w:w="927" w:type="pct"/>
            <w:shd w:val="clear" w:color="auto" w:fill="auto"/>
            <w:noWrap/>
            <w:tcMar>
              <w:top w:w="0" w:type="dxa"/>
              <w:left w:w="108" w:type="dxa"/>
              <w:bottom w:w="0" w:type="dxa"/>
              <w:right w:w="108" w:type="dxa"/>
            </w:tcMar>
            <w:vAlign w:val="center"/>
          </w:tcPr>
          <w:p w14:paraId="0EE12F32"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3,44%</w:t>
            </w:r>
          </w:p>
        </w:tc>
      </w:tr>
      <w:tr w:rsidR="00955BC0" w:rsidRPr="00FD0DBE" w14:paraId="6E16A6A4"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6F1166F5"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Daugavpils</w:t>
            </w:r>
          </w:p>
        </w:tc>
        <w:tc>
          <w:tcPr>
            <w:tcW w:w="1250" w:type="pct"/>
            <w:shd w:val="clear" w:color="auto" w:fill="auto"/>
            <w:noWrap/>
            <w:tcMar>
              <w:top w:w="0" w:type="dxa"/>
              <w:left w:w="108" w:type="dxa"/>
              <w:bottom w:w="0" w:type="dxa"/>
              <w:right w:w="108" w:type="dxa"/>
            </w:tcMar>
            <w:vAlign w:val="center"/>
          </w:tcPr>
          <w:p w14:paraId="09A7AD3C"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1009,58</w:t>
            </w:r>
          </w:p>
        </w:tc>
        <w:tc>
          <w:tcPr>
            <w:tcW w:w="901" w:type="pct"/>
            <w:shd w:val="clear" w:color="auto" w:fill="92D050"/>
            <w:noWrap/>
            <w:tcMar>
              <w:top w:w="0" w:type="dxa"/>
              <w:left w:w="108" w:type="dxa"/>
              <w:bottom w:w="0" w:type="dxa"/>
              <w:right w:w="108" w:type="dxa"/>
            </w:tcMar>
            <w:vAlign w:val="center"/>
          </w:tcPr>
          <w:p w14:paraId="00AD7D64"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-72,95</w:t>
            </w:r>
          </w:p>
        </w:tc>
        <w:tc>
          <w:tcPr>
            <w:tcW w:w="927" w:type="pct"/>
            <w:shd w:val="clear" w:color="auto" w:fill="auto"/>
            <w:noWrap/>
            <w:tcMar>
              <w:top w:w="0" w:type="dxa"/>
              <w:left w:w="108" w:type="dxa"/>
              <w:bottom w:w="0" w:type="dxa"/>
              <w:right w:w="108" w:type="dxa"/>
            </w:tcMar>
            <w:vAlign w:val="center"/>
          </w:tcPr>
          <w:p w14:paraId="1AB00759"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-6,74%</w:t>
            </w:r>
          </w:p>
        </w:tc>
      </w:tr>
      <w:tr w:rsidR="00955BC0" w:rsidRPr="00FD0DBE" w14:paraId="09ADA583"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7603C797"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Jūrmala </w:t>
            </w:r>
          </w:p>
        </w:tc>
        <w:tc>
          <w:tcPr>
            <w:tcW w:w="1250" w:type="pct"/>
            <w:shd w:val="clear" w:color="auto" w:fill="auto"/>
            <w:noWrap/>
            <w:tcMar>
              <w:top w:w="0" w:type="dxa"/>
              <w:left w:w="108" w:type="dxa"/>
              <w:bottom w:w="0" w:type="dxa"/>
              <w:right w:w="108" w:type="dxa"/>
            </w:tcMar>
            <w:vAlign w:val="center"/>
          </w:tcPr>
          <w:p w14:paraId="0A0CE492"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1355,02</w:t>
            </w:r>
          </w:p>
        </w:tc>
        <w:tc>
          <w:tcPr>
            <w:tcW w:w="901" w:type="pct"/>
            <w:shd w:val="clear" w:color="auto" w:fill="auto"/>
            <w:noWrap/>
            <w:tcMar>
              <w:top w:w="0" w:type="dxa"/>
              <w:left w:w="108" w:type="dxa"/>
              <w:bottom w:w="0" w:type="dxa"/>
              <w:right w:w="108" w:type="dxa"/>
            </w:tcMar>
            <w:vAlign w:val="center"/>
          </w:tcPr>
          <w:p w14:paraId="2BA95A21"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5,99</w:t>
            </w:r>
          </w:p>
        </w:tc>
        <w:tc>
          <w:tcPr>
            <w:tcW w:w="927" w:type="pct"/>
            <w:shd w:val="clear" w:color="auto" w:fill="auto"/>
            <w:noWrap/>
            <w:tcMar>
              <w:top w:w="0" w:type="dxa"/>
              <w:left w:w="108" w:type="dxa"/>
              <w:bottom w:w="0" w:type="dxa"/>
              <w:right w:w="108" w:type="dxa"/>
            </w:tcMar>
            <w:vAlign w:val="center"/>
          </w:tcPr>
          <w:p w14:paraId="1AF37A75"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0,44%</w:t>
            </w:r>
          </w:p>
        </w:tc>
      </w:tr>
      <w:tr w:rsidR="00955BC0" w:rsidRPr="00FD0DBE" w14:paraId="5054CB13" w14:textId="77777777" w:rsidTr="00BE6867">
        <w:trPr>
          <w:trHeight w:val="300"/>
        </w:trPr>
        <w:tc>
          <w:tcPr>
            <w:tcW w:w="1922" w:type="pct"/>
            <w:shd w:val="clear" w:color="auto" w:fill="FFFFFF" w:themeFill="background1"/>
            <w:tcMar>
              <w:top w:w="0" w:type="dxa"/>
              <w:left w:w="108" w:type="dxa"/>
              <w:bottom w:w="0" w:type="dxa"/>
              <w:right w:w="108" w:type="dxa"/>
            </w:tcMar>
            <w:vAlign w:val="center"/>
          </w:tcPr>
          <w:p w14:paraId="65B33F3F" w14:textId="77777777" w:rsidR="00955BC0" w:rsidRPr="00FD0DBE" w:rsidRDefault="00955BC0" w:rsidP="008250BF">
            <w:pPr>
              <w:suppressAutoHyphens/>
              <w:autoSpaceDN w:val="0"/>
              <w:spacing w:after="0"/>
              <w:jc w:val="left"/>
              <w:rPr>
                <w:rFonts w:eastAsia="Times New Roman"/>
                <w:b/>
                <w:bCs/>
                <w:color w:val="757171"/>
                <w:sz w:val="20"/>
                <w:szCs w:val="20"/>
                <w:lang w:eastAsia="lv-LV"/>
              </w:rPr>
            </w:pPr>
            <w:r w:rsidRPr="00FD0DBE">
              <w:rPr>
                <w:rFonts w:eastAsia="Times New Roman"/>
                <w:b/>
                <w:bCs/>
                <w:color w:val="757171"/>
                <w:sz w:val="20"/>
                <w:szCs w:val="20"/>
                <w:lang w:eastAsia="lv-LV"/>
              </w:rPr>
              <w:t xml:space="preserve">Rīga </w:t>
            </w:r>
          </w:p>
        </w:tc>
        <w:tc>
          <w:tcPr>
            <w:tcW w:w="1250" w:type="pct"/>
            <w:shd w:val="clear" w:color="auto" w:fill="auto"/>
            <w:noWrap/>
            <w:tcMar>
              <w:top w:w="0" w:type="dxa"/>
              <w:left w:w="108" w:type="dxa"/>
              <w:bottom w:w="0" w:type="dxa"/>
              <w:right w:w="108" w:type="dxa"/>
            </w:tcMar>
            <w:vAlign w:val="center"/>
          </w:tcPr>
          <w:p w14:paraId="288E379E"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1172,12</w:t>
            </w:r>
          </w:p>
        </w:tc>
        <w:tc>
          <w:tcPr>
            <w:tcW w:w="901" w:type="pct"/>
            <w:shd w:val="clear" w:color="auto" w:fill="auto"/>
            <w:noWrap/>
            <w:tcMar>
              <w:top w:w="0" w:type="dxa"/>
              <w:left w:w="108" w:type="dxa"/>
              <w:bottom w:w="0" w:type="dxa"/>
              <w:right w:w="108" w:type="dxa"/>
            </w:tcMar>
            <w:vAlign w:val="center"/>
          </w:tcPr>
          <w:p w14:paraId="72F8792B" w14:textId="77777777" w:rsidR="00955BC0" w:rsidRPr="00FD0DBE" w:rsidRDefault="00955BC0" w:rsidP="008250BF">
            <w:pPr>
              <w:suppressAutoHyphens/>
              <w:autoSpaceDN w:val="0"/>
              <w:spacing w:after="0"/>
              <w:jc w:val="right"/>
              <w:rPr>
                <w:rFonts w:eastAsia="Calibri"/>
              </w:rPr>
            </w:pPr>
            <w:r w:rsidRPr="00FD0DBE">
              <w:rPr>
                <w:rFonts w:eastAsia="Times New Roman"/>
                <w:color w:val="000000"/>
                <w:sz w:val="22"/>
                <w:szCs w:val="22"/>
                <w:lang w:eastAsia="lv-LV"/>
              </w:rPr>
              <w:t>40,95</w:t>
            </w:r>
          </w:p>
        </w:tc>
        <w:tc>
          <w:tcPr>
            <w:tcW w:w="927" w:type="pct"/>
            <w:shd w:val="clear" w:color="auto" w:fill="auto"/>
            <w:noWrap/>
            <w:tcMar>
              <w:top w:w="0" w:type="dxa"/>
              <w:left w:w="108" w:type="dxa"/>
              <w:bottom w:w="0" w:type="dxa"/>
              <w:right w:w="108" w:type="dxa"/>
            </w:tcMar>
            <w:vAlign w:val="center"/>
          </w:tcPr>
          <w:p w14:paraId="414D5F7B" w14:textId="77777777" w:rsidR="00955BC0" w:rsidRPr="00FD0DBE" w:rsidRDefault="00955BC0" w:rsidP="008250BF">
            <w:pPr>
              <w:suppressAutoHyphens/>
              <w:autoSpaceDN w:val="0"/>
              <w:spacing w:after="0"/>
              <w:jc w:val="center"/>
              <w:rPr>
                <w:rFonts w:eastAsia="Calibri"/>
              </w:rPr>
            </w:pPr>
            <w:r w:rsidRPr="00FD0DBE">
              <w:rPr>
                <w:rFonts w:eastAsia="Times New Roman"/>
                <w:color w:val="000000"/>
                <w:sz w:val="22"/>
                <w:szCs w:val="22"/>
                <w:lang w:eastAsia="lv-LV"/>
              </w:rPr>
              <w:t>3,62%</w:t>
            </w:r>
          </w:p>
        </w:tc>
      </w:tr>
    </w:tbl>
    <w:p w14:paraId="5FFF6620" w14:textId="68034022" w:rsidR="00955BC0" w:rsidRPr="00FD0DBE" w:rsidRDefault="00955BC0" w:rsidP="00955BC0">
      <w:pPr>
        <w:keepNext/>
        <w:keepLines/>
        <w:spacing w:before="40"/>
        <w:outlineLvl w:val="2"/>
        <w:rPr>
          <w:rFonts w:eastAsiaTheme="majorEastAsia"/>
          <w:b/>
          <w:bCs/>
        </w:rPr>
      </w:pPr>
      <w:r w:rsidRPr="00FD0DBE">
        <w:rPr>
          <w:rFonts w:eastAsiaTheme="majorEastAsia"/>
          <w:b/>
          <w:bCs/>
        </w:rPr>
        <w:t>Izdevumi</w:t>
      </w:r>
    </w:p>
    <w:p w14:paraId="63FDCBBD" w14:textId="77777777" w:rsidR="00955BC0" w:rsidRPr="00FD0DBE" w:rsidRDefault="00955BC0" w:rsidP="00955BC0">
      <w:r w:rsidRPr="00FD0DBE">
        <w:t xml:space="preserve">Budžeta </w:t>
      </w:r>
      <w:proofErr w:type="spellStart"/>
      <w:r w:rsidRPr="00FD0DBE">
        <w:t>izvērtējumā</w:t>
      </w:r>
      <w:proofErr w:type="spellEnd"/>
      <w:r w:rsidRPr="00FD0DBE">
        <w:t xml:space="preserve"> iekļauta informācija par plānotajiem izdevumiem pēc ATR jeb 2021.gada plāns (43 pašvaldības)</w:t>
      </w:r>
      <w:r w:rsidRPr="00FD0DBE">
        <w:rPr>
          <w:vertAlign w:val="superscript"/>
        </w:rPr>
        <w:footnoteReference w:id="6"/>
      </w:r>
      <w:r w:rsidRPr="00FD0DBE">
        <w:t xml:space="preserve">. Vērtējot izdevumu īpatsvaru 2020. gada faktisko izdevumu apjoma ziņā </w:t>
      </w:r>
      <w:r w:rsidRPr="00FD0DBE">
        <w:rPr>
          <w:b/>
          <w:bCs/>
        </w:rPr>
        <w:t>ekonomiskajās</w:t>
      </w:r>
      <w:r w:rsidRPr="00FD0DBE">
        <w:t xml:space="preserve"> kategorijās redzams, ka:</w:t>
      </w:r>
    </w:p>
    <w:p w14:paraId="1A7E0401" w14:textId="77777777" w:rsidR="00955BC0" w:rsidRPr="00FD0DBE" w:rsidRDefault="00955BC0" w:rsidP="00955BC0">
      <w:pPr>
        <w:numPr>
          <w:ilvl w:val="0"/>
          <w:numId w:val="34"/>
        </w:numPr>
        <w:tabs>
          <w:tab w:val="num" w:pos="720"/>
        </w:tabs>
        <w:autoSpaceDN w:val="0"/>
        <w:spacing w:line="276" w:lineRule="auto"/>
        <w:contextualSpacing/>
      </w:pPr>
      <w:r w:rsidRPr="00FD0DBE">
        <w:t xml:space="preserve">lielākais tas ir atlīdzībai – kas no kopējā izmaksu īpatsvara veido 42% </w:t>
      </w:r>
      <w:bookmarkStart w:id="6" w:name="_Hlk87301270"/>
      <w:r w:rsidRPr="00FD0DBE">
        <w:t>(faktiskās vidējās izmaksas uz 1 iedzīvotāju – 602 EUR)</w:t>
      </w:r>
      <w:bookmarkEnd w:id="6"/>
      <w:r w:rsidRPr="00FD0DBE">
        <w:t>,</w:t>
      </w:r>
    </w:p>
    <w:p w14:paraId="6F6C54E1" w14:textId="77777777" w:rsidR="00955BC0" w:rsidRPr="00FD0DBE" w:rsidRDefault="00955BC0" w:rsidP="00955BC0">
      <w:pPr>
        <w:numPr>
          <w:ilvl w:val="0"/>
          <w:numId w:val="34"/>
        </w:numPr>
        <w:tabs>
          <w:tab w:val="num" w:pos="720"/>
        </w:tabs>
        <w:autoSpaceDN w:val="0"/>
        <w:spacing w:line="276" w:lineRule="auto"/>
      </w:pPr>
      <w:r w:rsidRPr="00FD0DBE">
        <w:t xml:space="preserve">otra nozīmīgākā izdevumu kategorija ir pamatkapitāla veidošana, </w:t>
      </w:r>
      <w:bookmarkStart w:id="7" w:name="_Hlk93916682"/>
      <w:r w:rsidRPr="00FD0DBE">
        <w:t xml:space="preserve">kas no kopējā izmaksu īpatsvara veido </w:t>
      </w:r>
      <w:bookmarkEnd w:id="7"/>
      <w:r w:rsidRPr="00FD0DBE">
        <w:t>21% (faktiskās vidējās izmaksas uz 1 iedzīvotāju – 300 EUR),</w:t>
      </w:r>
    </w:p>
    <w:p w14:paraId="2A01369F" w14:textId="77777777" w:rsidR="00955BC0" w:rsidRPr="00FD0DBE" w:rsidRDefault="00955BC0" w:rsidP="00955BC0">
      <w:pPr>
        <w:numPr>
          <w:ilvl w:val="0"/>
          <w:numId w:val="34"/>
        </w:numPr>
        <w:tabs>
          <w:tab w:val="num" w:pos="720"/>
        </w:tabs>
        <w:autoSpaceDN w:val="0"/>
        <w:spacing w:line="276" w:lineRule="auto"/>
      </w:pPr>
      <w:r w:rsidRPr="00FD0DBE">
        <w:lastRenderedPageBreak/>
        <w:t xml:space="preserve">trešā lielākā kategorija minama preces un pakalpojumi – kas no kopējā izmaksu īpatsvara veido </w:t>
      </w:r>
      <w:r w:rsidRPr="00FD0DBE">
        <w:rPr>
          <w:b/>
          <w:bCs/>
        </w:rPr>
        <w:t>19%</w:t>
      </w:r>
      <w:r w:rsidRPr="00FD0DBE">
        <w:t xml:space="preserve"> (faktiskās vidējās izmaksas uz 1 iedzīvotāju – 274 EUR).</w:t>
      </w:r>
    </w:p>
    <w:p w14:paraId="0B994769" w14:textId="77777777" w:rsidR="00955BC0" w:rsidRPr="00FD0DBE" w:rsidRDefault="00955BC0" w:rsidP="00955BC0">
      <w:r w:rsidRPr="00FD0DBE">
        <w:t>2021. gadā pirms ATR (119 pašvaldības) lielākais plānoto izdevumu īpatsvars (gada plāns) ekonomiskajās kategorijās bija:</w:t>
      </w:r>
    </w:p>
    <w:p w14:paraId="12552BDD" w14:textId="77777777" w:rsidR="00955BC0" w:rsidRPr="00FD0DBE" w:rsidRDefault="00955BC0" w:rsidP="00955BC0">
      <w:pPr>
        <w:numPr>
          <w:ilvl w:val="0"/>
          <w:numId w:val="44"/>
        </w:numPr>
        <w:autoSpaceDN w:val="0"/>
        <w:spacing w:line="276" w:lineRule="auto"/>
      </w:pPr>
      <w:r w:rsidRPr="00FD0DBE">
        <w:t xml:space="preserve">atlīdzībai – </w:t>
      </w:r>
      <w:r w:rsidRPr="00FD0DBE">
        <w:rPr>
          <w:b/>
          <w:bCs/>
        </w:rPr>
        <w:t>39%</w:t>
      </w:r>
      <w:r w:rsidRPr="00FD0DBE">
        <w:t xml:space="preserve"> no kopējā gada plāna (plānotās izmaksas uz 1 iedzīvotāju – 639 EUR),</w:t>
      </w:r>
    </w:p>
    <w:p w14:paraId="688070E9" w14:textId="77777777" w:rsidR="00955BC0" w:rsidRPr="00FD0DBE" w:rsidRDefault="00955BC0" w:rsidP="00955BC0">
      <w:pPr>
        <w:numPr>
          <w:ilvl w:val="0"/>
          <w:numId w:val="44"/>
        </w:numPr>
        <w:autoSpaceDN w:val="0"/>
        <w:spacing w:line="276" w:lineRule="auto"/>
      </w:pPr>
      <w:r w:rsidRPr="00FD0DBE">
        <w:t xml:space="preserve">otrs lielākais īpatsvars ir pamatkapitāla veidošanai – </w:t>
      </w:r>
      <w:r w:rsidRPr="00FD0DBE">
        <w:rPr>
          <w:b/>
          <w:bCs/>
        </w:rPr>
        <w:t>23%</w:t>
      </w:r>
      <w:r w:rsidRPr="00FD0DBE">
        <w:t xml:space="preserve"> (plānotās izmaksas uz 1 iedzīvotāju – 380 EUR),</w:t>
      </w:r>
    </w:p>
    <w:p w14:paraId="22787A41" w14:textId="77777777" w:rsidR="00955BC0" w:rsidRPr="00FD0DBE" w:rsidRDefault="00955BC0" w:rsidP="00955BC0">
      <w:pPr>
        <w:numPr>
          <w:ilvl w:val="0"/>
          <w:numId w:val="44"/>
        </w:numPr>
        <w:autoSpaceDN w:val="0"/>
        <w:spacing w:line="276" w:lineRule="auto"/>
        <w:contextualSpacing/>
      </w:pPr>
      <w:r w:rsidRPr="00FD0DBE">
        <w:t xml:space="preserve">trešā lielākā kategorija minama preces un pakalpojumi – </w:t>
      </w:r>
      <w:r w:rsidRPr="00FD0DBE">
        <w:rPr>
          <w:b/>
          <w:bCs/>
        </w:rPr>
        <w:t>21%</w:t>
      </w:r>
      <w:r w:rsidRPr="00FD0DBE">
        <w:t xml:space="preserve"> no faktiskajām izmaksām (plānotās izmaksas uz 1 iedzīvotāju – 339 EUR).</w:t>
      </w:r>
    </w:p>
    <w:p w14:paraId="02F6E0C4" w14:textId="23AA496A" w:rsidR="00955BC0" w:rsidRPr="00FD0DBE" w:rsidRDefault="00BE6867" w:rsidP="008E2C84">
      <w:pPr>
        <w:pStyle w:val="Caption"/>
      </w:pPr>
      <w:bookmarkStart w:id="8" w:name="_Toc91019093"/>
      <w:r w:rsidRPr="00FD0DBE">
        <w:t>7</w:t>
      </w:r>
      <w:r w:rsidR="00955BC0" w:rsidRPr="00FD0DBE">
        <w:t>. tabula. Ekonomisko kategoriju analīze par 2020. gadu un 2021. gadu pirms ATR, EUR</w:t>
      </w:r>
      <w:bookmarkEnd w:id="8"/>
    </w:p>
    <w:p w14:paraId="541967D0" w14:textId="77777777" w:rsidR="00955BC0" w:rsidRPr="00FD0DBE" w:rsidRDefault="00955BC0" w:rsidP="6207FCF7">
      <w:pPr>
        <w:jc w:val="right"/>
        <w:rPr>
          <w:i/>
          <w:iCs/>
        </w:rPr>
      </w:pPr>
      <w:r w:rsidRPr="00FD0DBE">
        <w:rPr>
          <w:noProof/>
        </w:rPr>
        <w:drawing>
          <wp:inline distT="0" distB="0" distL="0" distR="0" wp14:anchorId="02C6E73E" wp14:editId="23A1EC39">
            <wp:extent cx="5731510" cy="2252980"/>
            <wp:effectExtent l="0" t="0" r="254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5731510" cy="2252980"/>
                    </a:xfrm>
                    <a:prstGeom prst="rect">
                      <a:avLst/>
                    </a:prstGeom>
                    <a:noFill/>
                    <a:ln>
                      <a:noFill/>
                    </a:ln>
                  </pic:spPr>
                </pic:pic>
              </a:graphicData>
            </a:graphic>
          </wp:inline>
        </w:drawing>
      </w:r>
      <w:r w:rsidRPr="6207FCF7">
        <w:rPr>
          <w:i/>
          <w:iCs/>
        </w:rPr>
        <w:t>Datu avots: VK</w:t>
      </w:r>
    </w:p>
    <w:p w14:paraId="6DB081A3" w14:textId="3CDDF04A" w:rsidR="00955BC0" w:rsidRPr="00FD0DBE" w:rsidRDefault="00955BC0" w:rsidP="00955BC0">
      <w:r w:rsidRPr="00FD0DBE">
        <w:t xml:space="preserve">Salīdzinot 2020. gada un 2021.gada </w:t>
      </w:r>
      <w:r w:rsidRPr="00FD0DBE">
        <w:rPr>
          <w:b/>
          <w:bCs/>
        </w:rPr>
        <w:t>izdevumu plānu,</w:t>
      </w:r>
      <w:r w:rsidRPr="00FD0DBE">
        <w:t xml:space="preserve"> paredzēts izmaksu samazinājums 2,5% apmērā, tomēr, ņemot vērā 2020. gada plāna neizpildi (-12%), 2021. gadā plānots 11,4% izmaksu palielinājums salīdzinājumā ar 2020.gada faktiskajām pašvaldību budžeta izmaksām. </w:t>
      </w:r>
    </w:p>
    <w:p w14:paraId="78E71D71" w14:textId="77777777" w:rsidR="00376407" w:rsidRPr="00FD0DBE" w:rsidRDefault="00376407">
      <w:pPr>
        <w:spacing w:after="160" w:line="259" w:lineRule="auto"/>
        <w:jc w:val="left"/>
        <w:rPr>
          <w:b/>
          <w:bCs/>
          <w:szCs w:val="28"/>
        </w:rPr>
      </w:pPr>
      <w:bookmarkStart w:id="9" w:name="_Toc91019094"/>
      <w:r w:rsidRPr="00FD0DBE">
        <w:rPr>
          <w:b/>
          <w:bCs/>
          <w:szCs w:val="28"/>
        </w:rPr>
        <w:br w:type="page"/>
      </w:r>
    </w:p>
    <w:p w14:paraId="2EE773F8" w14:textId="79C0EA3D" w:rsidR="00955BC0" w:rsidRPr="00FD0DBE" w:rsidRDefault="00BE6867" w:rsidP="008E2C84">
      <w:pPr>
        <w:pStyle w:val="Caption"/>
      </w:pPr>
      <w:r w:rsidRPr="00FD0DBE">
        <w:lastRenderedPageBreak/>
        <w:t>8</w:t>
      </w:r>
      <w:r w:rsidR="00955BC0" w:rsidRPr="00FD0DBE">
        <w:t>. tabula. Ekonomisko kategoriju analīze par 2021. gadu pēc ATR un analīze, salīdzinot rādītāju pirms un pēc ATR, EUR</w:t>
      </w:r>
      <w:bookmarkEnd w:id="9"/>
    </w:p>
    <w:p w14:paraId="0058D08E" w14:textId="77777777" w:rsidR="00955BC0" w:rsidRPr="00FD0DBE" w:rsidRDefault="00955BC0" w:rsidP="6207FCF7">
      <w:pPr>
        <w:jc w:val="right"/>
        <w:rPr>
          <w:i/>
          <w:iCs/>
        </w:rPr>
      </w:pPr>
      <w:r w:rsidRPr="00FD0DBE">
        <w:rPr>
          <w:b/>
          <w:bCs/>
          <w:i/>
          <w:iCs/>
          <w:noProof/>
          <w:szCs w:val="28"/>
        </w:rPr>
        <w:drawing>
          <wp:inline distT="0" distB="0" distL="0" distR="0" wp14:anchorId="15F0111E" wp14:editId="35CD5E2D">
            <wp:extent cx="5731510" cy="2177415"/>
            <wp:effectExtent l="0" t="0" r="2540" b="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5731510" cy="2177415"/>
                    </a:xfrm>
                    <a:prstGeom prst="rect">
                      <a:avLst/>
                    </a:prstGeom>
                    <a:noFill/>
                    <a:ln>
                      <a:noFill/>
                    </a:ln>
                  </pic:spPr>
                </pic:pic>
              </a:graphicData>
            </a:graphic>
          </wp:inline>
        </w:drawing>
      </w:r>
      <w:r w:rsidRPr="6207FCF7">
        <w:rPr>
          <w:i/>
          <w:iCs/>
        </w:rPr>
        <w:t>Datu avots: VK</w:t>
      </w:r>
    </w:p>
    <w:p w14:paraId="0B505B55" w14:textId="77777777" w:rsidR="00955BC0" w:rsidRPr="00FD0DBE" w:rsidRDefault="00955BC0" w:rsidP="00955BC0">
      <w:r w:rsidRPr="00FD0DBE">
        <w:t>Salīdzinot 2021.gada plānu</w:t>
      </w:r>
      <w:r w:rsidRPr="00FD0DBE">
        <w:rPr>
          <w:vertAlign w:val="superscript"/>
        </w:rPr>
        <w:footnoteReference w:id="7"/>
      </w:r>
      <w:r w:rsidRPr="00FD0DBE">
        <w:t xml:space="preserve"> (119 pašvaldības) ar 2021.gada plānu (43 pašvaldības), visās pašvaldībās novērojams kopējo izdevumu palielinājums 4% apmērā. Lielākās izmaiņas attiecas uz pamatkapitāla veidošanu (57%) un atlīdzību (35%). Izdevumu palielinājums uz 1 iedzīvotāju ir 67 EUR. Tādējādi 2021. gada izdevumu plāns ir palielinājies, nevis samazinājies, taču izdevumu plāns palielinājies ne tikai ATR apvienotajās pašvaldības, bet arī tajās, kas netika apvienotas. Tāpat dažās pašvaldībās budžeta izdevumu plāns samazinājies. Pašvaldības intervijās svārstības budžetā skaidro ar to, ka gadu no gada var atšķirties realizēto investīciju projektu, uzņemto saistību apjoms u.c. faktori, kas īstermiņā var ietekmēt plānotos izdevumus. </w:t>
      </w:r>
    </w:p>
    <w:p w14:paraId="74E3AF03" w14:textId="77777777" w:rsidR="00955BC0" w:rsidRPr="00FD0DBE" w:rsidRDefault="00955BC0" w:rsidP="00955BC0">
      <w:pPr>
        <w:rPr>
          <w:rFonts w:eastAsia="Times New Roman"/>
          <w:b/>
          <w:bCs/>
        </w:rPr>
      </w:pPr>
      <w:bookmarkStart w:id="10" w:name="_Hlk100610725"/>
      <w:r w:rsidRPr="00FD0DBE">
        <w:rPr>
          <w:rFonts w:eastAsia="Times New Roman"/>
          <w:b/>
          <w:bCs/>
        </w:rPr>
        <w:t>Funkcionālās kategorijas</w:t>
      </w:r>
    </w:p>
    <w:p w14:paraId="5DBDEA91" w14:textId="77777777" w:rsidR="00955BC0" w:rsidRPr="00FD0DBE" w:rsidRDefault="00955BC0" w:rsidP="00955BC0">
      <w:r w:rsidRPr="00FD0DBE">
        <w:t xml:space="preserve">Budžeta </w:t>
      </w:r>
      <w:proofErr w:type="spellStart"/>
      <w:r w:rsidRPr="00FD0DBE">
        <w:t>izvērtējumā</w:t>
      </w:r>
      <w:proofErr w:type="spellEnd"/>
      <w:r w:rsidRPr="00FD0DBE">
        <w:t xml:space="preserve"> tika apskatīts finansējuma sadalījums funkcionālajā griezumā, kur  saskaņā ar 2020. gada pašvaldību faktiskajiem izdevumiem (119 pašvaldības), proporcionāli lielāko daļu no pašvaldību izdevumiem veido izdevumi izglītības funkcijas nodrošināšanai (41%), ekonomiskā darbība (16%), vispārējie valdības dienesti (12%), teritoriju un mājokļu apsaimniekošana (11%). </w:t>
      </w:r>
    </w:p>
    <w:bookmarkEnd w:id="10"/>
    <w:p w14:paraId="59DCACD8" w14:textId="4111E5E8" w:rsidR="00955BC0" w:rsidRPr="00FD0DBE" w:rsidRDefault="00955BC0" w:rsidP="00955BC0">
      <w:pPr>
        <w:spacing w:before="120"/>
      </w:pPr>
      <w:r w:rsidRPr="00FD0DBE">
        <w:t>Attēlā zemāk atspoguļotas funkcionālo kategoriju izmaiņas 2020. gadā un 2021. gadā. Uzskatāmības dēļ funkcionālajā kategorijā “Aizsardzība” plānotie izdevumi netiek atspoguļoti tās salīdzinoši nelielās skaitliskās vērtības dēļ (202</w:t>
      </w:r>
      <w:r w:rsidR="00AA680D" w:rsidRPr="00FD0DBE">
        <w:t>0</w:t>
      </w:r>
      <w:r w:rsidRPr="00FD0DBE">
        <w:t>.gadā plānoti kopā 20 2280 EUR, savukārt 2021.gadā 21 156 EUR).</w:t>
      </w:r>
    </w:p>
    <w:p w14:paraId="01DFB117" w14:textId="7E47ED84" w:rsidR="0086736B" w:rsidRPr="00FD0DBE" w:rsidRDefault="0086736B">
      <w:pPr>
        <w:spacing w:after="160" w:line="259" w:lineRule="auto"/>
        <w:jc w:val="left"/>
        <w:rPr>
          <w:b/>
          <w:bCs/>
          <w:i/>
          <w:iCs/>
          <w:szCs w:val="28"/>
        </w:rPr>
      </w:pPr>
      <w:r w:rsidRPr="00FD0DBE">
        <w:rPr>
          <w:b/>
          <w:bCs/>
          <w:i/>
          <w:iCs/>
          <w:szCs w:val="28"/>
        </w:rPr>
        <w:br w:type="page"/>
      </w:r>
    </w:p>
    <w:p w14:paraId="286FDF95" w14:textId="77777777" w:rsidR="00955BC0" w:rsidRPr="00FD0DBE" w:rsidRDefault="00955BC0" w:rsidP="00955BC0">
      <w:pPr>
        <w:rPr>
          <w:b/>
          <w:bCs/>
          <w:i/>
          <w:iCs/>
          <w:szCs w:val="28"/>
        </w:rPr>
      </w:pPr>
    </w:p>
    <w:p w14:paraId="7D9971EE" w14:textId="3BC5B3EC" w:rsidR="00955BC0" w:rsidRPr="00FD0DBE" w:rsidRDefault="004F73B3" w:rsidP="008E2C84">
      <w:pPr>
        <w:pStyle w:val="Caption"/>
      </w:pPr>
      <w:r w:rsidRPr="00FD0DBE">
        <w:rPr>
          <w:b w:val="0"/>
          <w:bCs w:val="0"/>
          <w:i w:val="0"/>
          <w:iCs w:val="0"/>
          <w:noProof/>
        </w:rPr>
        <w:drawing>
          <wp:anchor distT="0" distB="0" distL="114300" distR="114300" simplePos="0" relativeHeight="251658240" behindDoc="1" locked="0" layoutInCell="1" allowOverlap="1" wp14:anchorId="22A2B99E" wp14:editId="6A5645FF">
            <wp:simplePos x="0" y="0"/>
            <wp:positionH relativeFrom="column">
              <wp:posOffset>76200</wp:posOffset>
            </wp:positionH>
            <wp:positionV relativeFrom="paragraph">
              <wp:posOffset>485560</wp:posOffset>
            </wp:positionV>
            <wp:extent cx="5654040" cy="2428875"/>
            <wp:effectExtent l="0" t="0" r="3810" b="9525"/>
            <wp:wrapTight wrapText="bothSides">
              <wp:wrapPolygon edited="0">
                <wp:start x="0" y="0"/>
                <wp:lineTo x="0" y="21515"/>
                <wp:lineTo x="21542" y="21515"/>
                <wp:lineTo x="21542" y="0"/>
                <wp:lineTo x="0" y="0"/>
              </wp:wrapPolygon>
            </wp:wrapTight>
            <wp:docPr id="78" name="Chart 78">
              <a:extLst xmlns:a="http://schemas.openxmlformats.org/drawingml/2006/main">
                <a:ext uri="{FF2B5EF4-FFF2-40B4-BE49-F238E27FC236}">
                  <a16:creationId xmlns:a16="http://schemas.microsoft.com/office/drawing/2014/main" id="{40A9861F-826B-4079-A469-6FF61B89FF4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14:sizeRelH relativeFrom="margin">
              <wp14:pctWidth>0</wp14:pctWidth>
            </wp14:sizeRelH>
            <wp14:sizeRelV relativeFrom="margin">
              <wp14:pctHeight>0</wp14:pctHeight>
            </wp14:sizeRelV>
          </wp:anchor>
        </w:drawing>
      </w:r>
      <w:r w:rsidR="00BE6867" w:rsidRPr="00FD0DBE">
        <w:t>3</w:t>
      </w:r>
      <w:r w:rsidR="00955BC0" w:rsidRPr="00FD0DBE">
        <w:t>. attēls.  Pamatbudžeta izdevumi atbilstoši funkcionālajām kategorijām 2020. un 2021. gadā pirms ATR, milj. EUR</w:t>
      </w:r>
    </w:p>
    <w:p w14:paraId="02B4A89C" w14:textId="7582F389" w:rsidR="00955BC0" w:rsidRPr="00FD0DBE" w:rsidRDefault="00955BC0" w:rsidP="00955BC0">
      <w:pPr>
        <w:jc w:val="right"/>
        <w:rPr>
          <w:i/>
          <w:iCs/>
          <w:szCs w:val="28"/>
        </w:rPr>
      </w:pPr>
      <w:r w:rsidRPr="00FD0DBE">
        <w:rPr>
          <w:i/>
          <w:iCs/>
          <w:szCs w:val="28"/>
        </w:rPr>
        <w:t>Datu avots: VK</w:t>
      </w:r>
    </w:p>
    <w:p w14:paraId="67B51780" w14:textId="39081140" w:rsidR="00955BC0" w:rsidRPr="00FD0DBE" w:rsidRDefault="00955BC0" w:rsidP="00955BC0"/>
    <w:p w14:paraId="29537780" w14:textId="77777777" w:rsidR="00955BC0" w:rsidRPr="00FD0DBE" w:rsidRDefault="00955BC0" w:rsidP="00955BC0">
      <w:r w:rsidRPr="00FD0DBE">
        <w:t xml:space="preserve">Tabulā zemāk iekļauta informācija par plānotajām izmaksām pēc ATR jeb 2021. gada plāns (43 pašvaldības). </w:t>
      </w:r>
    </w:p>
    <w:p w14:paraId="021C267F" w14:textId="177FFB71" w:rsidR="00955BC0" w:rsidRPr="00FD0DBE" w:rsidRDefault="00376407" w:rsidP="00EF6DFA">
      <w:pPr>
        <w:pStyle w:val="Caption"/>
      </w:pPr>
      <w:r w:rsidRPr="00FD0DBE">
        <w:t>9</w:t>
      </w:r>
      <w:r w:rsidR="00955BC0" w:rsidRPr="00FD0DBE">
        <w:t>. tabula. Funkcionālo kategoriju izdevumu analīze par 2021. gadu salīdzinot rādītāju pirms un pēc ATR, EUR</w:t>
      </w:r>
    </w:p>
    <w:p w14:paraId="0CFD8412" w14:textId="77777777" w:rsidR="00955BC0" w:rsidRPr="00FD0DBE" w:rsidRDefault="00955BC0" w:rsidP="6207FCF7">
      <w:pPr>
        <w:spacing w:after="480"/>
        <w:jc w:val="right"/>
        <w:rPr>
          <w:i/>
          <w:iCs/>
        </w:rPr>
      </w:pPr>
      <w:r w:rsidRPr="00FD0DBE">
        <w:rPr>
          <w:noProof/>
        </w:rPr>
        <w:drawing>
          <wp:inline distT="0" distB="0" distL="0" distR="0" wp14:anchorId="3D0E153B" wp14:editId="6051562B">
            <wp:extent cx="5731510" cy="2098040"/>
            <wp:effectExtent l="0" t="0" r="254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5731510" cy="2098040"/>
                    </a:xfrm>
                    <a:prstGeom prst="rect">
                      <a:avLst/>
                    </a:prstGeom>
                    <a:noFill/>
                    <a:ln>
                      <a:noFill/>
                    </a:ln>
                  </pic:spPr>
                </pic:pic>
              </a:graphicData>
            </a:graphic>
          </wp:inline>
        </w:drawing>
      </w:r>
      <w:r w:rsidRPr="6207FCF7">
        <w:rPr>
          <w:rFonts w:eastAsia="Times New Roman"/>
          <w:i/>
          <w:iCs/>
        </w:rPr>
        <w:t xml:space="preserve">Datu avots: </w:t>
      </w:r>
      <w:r w:rsidRPr="6207FCF7">
        <w:rPr>
          <w:i/>
          <w:iCs/>
        </w:rPr>
        <w:t>VK</w:t>
      </w:r>
    </w:p>
    <w:p w14:paraId="74C06747" w14:textId="77777777" w:rsidR="00955BC0" w:rsidRPr="00FD0DBE" w:rsidRDefault="00955BC0" w:rsidP="00955BC0">
      <w:r w:rsidRPr="00FD0DBE">
        <w:t>40% no pašvaldību kopējiem budžeta izdevumiem saistīti ar izglītību, skatīt attēlu zemāk. Nozīmīga izdevumu daļa attiecas uz ekonomisko darbību (17%), pašvaldības teritoriju un mājokļu apsaimniekošanu (11%), vispārējo valdības dienestu pakalpojumu sniegšanu (11%), sociālo aizsardzību (10%), kā arī atpūtu, kultūru un reliģiju (10%).</w:t>
      </w:r>
    </w:p>
    <w:p w14:paraId="1446FD3B" w14:textId="77777777" w:rsidR="00955BC0" w:rsidRPr="00FD0DBE" w:rsidRDefault="00955BC0" w:rsidP="00955BC0">
      <w:r w:rsidRPr="00FD0DBE">
        <w:t xml:space="preserve">Pielikumā iekļauta arī analīze par esošo situāciju pašvaldību budžeta izdevumos salīdzinājumā ar iedzīvotāju skaitu un blīvumu iekļauta galvenajām izdevumu kategorijām, bet padziļināta izdevumu analīze veikta trim izdevumu kategorijām: izglītība, ekonomiskā darbība un pašvaldības teritoriju un mājokļu apsaimniekošana. </w:t>
      </w:r>
      <w:r w:rsidRPr="00FD0DBE">
        <w:lastRenderedPageBreak/>
        <w:t>Attēlā zemāk attēlots pašvaldību plānoto izdevumu īpatsvars 2020.gadā pirms ATR un pēc ATR izdevumu funkcionālās kategorijas saskaņā ar 2021.gada izdevumu plānu.</w:t>
      </w:r>
    </w:p>
    <w:p w14:paraId="026D811A" w14:textId="6CC5CF79" w:rsidR="00955BC0" w:rsidRPr="00FD0DBE" w:rsidRDefault="00BE6867" w:rsidP="00EF6DFA">
      <w:pPr>
        <w:pStyle w:val="Caption"/>
      </w:pPr>
      <w:r w:rsidRPr="00FD0DBE">
        <w:t>4</w:t>
      </w:r>
      <w:r w:rsidR="00955BC0" w:rsidRPr="00FD0DBE">
        <w:t>. attēls. Pašvaldību (43) plānoto izdevumu īpatsvars 2020.gadā (pirms ATR) un 2021. gadā (pēc ATR), %</w:t>
      </w:r>
    </w:p>
    <w:p w14:paraId="3DFE6C8E" w14:textId="77777777" w:rsidR="00955BC0" w:rsidRPr="00FD0DBE" w:rsidRDefault="00955BC0" w:rsidP="6207FCF7">
      <w:pPr>
        <w:jc w:val="right"/>
        <w:rPr>
          <w:rFonts w:eastAsia="Times New Roman"/>
          <w:i/>
          <w:iCs/>
        </w:rPr>
      </w:pPr>
      <w:r w:rsidRPr="00FD0DBE">
        <w:rPr>
          <w:noProof/>
          <w:lang w:eastAsia="lv-LV"/>
        </w:rPr>
        <w:drawing>
          <wp:inline distT="0" distB="0" distL="0" distR="0" wp14:anchorId="2B639261" wp14:editId="25F35627">
            <wp:extent cx="5731510" cy="2648847"/>
            <wp:effectExtent l="0" t="0" r="2540" b="18415"/>
            <wp:docPr id="2009642016" name="Chart 2009642016">
              <a:extLst xmlns:a="http://schemas.openxmlformats.org/drawingml/2006/main">
                <a:ext uri="{FF2B5EF4-FFF2-40B4-BE49-F238E27FC236}">
                  <a16:creationId xmlns:a16="http://schemas.microsoft.com/office/drawing/2014/main" id="{39DD2327-19CE-4394-925E-D57F26ECD6E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r w:rsidRPr="6207FCF7">
        <w:rPr>
          <w:i/>
          <w:iCs/>
        </w:rPr>
        <w:t>Datu avots: VK</w:t>
      </w:r>
    </w:p>
    <w:p w14:paraId="64976093" w14:textId="77777777" w:rsidR="00955BC0" w:rsidRPr="00FD0DBE" w:rsidRDefault="00955BC0" w:rsidP="00955BC0">
      <w:pPr>
        <w:rPr>
          <w:i/>
          <w:iCs/>
          <w:sz w:val="20"/>
          <w:szCs w:val="20"/>
        </w:rPr>
      </w:pPr>
    </w:p>
    <w:p w14:paraId="1E60C1D8" w14:textId="77777777" w:rsidR="00955BC0" w:rsidRPr="00FD0DBE" w:rsidRDefault="00955BC0" w:rsidP="00955BC0">
      <w:r w:rsidRPr="00FD0DBE">
        <w:t>Tabulā zemāk iekļauta informācija par dažādām funkcionālajām kategorijām, salīdzinot 2020. gada plānu (119 pašvaldības) ar 2021.gada plānu (43 pašvaldības). Atšķirība starp 2020. gada un 2021. gada plānu veidojas ne tikai no ATR, bet arī pašvaldībām plānojot dažādas prioritātes 2020. gadā un 2021. gadā. Detalizētāka informācija par pašvaldību budžeta plāniem 2020.gadā (119 pašvaldības) un 2021.gadā (119 pašvaldības) iekļauta tabulā zemāk.</w:t>
      </w:r>
    </w:p>
    <w:p w14:paraId="00F9382A" w14:textId="41034B20" w:rsidR="00955BC0" w:rsidRPr="00FD0DBE" w:rsidRDefault="00376407" w:rsidP="00EF6DFA">
      <w:pPr>
        <w:pStyle w:val="Caption"/>
      </w:pPr>
      <w:r w:rsidRPr="00FD0DBE">
        <w:t>10</w:t>
      </w:r>
      <w:r w:rsidR="00955BC0" w:rsidRPr="00FD0DBE">
        <w:t>. tabula. Funkcionālo kategoriju izdevumu analīze par 2020. gadu un 2021. gadu pirms ATR, EUR</w:t>
      </w:r>
    </w:p>
    <w:p w14:paraId="73EC5BAD" w14:textId="77777777" w:rsidR="00955BC0" w:rsidRPr="00FD0DBE" w:rsidRDefault="00955BC0" w:rsidP="00955BC0">
      <w:pPr>
        <w:rPr>
          <w:lang w:eastAsia="zh-CN"/>
        </w:rPr>
      </w:pPr>
      <w:r w:rsidRPr="00FD0DBE">
        <w:rPr>
          <w:noProof/>
        </w:rPr>
        <w:drawing>
          <wp:inline distT="0" distB="0" distL="0" distR="0" wp14:anchorId="033CD184" wp14:editId="4F3E6309">
            <wp:extent cx="5400675" cy="2215515"/>
            <wp:effectExtent l="0" t="0" r="9525" b="0"/>
            <wp:docPr id="2009642017" name="Picture 20096420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5400675" cy="2215515"/>
                    </a:xfrm>
                    <a:prstGeom prst="rect">
                      <a:avLst/>
                    </a:prstGeom>
                    <a:noFill/>
                    <a:ln>
                      <a:noFill/>
                    </a:ln>
                  </pic:spPr>
                </pic:pic>
              </a:graphicData>
            </a:graphic>
          </wp:inline>
        </w:drawing>
      </w:r>
    </w:p>
    <w:p w14:paraId="4D85F36F" w14:textId="77777777" w:rsidR="00955BC0" w:rsidRPr="00FD0DBE" w:rsidRDefault="00955BC0" w:rsidP="00955BC0">
      <w:pPr>
        <w:jc w:val="right"/>
        <w:rPr>
          <w:rFonts w:eastAsia="Times New Roman"/>
        </w:rPr>
      </w:pPr>
      <w:r w:rsidRPr="00FD0DBE">
        <w:rPr>
          <w:i/>
        </w:rPr>
        <w:t>Datu avots: VK</w:t>
      </w:r>
    </w:p>
    <w:p w14:paraId="1BA92E03" w14:textId="77777777" w:rsidR="0086736B" w:rsidRPr="00FD0DBE" w:rsidRDefault="0086736B">
      <w:pPr>
        <w:spacing w:after="160" w:line="259" w:lineRule="auto"/>
        <w:jc w:val="left"/>
        <w:rPr>
          <w:b/>
          <w:u w:val="single"/>
        </w:rPr>
      </w:pPr>
      <w:r w:rsidRPr="00FD0DBE">
        <w:rPr>
          <w:b/>
          <w:u w:val="single"/>
        </w:rPr>
        <w:br w:type="page"/>
      </w:r>
    </w:p>
    <w:p w14:paraId="26D8CACF" w14:textId="138620E8" w:rsidR="00955BC0" w:rsidRPr="00FD0DBE" w:rsidRDefault="00955BC0" w:rsidP="00955BC0">
      <w:pPr>
        <w:rPr>
          <w:b/>
          <w:u w:val="single"/>
        </w:rPr>
      </w:pPr>
      <w:r w:rsidRPr="00FD0DBE">
        <w:rPr>
          <w:b/>
          <w:u w:val="single"/>
        </w:rPr>
        <w:lastRenderedPageBreak/>
        <w:t xml:space="preserve">Pašvaldību izdevumi uz </w:t>
      </w:r>
      <w:r w:rsidRPr="00FD0DBE">
        <w:rPr>
          <w:b/>
          <w:bCs/>
          <w:u w:val="single"/>
        </w:rPr>
        <w:t>vienu</w:t>
      </w:r>
      <w:r w:rsidRPr="00FD0DBE">
        <w:rPr>
          <w:b/>
          <w:u w:val="single"/>
        </w:rPr>
        <w:t xml:space="preserve"> iedzīvotāju </w:t>
      </w:r>
    </w:p>
    <w:p w14:paraId="65E926BD" w14:textId="5A8E1E1F" w:rsidR="00955BC0" w:rsidRPr="00FD0DBE" w:rsidRDefault="00955BC0" w:rsidP="00955BC0">
      <w:r>
        <w:t xml:space="preserve">Lai pārliecinātos, vai pašvaldību izdevumu rādītājs uz vienu iedzīvotāju ir izlīdzinājies pēc ATR, veikta analīze, īpašu uzmanību pievēršot 28 </w:t>
      </w:r>
      <w:proofErr w:type="spellStart"/>
      <w:r>
        <w:t>jaunizveidotām</w:t>
      </w:r>
      <w:proofErr w:type="spellEnd"/>
      <w:r>
        <w:t xml:space="preserve"> pašvaldībām. </w:t>
      </w:r>
    </w:p>
    <w:p w14:paraId="3C7FFBB3" w14:textId="028C787B" w:rsidR="00955BC0" w:rsidRPr="00FD0DBE" w:rsidRDefault="00955BC0" w:rsidP="00955BC0">
      <w:pPr>
        <w:rPr>
          <w:szCs w:val="28"/>
        </w:rPr>
      </w:pPr>
      <w:r w:rsidRPr="00FD0DBE">
        <w:rPr>
          <w:szCs w:val="28"/>
        </w:rPr>
        <w:t>Dati, kas iekļauti analīzē zemāk, ir saskaņā ar VK mājas lapā ievietotiem pārskatiem par pamatbudžeta izpildi katrai pašvaldī</w:t>
      </w:r>
      <w:r w:rsidRPr="00FD0DBE">
        <w:rPr>
          <w:rFonts w:eastAsia="Times New Roman"/>
          <w:szCs w:val="28"/>
        </w:rPr>
        <w:t xml:space="preserve">bai. </w:t>
      </w:r>
      <w:r w:rsidRPr="00FD0DBE">
        <w:rPr>
          <w:rFonts w:eastAsia="Times New Roman"/>
          <w:szCs w:val="28"/>
          <w:vertAlign w:val="superscript"/>
        </w:rPr>
        <w:footnoteReference w:id="8"/>
      </w:r>
      <w:r w:rsidRPr="00FD0DBE">
        <w:rPr>
          <w:rFonts w:eastAsia="Times New Roman"/>
          <w:szCs w:val="28"/>
        </w:rPr>
        <w:t xml:space="preserve"> </w:t>
      </w:r>
    </w:p>
    <w:p w14:paraId="14E7D01B" w14:textId="62BEA6E3" w:rsidR="00955BC0" w:rsidRPr="00FD0DBE" w:rsidRDefault="00955BC0" w:rsidP="00955BC0">
      <w:r w:rsidRPr="00FD0DBE">
        <w:t>Lai dati būtu salīdzināmi, analīzei izmantota informācija par pašvaldību kopējiem izdevumiem uz 2020. gada oktobri, salīdzinot tos pret pašvaldību izdevumiem uz 2021. gada oktobri (ņemot vērā, ka uz izvērtēšanas brīdi datus par visu 2021.gada izpildi nav iespējams iegūt). Pašvaldības tika grupētas trīs grupās:</w:t>
      </w:r>
    </w:p>
    <w:p w14:paraId="1C2759A0" w14:textId="77777777" w:rsidR="00955BC0" w:rsidRPr="00FD0DBE" w:rsidRDefault="00955BC0" w:rsidP="00955BC0">
      <w:pPr>
        <w:numPr>
          <w:ilvl w:val="0"/>
          <w:numId w:val="43"/>
        </w:numPr>
        <w:autoSpaceDN w:val="0"/>
        <w:spacing w:after="0" w:line="276" w:lineRule="auto"/>
        <w:contextualSpacing/>
        <w:rPr>
          <w:rFonts w:eastAsiaTheme="minorEastAsia"/>
        </w:rPr>
      </w:pPr>
      <w:r w:rsidRPr="00FD0DBE">
        <w:t xml:space="preserve">1.grupa – 28 </w:t>
      </w:r>
      <w:proofErr w:type="spellStart"/>
      <w:r w:rsidRPr="00FD0DBE">
        <w:t>jaunizveidotie</w:t>
      </w:r>
      <w:proofErr w:type="spellEnd"/>
      <w:r w:rsidRPr="00FD0DBE">
        <w:t xml:space="preserve"> novadi,</w:t>
      </w:r>
    </w:p>
    <w:p w14:paraId="2CA62359" w14:textId="69CF1713" w:rsidR="00955BC0" w:rsidRPr="00FD0DBE" w:rsidRDefault="00955BC0" w:rsidP="00955BC0">
      <w:pPr>
        <w:numPr>
          <w:ilvl w:val="0"/>
          <w:numId w:val="43"/>
        </w:numPr>
        <w:autoSpaceDN w:val="0"/>
        <w:spacing w:after="0" w:line="276" w:lineRule="auto"/>
        <w:contextualSpacing/>
        <w:rPr>
          <w:rFonts w:eastAsiaTheme="minorEastAsia"/>
        </w:rPr>
      </w:pPr>
      <w:r w:rsidRPr="00FD0DBE">
        <w:t xml:space="preserve">2.grupa – astoņi novadi, </w:t>
      </w:r>
      <w:r w:rsidR="00EF6DFA" w:rsidRPr="00FD0DBE">
        <w:t>kurus neapvienoja</w:t>
      </w:r>
      <w:r w:rsidRPr="00FD0DBE">
        <w:t>,</w:t>
      </w:r>
    </w:p>
    <w:p w14:paraId="7CA6C719" w14:textId="707BC098" w:rsidR="00955BC0" w:rsidRPr="00FD0DBE" w:rsidRDefault="00955BC0" w:rsidP="00955BC0">
      <w:pPr>
        <w:numPr>
          <w:ilvl w:val="0"/>
          <w:numId w:val="43"/>
        </w:numPr>
        <w:autoSpaceDN w:val="0"/>
        <w:spacing w:after="0" w:line="276" w:lineRule="auto"/>
        <w:contextualSpacing/>
        <w:rPr>
          <w:rFonts w:eastAsiaTheme="minorEastAsia"/>
        </w:rPr>
      </w:pPr>
      <w:r w:rsidRPr="00FD0DBE">
        <w:t xml:space="preserve">3.grupa  - septiņas </w:t>
      </w:r>
      <w:proofErr w:type="spellStart"/>
      <w:r w:rsidRPr="00FD0DBE">
        <w:t>valstspilsētu</w:t>
      </w:r>
      <w:proofErr w:type="spellEnd"/>
      <w:r w:rsidRPr="00FD0DBE">
        <w:t xml:space="preserve"> pašvaldības.</w:t>
      </w:r>
    </w:p>
    <w:p w14:paraId="25310C02" w14:textId="77777777" w:rsidR="00955BC0" w:rsidRPr="00FD0DBE" w:rsidRDefault="00955BC0" w:rsidP="00955BC0">
      <w:pPr>
        <w:shd w:val="clear" w:color="auto" w:fill="FFFFFF" w:themeFill="background1"/>
        <w:spacing w:before="120"/>
        <w:rPr>
          <w:rFonts w:eastAsia="Calibri"/>
        </w:rPr>
      </w:pPr>
      <w:r w:rsidRPr="00FD0DBE">
        <w:rPr>
          <w:b/>
          <w:bCs/>
        </w:rPr>
        <w:t xml:space="preserve">1. grupa – </w:t>
      </w:r>
      <w:proofErr w:type="spellStart"/>
      <w:r w:rsidRPr="00FD0DBE">
        <w:rPr>
          <w:b/>
          <w:bCs/>
        </w:rPr>
        <w:t>jaunizveidotie</w:t>
      </w:r>
      <w:proofErr w:type="spellEnd"/>
      <w:r w:rsidRPr="00FD0DBE">
        <w:rPr>
          <w:b/>
          <w:bCs/>
        </w:rPr>
        <w:t xml:space="preserve"> novadi</w:t>
      </w:r>
      <w:r w:rsidRPr="00FD0DBE">
        <w:t xml:space="preserve">: Aizkraukles, Augšdaugavas, Ādažu, Balvu, Bauskas, </w:t>
      </w:r>
      <w:proofErr w:type="spellStart"/>
      <w:r w:rsidRPr="00FD0DBE">
        <w:t>Cēsu</w:t>
      </w:r>
      <w:proofErr w:type="spellEnd"/>
      <w:r w:rsidRPr="00FD0DBE">
        <w:t xml:space="preserve">, </w:t>
      </w:r>
      <w:proofErr w:type="spellStart"/>
      <w:r w:rsidRPr="00FD0DBE">
        <w:t>Dienvidkurzemes</w:t>
      </w:r>
      <w:proofErr w:type="spellEnd"/>
      <w:r w:rsidRPr="00FD0DBE">
        <w:t>, Dobeles, Jelgavas, Jēkabpils, Krāslavas, Kuldīgas, Ķekavas, Limbažu, Ludzas, Madonas, Mārupes, Ogres, Preiļu, Rēzeknes, Ropažu, Saldus, Saulkrastu, Siguldas, Smiltenes, Talsu, Tukuma un Valmieras novadi.</w:t>
      </w:r>
    </w:p>
    <w:p w14:paraId="65A6815D" w14:textId="6AC4BE15" w:rsidR="00955BC0" w:rsidRPr="00FD0DBE" w:rsidRDefault="00955BC0" w:rsidP="00955BC0">
      <w:pPr>
        <w:shd w:val="clear" w:color="auto" w:fill="FFFFFF" w:themeFill="background1"/>
      </w:pPr>
      <w:r w:rsidRPr="00FD0DBE">
        <w:t xml:space="preserve">Dati par pašvaldību izdevumiem uz 2021. gada oktobri liecina, ka vidējās izmaksas uz vienu iedzīvotāju novados ir </w:t>
      </w:r>
      <w:r w:rsidRPr="00FD0DBE">
        <w:rPr>
          <w:b/>
          <w:bCs/>
        </w:rPr>
        <w:t>1215 EUR</w:t>
      </w:r>
      <w:r w:rsidRPr="00FD0DBE">
        <w:t xml:space="preserve">. Kā redzams attēlā zemāk, novadu pašvaldībās izdevumu rādītājs </w:t>
      </w:r>
      <w:proofErr w:type="spellStart"/>
      <w:r w:rsidRPr="00FD0DBE">
        <w:t>uzvienu</w:t>
      </w:r>
      <w:proofErr w:type="spellEnd"/>
      <w:r w:rsidRPr="00FD0DBE">
        <w:t xml:space="preserve"> iedzīvotāju ir ļoti līdzīgs un nav vērojamas izteiktas novirzes kādai novada pašvaldībai no grupas vidējā rādītāja. </w:t>
      </w:r>
    </w:p>
    <w:p w14:paraId="3FBDC86B" w14:textId="7274C6F9" w:rsidR="00955BC0" w:rsidRPr="00FD0DBE" w:rsidRDefault="00BE6867" w:rsidP="00B55C6F">
      <w:pPr>
        <w:pStyle w:val="Caption"/>
      </w:pPr>
      <w:bookmarkStart w:id="11" w:name="_Toc91019153"/>
      <w:r w:rsidRPr="00FD0DBE">
        <w:t>5</w:t>
      </w:r>
      <w:r w:rsidR="00955BC0" w:rsidRPr="00FD0DBE">
        <w:t>. attēls. Izdevumu apmērs uz 1 iedzīvotāju pēc ATR, EUR</w:t>
      </w:r>
      <w:bookmarkEnd w:id="11"/>
    </w:p>
    <w:p w14:paraId="6EBE7F78" w14:textId="77777777" w:rsidR="00955BC0" w:rsidRPr="00FD0DBE" w:rsidRDefault="00955BC0" w:rsidP="00955BC0">
      <w:pPr>
        <w:jc w:val="right"/>
        <w:rPr>
          <w:rFonts w:eastAsia="Times New Roman"/>
          <w:iCs/>
        </w:rPr>
      </w:pPr>
      <w:r w:rsidRPr="00FD0DBE">
        <w:rPr>
          <w:noProof/>
        </w:rPr>
        <w:drawing>
          <wp:inline distT="0" distB="0" distL="0" distR="0" wp14:anchorId="276A1EF3" wp14:editId="2D32101E">
            <wp:extent cx="5731510" cy="1856756"/>
            <wp:effectExtent l="0" t="0" r="2540" b="0"/>
            <wp:docPr id="87" name="Picture 87"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7"/>
                    <pic:cNvPicPr/>
                  </pic:nvPicPr>
                  <pic:blipFill>
                    <a:blip r:embed="rId21">
                      <a:extLst>
                        <a:ext uri="{28A0092B-C50C-407E-A947-70E740481C1C}">
                          <a14:useLocalDpi xmlns:a14="http://schemas.microsoft.com/office/drawing/2010/main" val="0"/>
                        </a:ext>
                      </a:extLst>
                    </a:blip>
                    <a:stretch>
                      <a:fillRect/>
                    </a:stretch>
                  </pic:blipFill>
                  <pic:spPr>
                    <a:xfrm>
                      <a:off x="0" y="0"/>
                      <a:ext cx="5731510" cy="1856756"/>
                    </a:xfrm>
                    <a:prstGeom prst="rect">
                      <a:avLst/>
                    </a:prstGeom>
                  </pic:spPr>
                </pic:pic>
              </a:graphicData>
            </a:graphic>
          </wp:inline>
        </w:drawing>
      </w:r>
      <w:r w:rsidRPr="00FD0DBE">
        <w:rPr>
          <w:rFonts w:eastAsia="Times New Roman"/>
          <w:i/>
        </w:rPr>
        <w:t xml:space="preserve">Datu avots: </w:t>
      </w:r>
      <w:r w:rsidRPr="00FD0DBE">
        <w:rPr>
          <w:i/>
        </w:rPr>
        <w:t>VK</w:t>
      </w:r>
      <w:r w:rsidRPr="00FD0DBE">
        <w:rPr>
          <w:rFonts w:eastAsia="Times New Roman"/>
          <w:iCs/>
        </w:rPr>
        <w:t xml:space="preserve"> </w:t>
      </w:r>
    </w:p>
    <w:p w14:paraId="1D2D0D31" w14:textId="77777777" w:rsidR="00955BC0" w:rsidRPr="00FD0DBE" w:rsidRDefault="00955BC0" w:rsidP="00955BC0">
      <w:pPr>
        <w:shd w:val="clear" w:color="auto" w:fill="FFFFFF"/>
      </w:pPr>
      <w:r w:rsidRPr="00FD0DBE">
        <w:t xml:space="preserve">Visaugstākie izdevumi uz 1 iedzīvotāju pēc ATR īstenošanas ir Madonas, Ropažu, Balvu, Jēkabpils un Ādažu novados, savukārt viszemākie Bauskas, Rēzeknes, Talsu, Krāslavas un Augšdaugavas novados. </w:t>
      </w:r>
    </w:p>
    <w:p w14:paraId="579147B8" w14:textId="77777777" w:rsidR="0086736B" w:rsidRPr="00FD0DBE" w:rsidRDefault="0086736B">
      <w:pPr>
        <w:spacing w:after="160" w:line="259" w:lineRule="auto"/>
        <w:jc w:val="left"/>
        <w:rPr>
          <w:b/>
          <w:bCs/>
          <w:i/>
          <w:iCs/>
          <w:sz w:val="22"/>
          <w:szCs w:val="22"/>
        </w:rPr>
      </w:pPr>
      <w:bookmarkStart w:id="12" w:name="_Toc91019099"/>
      <w:r w:rsidRPr="00FD0DBE">
        <w:br w:type="page"/>
      </w:r>
    </w:p>
    <w:p w14:paraId="645FC82C" w14:textId="4456F8BD" w:rsidR="00955BC0" w:rsidRPr="00FD0DBE" w:rsidRDefault="00376407" w:rsidP="00B55C6F">
      <w:pPr>
        <w:pStyle w:val="Caption"/>
      </w:pPr>
      <w:r w:rsidRPr="00FD0DBE">
        <w:lastRenderedPageBreak/>
        <w:t>11</w:t>
      </w:r>
      <w:r w:rsidR="00955BC0" w:rsidRPr="00FD0DBE">
        <w:t>. tabula. Izdevumi uz 1 iedzīvotāju pēc ATR īstenošanas, EUR</w:t>
      </w:r>
      <w:bookmarkEnd w:id="12"/>
    </w:p>
    <w:tbl>
      <w:tblPr>
        <w:tblW w:w="8190" w:type="dxa"/>
        <w:tblLook w:val="04A0" w:firstRow="1" w:lastRow="0" w:firstColumn="1" w:lastColumn="0" w:noHBand="0" w:noVBand="1"/>
      </w:tblPr>
      <w:tblGrid>
        <w:gridCol w:w="3210"/>
        <w:gridCol w:w="2535"/>
        <w:gridCol w:w="2445"/>
      </w:tblGrid>
      <w:tr w:rsidR="00955BC0" w:rsidRPr="00FD0DBE" w14:paraId="4787DCDA" w14:textId="77777777" w:rsidTr="008250BF">
        <w:trPr>
          <w:trHeight w:val="334"/>
        </w:trPr>
        <w:tc>
          <w:tcPr>
            <w:tcW w:w="3210" w:type="dxa"/>
            <w:tcBorders>
              <w:top w:val="single" w:sz="8" w:space="0" w:color="B4C6E7" w:themeColor="accent1" w:themeTint="66"/>
              <w:left w:val="single" w:sz="8" w:space="0" w:color="B4C6E7" w:themeColor="accent1" w:themeTint="66"/>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498F22BD" w14:textId="77777777" w:rsidR="00955BC0" w:rsidRPr="00FD0DBE" w:rsidRDefault="00955BC0" w:rsidP="008250BF">
            <w:pPr>
              <w:spacing w:after="0"/>
              <w:rPr>
                <w:rFonts w:eastAsia="Times New Roman"/>
                <w:b/>
                <w:bCs/>
                <w:color w:val="2F5496" w:themeColor="accent1" w:themeShade="BF"/>
                <w:lang w:eastAsia="lv-LV"/>
              </w:rPr>
            </w:pPr>
            <w:r w:rsidRPr="00FD0DBE">
              <w:rPr>
                <w:rFonts w:eastAsia="Times New Roman"/>
                <w:b/>
                <w:bCs/>
                <w:color w:val="2F5496" w:themeColor="accent1" w:themeShade="BF"/>
                <w:lang w:eastAsia="lv-LV"/>
              </w:rPr>
              <w:t>Pašvaldība</w:t>
            </w:r>
          </w:p>
        </w:tc>
        <w:tc>
          <w:tcPr>
            <w:tcW w:w="2535" w:type="dxa"/>
            <w:tcBorders>
              <w:top w:val="single" w:sz="8" w:space="0" w:color="B4C6E7" w:themeColor="accent1" w:themeTint="66"/>
              <w:left w:val="nil"/>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133495F0" w14:textId="77777777" w:rsidR="00955BC0" w:rsidRPr="00FD0DBE" w:rsidRDefault="00955BC0" w:rsidP="008250BF">
            <w:pPr>
              <w:spacing w:after="0"/>
              <w:jc w:val="center"/>
              <w:rPr>
                <w:rFonts w:eastAsia="Times New Roman"/>
                <w:b/>
                <w:bCs/>
                <w:color w:val="2F5496" w:themeColor="accent1" w:themeShade="BF"/>
                <w:lang w:eastAsia="lv-LV"/>
              </w:rPr>
            </w:pPr>
            <w:r w:rsidRPr="00FD0DBE">
              <w:rPr>
                <w:rFonts w:eastAsia="Times New Roman"/>
                <w:b/>
                <w:bCs/>
                <w:color w:val="2F5496" w:themeColor="accent1" w:themeShade="BF"/>
                <w:lang w:eastAsia="lv-LV"/>
              </w:rPr>
              <w:t>Izdevumu apmērs uz 1 iedzīvotāju, EUR</w:t>
            </w:r>
          </w:p>
        </w:tc>
        <w:tc>
          <w:tcPr>
            <w:tcW w:w="2445" w:type="dxa"/>
            <w:tcBorders>
              <w:top w:val="single" w:sz="8" w:space="0" w:color="B4C6E7" w:themeColor="accent1" w:themeTint="66"/>
              <w:left w:val="nil"/>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6368D387" w14:textId="77777777" w:rsidR="00955BC0" w:rsidRPr="00FD0DBE" w:rsidRDefault="00955BC0" w:rsidP="008250BF">
            <w:pPr>
              <w:spacing w:after="0"/>
              <w:jc w:val="center"/>
              <w:rPr>
                <w:rFonts w:eastAsia="Times New Roman"/>
                <w:b/>
                <w:bCs/>
                <w:color w:val="2F5496" w:themeColor="accent1" w:themeShade="BF"/>
                <w:lang w:eastAsia="lv-LV"/>
              </w:rPr>
            </w:pPr>
            <w:r w:rsidRPr="00FD0DBE">
              <w:rPr>
                <w:rFonts w:eastAsia="Times New Roman"/>
                <w:b/>
                <w:bCs/>
                <w:color w:val="2F5496" w:themeColor="accent1" w:themeShade="BF"/>
                <w:lang w:eastAsia="lv-LV"/>
              </w:rPr>
              <w:t>Novirzes no vidējām izmaksām, EUR</w:t>
            </w:r>
          </w:p>
        </w:tc>
      </w:tr>
      <w:tr w:rsidR="00955BC0" w:rsidRPr="00FD0DBE" w14:paraId="246ECA91" w14:textId="77777777" w:rsidTr="008250BF">
        <w:trPr>
          <w:trHeight w:val="50"/>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423065DF" w14:textId="77777777" w:rsidR="00955BC0" w:rsidRPr="00FD0DBE" w:rsidRDefault="00955BC0" w:rsidP="008250BF">
            <w:pPr>
              <w:spacing w:after="0"/>
              <w:rPr>
                <w:rFonts w:eastAsia="Times New Roman"/>
                <w:lang w:eastAsia="lv-LV"/>
              </w:rPr>
            </w:pPr>
            <w:r w:rsidRPr="00FD0DBE">
              <w:rPr>
                <w:rFonts w:eastAsia="Times New Roman"/>
                <w:lang w:eastAsia="lv-LV"/>
              </w:rPr>
              <w:t xml:space="preserve">Aizkraukles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5C0EB36"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1 213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50C503B" w14:textId="77777777" w:rsidR="00955BC0" w:rsidRPr="00FD0DBE" w:rsidRDefault="00955BC0" w:rsidP="008250BF">
            <w:pPr>
              <w:spacing w:after="0"/>
              <w:jc w:val="center"/>
              <w:rPr>
                <w:rFonts w:eastAsia="Times New Roman"/>
                <w:lang w:eastAsia="lv-LV"/>
              </w:rPr>
            </w:pPr>
            <w:r w:rsidRPr="00FD0DBE">
              <w:rPr>
                <w:rFonts w:eastAsia="Times New Roman"/>
                <w:lang w:eastAsia="lv-LV"/>
              </w:rPr>
              <w:t>1,75</w:t>
            </w:r>
          </w:p>
        </w:tc>
      </w:tr>
      <w:tr w:rsidR="00955BC0" w:rsidRPr="00FD0DBE" w14:paraId="002B949B"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495DDC11" w14:textId="77777777" w:rsidR="00955BC0" w:rsidRPr="00FD0DBE" w:rsidRDefault="00955BC0" w:rsidP="008250BF">
            <w:pPr>
              <w:spacing w:after="0"/>
              <w:rPr>
                <w:rFonts w:eastAsia="Times New Roman"/>
                <w:lang w:eastAsia="lv-LV"/>
              </w:rPr>
            </w:pPr>
            <w:r w:rsidRPr="00FD0DBE">
              <w:rPr>
                <w:rFonts w:eastAsia="Times New Roman"/>
                <w:lang w:eastAsia="lv-LV"/>
              </w:rPr>
              <w:t>Augšdaugavas novads</w:t>
            </w:r>
          </w:p>
        </w:tc>
        <w:tc>
          <w:tcPr>
            <w:tcW w:w="2535" w:type="dxa"/>
            <w:tcBorders>
              <w:top w:val="nil"/>
              <w:left w:val="nil"/>
              <w:bottom w:val="single" w:sz="8" w:space="0" w:color="B4C6E7" w:themeColor="accent1" w:themeTint="66"/>
              <w:right w:val="single" w:sz="8" w:space="0" w:color="B4C6E7" w:themeColor="accent1" w:themeTint="66"/>
            </w:tcBorders>
            <w:shd w:val="clear" w:color="auto" w:fill="C6E0B4"/>
            <w:vAlign w:val="center"/>
            <w:hideMark/>
          </w:tcPr>
          <w:p w14:paraId="30D04547"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987  </w:t>
            </w:r>
          </w:p>
        </w:tc>
        <w:tc>
          <w:tcPr>
            <w:tcW w:w="2445" w:type="dxa"/>
            <w:tcBorders>
              <w:top w:val="nil"/>
              <w:left w:val="nil"/>
              <w:bottom w:val="single" w:sz="8" w:space="0" w:color="B4C6E7" w:themeColor="accent1" w:themeTint="66"/>
              <w:right w:val="single" w:sz="8" w:space="0" w:color="B4C6E7" w:themeColor="accent1" w:themeTint="66"/>
            </w:tcBorders>
            <w:shd w:val="clear" w:color="auto" w:fill="C6E0B4"/>
            <w:vAlign w:val="center"/>
            <w:hideMark/>
          </w:tcPr>
          <w:p w14:paraId="40FE8B1C" w14:textId="77777777" w:rsidR="00955BC0" w:rsidRPr="00FD0DBE" w:rsidRDefault="00955BC0" w:rsidP="008250BF">
            <w:pPr>
              <w:spacing w:after="0"/>
              <w:jc w:val="center"/>
              <w:rPr>
                <w:rFonts w:eastAsia="Times New Roman"/>
                <w:lang w:eastAsia="lv-LV"/>
              </w:rPr>
            </w:pPr>
            <w:r w:rsidRPr="00FD0DBE">
              <w:rPr>
                <w:rFonts w:eastAsia="Times New Roman"/>
                <w:lang w:eastAsia="lv-LV"/>
              </w:rPr>
              <w:t>227,75</w:t>
            </w:r>
          </w:p>
        </w:tc>
      </w:tr>
      <w:tr w:rsidR="00955BC0" w:rsidRPr="00FD0DBE" w14:paraId="4542978C"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22F0B336" w14:textId="77777777" w:rsidR="00955BC0" w:rsidRPr="00FD0DBE" w:rsidRDefault="00955BC0" w:rsidP="008250BF">
            <w:pPr>
              <w:spacing w:after="0"/>
              <w:rPr>
                <w:rFonts w:eastAsia="Times New Roman"/>
                <w:lang w:eastAsia="lv-LV"/>
              </w:rPr>
            </w:pPr>
            <w:r w:rsidRPr="00FD0DBE">
              <w:rPr>
                <w:rFonts w:eastAsia="Times New Roman"/>
                <w:lang w:eastAsia="lv-LV"/>
              </w:rPr>
              <w:t xml:space="preserve">Ādažu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F8CBAD"/>
            <w:vAlign w:val="center"/>
            <w:hideMark/>
          </w:tcPr>
          <w:p w14:paraId="0717DB3D"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1 362  </w:t>
            </w:r>
          </w:p>
        </w:tc>
        <w:tc>
          <w:tcPr>
            <w:tcW w:w="2445" w:type="dxa"/>
            <w:tcBorders>
              <w:top w:val="nil"/>
              <w:left w:val="nil"/>
              <w:bottom w:val="single" w:sz="8" w:space="0" w:color="B4C6E7" w:themeColor="accent1" w:themeTint="66"/>
              <w:right w:val="single" w:sz="8" w:space="0" w:color="B4C6E7" w:themeColor="accent1" w:themeTint="66"/>
            </w:tcBorders>
            <w:shd w:val="clear" w:color="auto" w:fill="F8CBAD"/>
            <w:vAlign w:val="center"/>
            <w:hideMark/>
          </w:tcPr>
          <w:p w14:paraId="39427300" w14:textId="77777777" w:rsidR="00955BC0" w:rsidRPr="00FD0DBE" w:rsidRDefault="00955BC0" w:rsidP="008250BF">
            <w:pPr>
              <w:spacing w:after="0"/>
              <w:jc w:val="center"/>
              <w:rPr>
                <w:rFonts w:eastAsia="Times New Roman"/>
                <w:lang w:eastAsia="lv-LV"/>
              </w:rPr>
            </w:pPr>
            <w:r w:rsidRPr="00FD0DBE">
              <w:rPr>
                <w:rFonts w:eastAsia="Times New Roman"/>
                <w:lang w:eastAsia="lv-LV"/>
              </w:rPr>
              <w:t>-147,25</w:t>
            </w:r>
          </w:p>
        </w:tc>
      </w:tr>
      <w:tr w:rsidR="00955BC0" w:rsidRPr="00FD0DBE" w14:paraId="72E7CD78"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26BCB9D1" w14:textId="77777777" w:rsidR="00955BC0" w:rsidRPr="00FD0DBE" w:rsidRDefault="00955BC0" w:rsidP="008250BF">
            <w:pPr>
              <w:spacing w:after="0"/>
              <w:rPr>
                <w:rFonts w:eastAsia="Times New Roman"/>
                <w:lang w:eastAsia="lv-LV"/>
              </w:rPr>
            </w:pPr>
            <w:r w:rsidRPr="00FD0DBE">
              <w:rPr>
                <w:rFonts w:eastAsia="Times New Roman"/>
                <w:lang w:eastAsia="lv-LV"/>
              </w:rPr>
              <w:t>Balvu novads</w:t>
            </w:r>
          </w:p>
        </w:tc>
        <w:tc>
          <w:tcPr>
            <w:tcW w:w="2535" w:type="dxa"/>
            <w:tcBorders>
              <w:top w:val="nil"/>
              <w:left w:val="nil"/>
              <w:bottom w:val="single" w:sz="8" w:space="0" w:color="B4C6E7" w:themeColor="accent1" w:themeTint="66"/>
              <w:right w:val="single" w:sz="8" w:space="0" w:color="B4C6E7" w:themeColor="accent1" w:themeTint="66"/>
            </w:tcBorders>
            <w:shd w:val="clear" w:color="auto" w:fill="F8CBAD"/>
            <w:vAlign w:val="center"/>
            <w:hideMark/>
          </w:tcPr>
          <w:p w14:paraId="3131463E"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1 368  </w:t>
            </w:r>
          </w:p>
        </w:tc>
        <w:tc>
          <w:tcPr>
            <w:tcW w:w="2445" w:type="dxa"/>
            <w:tcBorders>
              <w:top w:val="nil"/>
              <w:left w:val="nil"/>
              <w:bottom w:val="single" w:sz="8" w:space="0" w:color="B4C6E7" w:themeColor="accent1" w:themeTint="66"/>
              <w:right w:val="single" w:sz="8" w:space="0" w:color="B4C6E7" w:themeColor="accent1" w:themeTint="66"/>
            </w:tcBorders>
            <w:shd w:val="clear" w:color="auto" w:fill="F8CBAD"/>
            <w:vAlign w:val="center"/>
            <w:hideMark/>
          </w:tcPr>
          <w:p w14:paraId="4A607EA8" w14:textId="77777777" w:rsidR="00955BC0" w:rsidRPr="00FD0DBE" w:rsidRDefault="00955BC0" w:rsidP="008250BF">
            <w:pPr>
              <w:spacing w:after="0"/>
              <w:jc w:val="center"/>
              <w:rPr>
                <w:rFonts w:eastAsia="Times New Roman"/>
                <w:lang w:eastAsia="lv-LV"/>
              </w:rPr>
            </w:pPr>
            <w:r w:rsidRPr="00FD0DBE">
              <w:rPr>
                <w:rFonts w:eastAsia="Times New Roman"/>
                <w:lang w:eastAsia="lv-LV"/>
              </w:rPr>
              <w:t>-153,25</w:t>
            </w:r>
          </w:p>
        </w:tc>
      </w:tr>
      <w:tr w:rsidR="00955BC0" w:rsidRPr="00FD0DBE" w14:paraId="37F3D87E"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41C257A6" w14:textId="77777777" w:rsidR="00955BC0" w:rsidRPr="00FD0DBE" w:rsidRDefault="00955BC0" w:rsidP="008250BF">
            <w:pPr>
              <w:spacing w:after="0"/>
              <w:rPr>
                <w:rFonts w:eastAsia="Times New Roman"/>
                <w:lang w:eastAsia="lv-LV"/>
              </w:rPr>
            </w:pPr>
            <w:r w:rsidRPr="00FD0DBE">
              <w:rPr>
                <w:rFonts w:eastAsia="Times New Roman"/>
                <w:lang w:eastAsia="lv-LV"/>
              </w:rPr>
              <w:t>Bauskas novads</w:t>
            </w:r>
          </w:p>
        </w:tc>
        <w:tc>
          <w:tcPr>
            <w:tcW w:w="2535" w:type="dxa"/>
            <w:tcBorders>
              <w:top w:val="nil"/>
              <w:left w:val="nil"/>
              <w:bottom w:val="single" w:sz="8" w:space="0" w:color="B4C6E7" w:themeColor="accent1" w:themeTint="66"/>
              <w:right w:val="single" w:sz="8" w:space="0" w:color="B4C6E7" w:themeColor="accent1" w:themeTint="66"/>
            </w:tcBorders>
            <w:shd w:val="clear" w:color="auto" w:fill="C6E0B4"/>
            <w:vAlign w:val="center"/>
            <w:hideMark/>
          </w:tcPr>
          <w:p w14:paraId="57A95A3D"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1 067  </w:t>
            </w:r>
          </w:p>
        </w:tc>
        <w:tc>
          <w:tcPr>
            <w:tcW w:w="2445" w:type="dxa"/>
            <w:tcBorders>
              <w:top w:val="nil"/>
              <w:left w:val="nil"/>
              <w:bottom w:val="single" w:sz="8" w:space="0" w:color="B4C6E7" w:themeColor="accent1" w:themeTint="66"/>
              <w:right w:val="single" w:sz="8" w:space="0" w:color="B4C6E7" w:themeColor="accent1" w:themeTint="66"/>
            </w:tcBorders>
            <w:shd w:val="clear" w:color="auto" w:fill="C6E0B4"/>
            <w:vAlign w:val="center"/>
            <w:hideMark/>
          </w:tcPr>
          <w:p w14:paraId="16F7B552" w14:textId="77777777" w:rsidR="00955BC0" w:rsidRPr="00FD0DBE" w:rsidRDefault="00955BC0" w:rsidP="008250BF">
            <w:pPr>
              <w:spacing w:after="0"/>
              <w:jc w:val="center"/>
              <w:rPr>
                <w:rFonts w:eastAsia="Times New Roman"/>
                <w:lang w:eastAsia="lv-LV"/>
              </w:rPr>
            </w:pPr>
            <w:r w:rsidRPr="00FD0DBE">
              <w:rPr>
                <w:rFonts w:eastAsia="Times New Roman"/>
                <w:lang w:eastAsia="lv-LV"/>
              </w:rPr>
              <w:t>147,75</w:t>
            </w:r>
          </w:p>
        </w:tc>
      </w:tr>
      <w:tr w:rsidR="00955BC0" w:rsidRPr="00FD0DBE" w14:paraId="3A46735D"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20C51B1D" w14:textId="77777777" w:rsidR="00955BC0" w:rsidRPr="00FD0DBE" w:rsidRDefault="00955BC0" w:rsidP="008250BF">
            <w:pPr>
              <w:spacing w:after="0"/>
              <w:rPr>
                <w:rFonts w:eastAsia="Times New Roman"/>
                <w:lang w:eastAsia="lv-LV"/>
              </w:rPr>
            </w:pPr>
            <w:proofErr w:type="spellStart"/>
            <w:r w:rsidRPr="00FD0DBE">
              <w:rPr>
                <w:rFonts w:eastAsia="Times New Roman"/>
                <w:lang w:eastAsia="lv-LV"/>
              </w:rPr>
              <w:t>Cēsu</w:t>
            </w:r>
            <w:proofErr w:type="spellEnd"/>
            <w:r w:rsidRPr="00FD0DBE">
              <w:rPr>
                <w:rFonts w:eastAsia="Times New Roman"/>
                <w:lang w:eastAsia="lv-LV"/>
              </w:rPr>
              <w:t xml:space="preserve">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4ADE9FF"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1 254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EF6B9E5" w14:textId="77777777" w:rsidR="00955BC0" w:rsidRPr="00FD0DBE" w:rsidRDefault="00955BC0" w:rsidP="008250BF">
            <w:pPr>
              <w:spacing w:after="0"/>
              <w:jc w:val="center"/>
              <w:rPr>
                <w:rFonts w:eastAsia="Times New Roman"/>
                <w:lang w:eastAsia="lv-LV"/>
              </w:rPr>
            </w:pPr>
            <w:r w:rsidRPr="00FD0DBE">
              <w:rPr>
                <w:rFonts w:eastAsia="Times New Roman"/>
                <w:lang w:eastAsia="lv-LV"/>
              </w:rPr>
              <w:t>-39,25</w:t>
            </w:r>
          </w:p>
        </w:tc>
      </w:tr>
      <w:tr w:rsidR="00955BC0" w:rsidRPr="00FD0DBE" w14:paraId="7784FA94"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3BC48336" w14:textId="77777777" w:rsidR="00955BC0" w:rsidRPr="00FD0DBE" w:rsidRDefault="00955BC0" w:rsidP="008250BF">
            <w:pPr>
              <w:spacing w:after="0"/>
              <w:rPr>
                <w:rFonts w:eastAsia="Times New Roman"/>
                <w:lang w:eastAsia="lv-LV"/>
              </w:rPr>
            </w:pPr>
            <w:proofErr w:type="spellStart"/>
            <w:r w:rsidRPr="00FD0DBE">
              <w:rPr>
                <w:rFonts w:eastAsia="Times New Roman"/>
                <w:lang w:eastAsia="lv-LV"/>
              </w:rPr>
              <w:t>Dienvidkurzemes</w:t>
            </w:r>
            <w:proofErr w:type="spellEnd"/>
            <w:r w:rsidRPr="00FD0DBE">
              <w:rPr>
                <w:rFonts w:eastAsia="Times New Roman"/>
                <w:lang w:eastAsia="lv-LV"/>
              </w:rPr>
              <w:t xml:space="preserve"> novads</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CEA92F1"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1 152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E143012" w14:textId="77777777" w:rsidR="00955BC0" w:rsidRPr="00FD0DBE" w:rsidRDefault="00955BC0" w:rsidP="008250BF">
            <w:pPr>
              <w:spacing w:after="0"/>
              <w:jc w:val="center"/>
              <w:rPr>
                <w:rFonts w:eastAsia="Times New Roman"/>
                <w:lang w:eastAsia="lv-LV"/>
              </w:rPr>
            </w:pPr>
            <w:r w:rsidRPr="00FD0DBE">
              <w:rPr>
                <w:rFonts w:eastAsia="Times New Roman"/>
                <w:lang w:eastAsia="lv-LV"/>
              </w:rPr>
              <w:t>62,75</w:t>
            </w:r>
          </w:p>
        </w:tc>
      </w:tr>
      <w:tr w:rsidR="00955BC0" w:rsidRPr="00FD0DBE" w14:paraId="478A03D1"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438DEA04" w14:textId="77777777" w:rsidR="00955BC0" w:rsidRPr="00FD0DBE" w:rsidRDefault="00955BC0" w:rsidP="008250BF">
            <w:pPr>
              <w:spacing w:after="0"/>
              <w:rPr>
                <w:rFonts w:eastAsia="Times New Roman"/>
                <w:lang w:eastAsia="lv-LV"/>
              </w:rPr>
            </w:pPr>
            <w:r w:rsidRPr="00FD0DBE">
              <w:rPr>
                <w:rFonts w:eastAsia="Times New Roman"/>
                <w:lang w:eastAsia="lv-LV"/>
              </w:rPr>
              <w:t>Dobeles novads</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65764CF"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1 141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1C32C5E" w14:textId="77777777" w:rsidR="00955BC0" w:rsidRPr="00FD0DBE" w:rsidRDefault="00955BC0" w:rsidP="008250BF">
            <w:pPr>
              <w:spacing w:after="0"/>
              <w:jc w:val="center"/>
              <w:rPr>
                <w:rFonts w:eastAsia="Times New Roman"/>
                <w:lang w:eastAsia="lv-LV"/>
              </w:rPr>
            </w:pPr>
            <w:r w:rsidRPr="00FD0DBE">
              <w:rPr>
                <w:rFonts w:eastAsia="Times New Roman"/>
                <w:lang w:eastAsia="lv-LV"/>
              </w:rPr>
              <w:t>73,75</w:t>
            </w:r>
          </w:p>
        </w:tc>
      </w:tr>
      <w:tr w:rsidR="00955BC0" w:rsidRPr="00FD0DBE" w14:paraId="77CC4A96"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14C13176" w14:textId="77777777" w:rsidR="00955BC0" w:rsidRPr="00FD0DBE" w:rsidRDefault="00955BC0" w:rsidP="008250BF">
            <w:pPr>
              <w:spacing w:after="0"/>
              <w:rPr>
                <w:rFonts w:eastAsia="Times New Roman"/>
                <w:lang w:eastAsia="lv-LV"/>
              </w:rPr>
            </w:pPr>
            <w:r w:rsidRPr="00FD0DBE">
              <w:rPr>
                <w:rFonts w:eastAsia="Times New Roman"/>
                <w:lang w:eastAsia="lv-LV"/>
              </w:rPr>
              <w:t>Jelgavas novads</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29328C0"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1 172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28F2005" w14:textId="77777777" w:rsidR="00955BC0" w:rsidRPr="00FD0DBE" w:rsidRDefault="00955BC0" w:rsidP="008250BF">
            <w:pPr>
              <w:spacing w:after="0"/>
              <w:jc w:val="center"/>
              <w:rPr>
                <w:rFonts w:eastAsia="Times New Roman"/>
                <w:lang w:eastAsia="lv-LV"/>
              </w:rPr>
            </w:pPr>
            <w:r w:rsidRPr="00FD0DBE">
              <w:rPr>
                <w:rFonts w:eastAsia="Times New Roman"/>
                <w:lang w:eastAsia="lv-LV"/>
              </w:rPr>
              <w:t>42,75</w:t>
            </w:r>
          </w:p>
        </w:tc>
      </w:tr>
      <w:tr w:rsidR="00955BC0" w:rsidRPr="00FD0DBE" w14:paraId="2DD5B436"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7356568C" w14:textId="77777777" w:rsidR="00955BC0" w:rsidRPr="00FD0DBE" w:rsidRDefault="00955BC0" w:rsidP="008250BF">
            <w:pPr>
              <w:spacing w:after="0"/>
              <w:rPr>
                <w:rFonts w:eastAsia="Times New Roman"/>
                <w:lang w:eastAsia="lv-LV"/>
              </w:rPr>
            </w:pPr>
            <w:r w:rsidRPr="00FD0DBE">
              <w:rPr>
                <w:rFonts w:eastAsia="Times New Roman"/>
                <w:lang w:eastAsia="lv-LV"/>
              </w:rPr>
              <w:t xml:space="preserve">Jēkabpils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F8CBAD"/>
            <w:vAlign w:val="center"/>
            <w:hideMark/>
          </w:tcPr>
          <w:p w14:paraId="52433504"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1 364  </w:t>
            </w:r>
          </w:p>
        </w:tc>
        <w:tc>
          <w:tcPr>
            <w:tcW w:w="2445" w:type="dxa"/>
            <w:tcBorders>
              <w:top w:val="nil"/>
              <w:left w:val="nil"/>
              <w:bottom w:val="single" w:sz="8" w:space="0" w:color="B4C6E7" w:themeColor="accent1" w:themeTint="66"/>
              <w:right w:val="single" w:sz="8" w:space="0" w:color="B4C6E7" w:themeColor="accent1" w:themeTint="66"/>
            </w:tcBorders>
            <w:shd w:val="clear" w:color="auto" w:fill="F8CBAD"/>
            <w:vAlign w:val="center"/>
            <w:hideMark/>
          </w:tcPr>
          <w:p w14:paraId="7755B38A" w14:textId="77777777" w:rsidR="00955BC0" w:rsidRPr="00FD0DBE" w:rsidRDefault="00955BC0" w:rsidP="008250BF">
            <w:pPr>
              <w:spacing w:after="0"/>
              <w:jc w:val="center"/>
              <w:rPr>
                <w:rFonts w:eastAsia="Times New Roman"/>
                <w:lang w:eastAsia="lv-LV"/>
              </w:rPr>
            </w:pPr>
            <w:r w:rsidRPr="00FD0DBE">
              <w:rPr>
                <w:rFonts w:eastAsia="Times New Roman"/>
                <w:lang w:eastAsia="lv-LV"/>
              </w:rPr>
              <w:t>-149,25</w:t>
            </w:r>
          </w:p>
        </w:tc>
      </w:tr>
      <w:tr w:rsidR="00955BC0" w:rsidRPr="00FD0DBE" w14:paraId="0A1C151E"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noWrap/>
            <w:vAlign w:val="center"/>
            <w:hideMark/>
          </w:tcPr>
          <w:p w14:paraId="7A6F57DA" w14:textId="77777777" w:rsidR="00955BC0" w:rsidRPr="00FD0DBE" w:rsidRDefault="00955BC0" w:rsidP="008250BF">
            <w:pPr>
              <w:spacing w:after="0"/>
              <w:rPr>
                <w:rFonts w:eastAsia="Times New Roman"/>
                <w:lang w:eastAsia="lv-LV"/>
              </w:rPr>
            </w:pPr>
            <w:r w:rsidRPr="00FD0DBE">
              <w:rPr>
                <w:rFonts w:eastAsia="Times New Roman"/>
                <w:lang w:eastAsia="lv-LV"/>
              </w:rPr>
              <w:t>Krāslavas novads</w:t>
            </w:r>
          </w:p>
        </w:tc>
        <w:tc>
          <w:tcPr>
            <w:tcW w:w="2535" w:type="dxa"/>
            <w:tcBorders>
              <w:top w:val="nil"/>
              <w:left w:val="nil"/>
              <w:bottom w:val="single" w:sz="8" w:space="0" w:color="B4C6E7" w:themeColor="accent1" w:themeTint="66"/>
              <w:right w:val="single" w:sz="8" w:space="0" w:color="B4C6E7" w:themeColor="accent1" w:themeTint="66"/>
            </w:tcBorders>
            <w:shd w:val="clear" w:color="auto" w:fill="C6E0B4"/>
            <w:vAlign w:val="center"/>
            <w:hideMark/>
          </w:tcPr>
          <w:p w14:paraId="1C8A370A"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1 012  </w:t>
            </w:r>
          </w:p>
        </w:tc>
        <w:tc>
          <w:tcPr>
            <w:tcW w:w="2445" w:type="dxa"/>
            <w:tcBorders>
              <w:top w:val="nil"/>
              <w:left w:val="nil"/>
              <w:bottom w:val="single" w:sz="8" w:space="0" w:color="B4C6E7" w:themeColor="accent1" w:themeTint="66"/>
              <w:right w:val="single" w:sz="8" w:space="0" w:color="B4C6E7" w:themeColor="accent1" w:themeTint="66"/>
            </w:tcBorders>
            <w:shd w:val="clear" w:color="auto" w:fill="C6E0B4"/>
            <w:vAlign w:val="center"/>
            <w:hideMark/>
          </w:tcPr>
          <w:p w14:paraId="7D6E4362" w14:textId="77777777" w:rsidR="00955BC0" w:rsidRPr="00FD0DBE" w:rsidRDefault="00955BC0" w:rsidP="008250BF">
            <w:pPr>
              <w:spacing w:after="0"/>
              <w:jc w:val="center"/>
              <w:rPr>
                <w:rFonts w:eastAsia="Times New Roman"/>
                <w:lang w:eastAsia="lv-LV"/>
              </w:rPr>
            </w:pPr>
            <w:r w:rsidRPr="00FD0DBE">
              <w:rPr>
                <w:rFonts w:eastAsia="Times New Roman"/>
                <w:lang w:eastAsia="lv-LV"/>
              </w:rPr>
              <w:t>202,75</w:t>
            </w:r>
          </w:p>
        </w:tc>
      </w:tr>
      <w:tr w:rsidR="00955BC0" w:rsidRPr="00FD0DBE" w14:paraId="3151CE81"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7262E5F4" w14:textId="77777777" w:rsidR="00955BC0" w:rsidRPr="00FD0DBE" w:rsidRDefault="00955BC0" w:rsidP="008250BF">
            <w:pPr>
              <w:spacing w:after="0"/>
              <w:rPr>
                <w:rFonts w:eastAsia="Times New Roman"/>
                <w:lang w:eastAsia="lv-LV"/>
              </w:rPr>
            </w:pPr>
            <w:r w:rsidRPr="00FD0DBE">
              <w:rPr>
                <w:rFonts w:eastAsia="Times New Roman"/>
                <w:lang w:eastAsia="lv-LV"/>
              </w:rPr>
              <w:t xml:space="preserve">Kuldīgas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71CBB79"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1 152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450F84A" w14:textId="77777777" w:rsidR="00955BC0" w:rsidRPr="00FD0DBE" w:rsidRDefault="00955BC0" w:rsidP="008250BF">
            <w:pPr>
              <w:spacing w:after="0"/>
              <w:jc w:val="center"/>
              <w:rPr>
                <w:rFonts w:eastAsia="Times New Roman"/>
                <w:lang w:eastAsia="lv-LV"/>
              </w:rPr>
            </w:pPr>
            <w:r w:rsidRPr="00FD0DBE">
              <w:rPr>
                <w:rFonts w:eastAsia="Times New Roman"/>
                <w:lang w:eastAsia="lv-LV"/>
              </w:rPr>
              <w:t>62,75</w:t>
            </w:r>
          </w:p>
        </w:tc>
      </w:tr>
      <w:tr w:rsidR="00955BC0" w:rsidRPr="00FD0DBE" w14:paraId="13422F07"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2A6BF75E" w14:textId="77777777" w:rsidR="00955BC0" w:rsidRPr="00FD0DBE" w:rsidRDefault="00955BC0" w:rsidP="008250BF">
            <w:pPr>
              <w:spacing w:after="0"/>
              <w:rPr>
                <w:rFonts w:eastAsia="Times New Roman"/>
                <w:lang w:eastAsia="lv-LV"/>
              </w:rPr>
            </w:pPr>
            <w:r w:rsidRPr="00FD0DBE">
              <w:rPr>
                <w:rFonts w:eastAsia="Times New Roman"/>
                <w:lang w:eastAsia="lv-LV"/>
              </w:rPr>
              <w:t>Ķekavas novads</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AFD9616"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1 303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D7381AA" w14:textId="77777777" w:rsidR="00955BC0" w:rsidRPr="00FD0DBE" w:rsidRDefault="00955BC0" w:rsidP="008250BF">
            <w:pPr>
              <w:spacing w:after="0"/>
              <w:jc w:val="center"/>
              <w:rPr>
                <w:rFonts w:eastAsia="Times New Roman"/>
                <w:lang w:eastAsia="lv-LV"/>
              </w:rPr>
            </w:pPr>
            <w:r w:rsidRPr="00FD0DBE">
              <w:rPr>
                <w:rFonts w:eastAsia="Times New Roman"/>
                <w:lang w:eastAsia="lv-LV"/>
              </w:rPr>
              <w:t>-88,25</w:t>
            </w:r>
          </w:p>
        </w:tc>
      </w:tr>
      <w:tr w:rsidR="00955BC0" w:rsidRPr="00FD0DBE" w14:paraId="2759DFDC"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6D12D1F8" w14:textId="77777777" w:rsidR="00955BC0" w:rsidRPr="00FD0DBE" w:rsidRDefault="00955BC0" w:rsidP="008250BF">
            <w:pPr>
              <w:spacing w:after="0"/>
              <w:rPr>
                <w:rFonts w:eastAsia="Times New Roman"/>
                <w:lang w:eastAsia="lv-LV"/>
              </w:rPr>
            </w:pPr>
            <w:r w:rsidRPr="00FD0DBE">
              <w:rPr>
                <w:rFonts w:eastAsia="Times New Roman"/>
                <w:lang w:eastAsia="lv-LV"/>
              </w:rPr>
              <w:t xml:space="preserve">Limbažu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60DFA4D"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1 083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1482254" w14:textId="77777777" w:rsidR="00955BC0" w:rsidRPr="00FD0DBE" w:rsidRDefault="00955BC0" w:rsidP="008250BF">
            <w:pPr>
              <w:spacing w:after="0"/>
              <w:jc w:val="center"/>
              <w:rPr>
                <w:rFonts w:eastAsia="Times New Roman"/>
                <w:lang w:eastAsia="lv-LV"/>
              </w:rPr>
            </w:pPr>
            <w:r w:rsidRPr="00FD0DBE">
              <w:rPr>
                <w:rFonts w:eastAsia="Times New Roman"/>
                <w:lang w:eastAsia="lv-LV"/>
              </w:rPr>
              <w:t>131,75</w:t>
            </w:r>
          </w:p>
        </w:tc>
      </w:tr>
      <w:tr w:rsidR="00955BC0" w:rsidRPr="00FD0DBE" w14:paraId="503E92E4"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3DEDD19D" w14:textId="77777777" w:rsidR="00955BC0" w:rsidRPr="00FD0DBE" w:rsidRDefault="00955BC0" w:rsidP="008250BF">
            <w:pPr>
              <w:spacing w:after="0"/>
              <w:rPr>
                <w:rFonts w:eastAsia="Times New Roman"/>
                <w:lang w:eastAsia="lv-LV"/>
              </w:rPr>
            </w:pPr>
            <w:r w:rsidRPr="00FD0DBE">
              <w:rPr>
                <w:rFonts w:eastAsia="Times New Roman"/>
                <w:lang w:eastAsia="lv-LV"/>
              </w:rPr>
              <w:t xml:space="preserve">Ludzas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78F53F1"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1 115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0943193" w14:textId="77777777" w:rsidR="00955BC0" w:rsidRPr="00FD0DBE" w:rsidRDefault="00955BC0" w:rsidP="008250BF">
            <w:pPr>
              <w:spacing w:after="0"/>
              <w:jc w:val="center"/>
              <w:rPr>
                <w:rFonts w:eastAsia="Times New Roman"/>
                <w:lang w:eastAsia="lv-LV"/>
              </w:rPr>
            </w:pPr>
            <w:r w:rsidRPr="00FD0DBE">
              <w:rPr>
                <w:rFonts w:eastAsia="Times New Roman"/>
                <w:lang w:eastAsia="lv-LV"/>
              </w:rPr>
              <w:t>99,75</w:t>
            </w:r>
          </w:p>
        </w:tc>
      </w:tr>
      <w:tr w:rsidR="00955BC0" w:rsidRPr="00FD0DBE" w14:paraId="071DB8E8"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0B962167" w14:textId="77777777" w:rsidR="00955BC0" w:rsidRPr="00FD0DBE" w:rsidRDefault="00955BC0" w:rsidP="008250BF">
            <w:pPr>
              <w:spacing w:after="0"/>
              <w:rPr>
                <w:rFonts w:eastAsia="Times New Roman"/>
                <w:lang w:eastAsia="lv-LV"/>
              </w:rPr>
            </w:pPr>
            <w:r w:rsidRPr="00FD0DBE">
              <w:rPr>
                <w:rFonts w:eastAsia="Times New Roman"/>
                <w:lang w:eastAsia="lv-LV"/>
              </w:rPr>
              <w:t xml:space="preserve">Madonas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F8CBAD"/>
            <w:vAlign w:val="center"/>
            <w:hideMark/>
          </w:tcPr>
          <w:p w14:paraId="198C32EE"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1 376  </w:t>
            </w:r>
          </w:p>
        </w:tc>
        <w:tc>
          <w:tcPr>
            <w:tcW w:w="2445" w:type="dxa"/>
            <w:tcBorders>
              <w:top w:val="nil"/>
              <w:left w:val="nil"/>
              <w:bottom w:val="single" w:sz="8" w:space="0" w:color="B4C6E7" w:themeColor="accent1" w:themeTint="66"/>
              <w:right w:val="single" w:sz="8" w:space="0" w:color="B4C6E7" w:themeColor="accent1" w:themeTint="66"/>
            </w:tcBorders>
            <w:shd w:val="clear" w:color="auto" w:fill="F8CBAD"/>
            <w:vAlign w:val="center"/>
            <w:hideMark/>
          </w:tcPr>
          <w:p w14:paraId="328A8504" w14:textId="77777777" w:rsidR="00955BC0" w:rsidRPr="00FD0DBE" w:rsidRDefault="00955BC0" w:rsidP="008250BF">
            <w:pPr>
              <w:spacing w:after="0"/>
              <w:jc w:val="center"/>
              <w:rPr>
                <w:rFonts w:eastAsia="Times New Roman"/>
                <w:lang w:eastAsia="lv-LV"/>
              </w:rPr>
            </w:pPr>
            <w:r w:rsidRPr="00FD0DBE">
              <w:rPr>
                <w:rFonts w:eastAsia="Times New Roman"/>
                <w:lang w:eastAsia="lv-LV"/>
              </w:rPr>
              <w:t>-161,25</w:t>
            </w:r>
          </w:p>
        </w:tc>
      </w:tr>
      <w:tr w:rsidR="00955BC0" w:rsidRPr="00FD0DBE" w14:paraId="30FBDCD8"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1A4B5694" w14:textId="77777777" w:rsidR="00955BC0" w:rsidRPr="00FD0DBE" w:rsidRDefault="00955BC0" w:rsidP="008250BF">
            <w:pPr>
              <w:spacing w:after="0"/>
              <w:rPr>
                <w:rFonts w:eastAsia="Times New Roman"/>
                <w:lang w:eastAsia="lv-LV"/>
              </w:rPr>
            </w:pPr>
            <w:r w:rsidRPr="00FD0DBE">
              <w:rPr>
                <w:rFonts w:eastAsia="Times New Roman"/>
                <w:lang w:eastAsia="lv-LV"/>
              </w:rPr>
              <w:t xml:space="preserve">Mārupes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7452B61"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1 325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39E0A3F" w14:textId="77777777" w:rsidR="00955BC0" w:rsidRPr="00FD0DBE" w:rsidRDefault="00955BC0" w:rsidP="008250BF">
            <w:pPr>
              <w:spacing w:after="0"/>
              <w:jc w:val="center"/>
              <w:rPr>
                <w:rFonts w:eastAsia="Times New Roman"/>
                <w:lang w:eastAsia="lv-LV"/>
              </w:rPr>
            </w:pPr>
            <w:r w:rsidRPr="00FD0DBE">
              <w:rPr>
                <w:rFonts w:eastAsia="Times New Roman"/>
                <w:lang w:eastAsia="lv-LV"/>
              </w:rPr>
              <w:t>-110,25</w:t>
            </w:r>
          </w:p>
        </w:tc>
      </w:tr>
      <w:tr w:rsidR="00955BC0" w:rsidRPr="00FD0DBE" w14:paraId="614D0E52"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noWrap/>
            <w:vAlign w:val="center"/>
            <w:hideMark/>
          </w:tcPr>
          <w:p w14:paraId="495408A9" w14:textId="77777777" w:rsidR="00955BC0" w:rsidRPr="00FD0DBE" w:rsidRDefault="00955BC0" w:rsidP="008250BF">
            <w:pPr>
              <w:spacing w:after="0"/>
              <w:rPr>
                <w:rFonts w:eastAsia="Times New Roman"/>
                <w:lang w:eastAsia="lv-LV"/>
              </w:rPr>
            </w:pPr>
            <w:r w:rsidRPr="00FD0DBE">
              <w:rPr>
                <w:rFonts w:eastAsia="Times New Roman"/>
                <w:lang w:eastAsia="lv-LV"/>
              </w:rPr>
              <w:t>Ogres novads</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7DD0C18"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1 210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625C03F" w14:textId="77777777" w:rsidR="00955BC0" w:rsidRPr="00FD0DBE" w:rsidRDefault="00955BC0" w:rsidP="008250BF">
            <w:pPr>
              <w:spacing w:after="0"/>
              <w:jc w:val="center"/>
              <w:rPr>
                <w:rFonts w:eastAsia="Times New Roman"/>
                <w:lang w:eastAsia="lv-LV"/>
              </w:rPr>
            </w:pPr>
            <w:r w:rsidRPr="00FD0DBE">
              <w:rPr>
                <w:rFonts w:eastAsia="Times New Roman"/>
                <w:lang w:eastAsia="lv-LV"/>
              </w:rPr>
              <w:t>4,75</w:t>
            </w:r>
          </w:p>
        </w:tc>
      </w:tr>
      <w:tr w:rsidR="00955BC0" w:rsidRPr="00FD0DBE" w14:paraId="71F34842"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642B4D08" w14:textId="77777777" w:rsidR="00955BC0" w:rsidRPr="00FD0DBE" w:rsidRDefault="00955BC0" w:rsidP="008250BF">
            <w:pPr>
              <w:spacing w:after="0"/>
              <w:rPr>
                <w:rFonts w:eastAsia="Times New Roman"/>
                <w:lang w:eastAsia="lv-LV"/>
              </w:rPr>
            </w:pPr>
            <w:r w:rsidRPr="00FD0DBE">
              <w:rPr>
                <w:rFonts w:eastAsia="Times New Roman"/>
                <w:lang w:eastAsia="lv-LV"/>
              </w:rPr>
              <w:t xml:space="preserve">Preiļu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C3725AA"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1 228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AACCAF8" w14:textId="77777777" w:rsidR="00955BC0" w:rsidRPr="00FD0DBE" w:rsidRDefault="00955BC0" w:rsidP="008250BF">
            <w:pPr>
              <w:spacing w:after="0"/>
              <w:jc w:val="center"/>
              <w:rPr>
                <w:rFonts w:eastAsia="Times New Roman"/>
                <w:lang w:eastAsia="lv-LV"/>
              </w:rPr>
            </w:pPr>
            <w:r w:rsidRPr="00FD0DBE">
              <w:rPr>
                <w:rFonts w:eastAsia="Times New Roman"/>
                <w:lang w:eastAsia="lv-LV"/>
              </w:rPr>
              <w:t>-13,25</w:t>
            </w:r>
          </w:p>
        </w:tc>
      </w:tr>
      <w:tr w:rsidR="00955BC0" w:rsidRPr="00FD0DBE" w14:paraId="4F2D5D7A"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1D2806B6" w14:textId="77777777" w:rsidR="00955BC0" w:rsidRPr="00FD0DBE" w:rsidRDefault="00955BC0" w:rsidP="008250BF">
            <w:pPr>
              <w:spacing w:after="0"/>
              <w:rPr>
                <w:rFonts w:eastAsia="Times New Roman"/>
                <w:lang w:eastAsia="lv-LV"/>
              </w:rPr>
            </w:pPr>
            <w:r w:rsidRPr="00FD0DBE">
              <w:rPr>
                <w:rFonts w:eastAsia="Times New Roman"/>
                <w:lang w:eastAsia="lv-LV"/>
              </w:rPr>
              <w:t>Rēzeknes novads</w:t>
            </w:r>
          </w:p>
        </w:tc>
        <w:tc>
          <w:tcPr>
            <w:tcW w:w="2535" w:type="dxa"/>
            <w:tcBorders>
              <w:top w:val="nil"/>
              <w:left w:val="nil"/>
              <w:bottom w:val="single" w:sz="8" w:space="0" w:color="B4C6E7" w:themeColor="accent1" w:themeTint="66"/>
              <w:right w:val="single" w:sz="8" w:space="0" w:color="B4C6E7" w:themeColor="accent1" w:themeTint="66"/>
            </w:tcBorders>
            <w:shd w:val="clear" w:color="auto" w:fill="C6E0B4"/>
            <w:vAlign w:val="center"/>
            <w:hideMark/>
          </w:tcPr>
          <w:p w14:paraId="23963BFA"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1 065  </w:t>
            </w:r>
          </w:p>
        </w:tc>
        <w:tc>
          <w:tcPr>
            <w:tcW w:w="2445" w:type="dxa"/>
            <w:tcBorders>
              <w:top w:val="nil"/>
              <w:left w:val="nil"/>
              <w:bottom w:val="single" w:sz="8" w:space="0" w:color="B4C6E7" w:themeColor="accent1" w:themeTint="66"/>
              <w:right w:val="single" w:sz="8" w:space="0" w:color="B4C6E7" w:themeColor="accent1" w:themeTint="66"/>
            </w:tcBorders>
            <w:shd w:val="clear" w:color="auto" w:fill="C6E0B4"/>
            <w:vAlign w:val="center"/>
            <w:hideMark/>
          </w:tcPr>
          <w:p w14:paraId="5587A0B7" w14:textId="77777777" w:rsidR="00955BC0" w:rsidRPr="00FD0DBE" w:rsidRDefault="00955BC0" w:rsidP="008250BF">
            <w:pPr>
              <w:spacing w:after="0"/>
              <w:jc w:val="center"/>
              <w:rPr>
                <w:rFonts w:eastAsia="Times New Roman"/>
                <w:lang w:eastAsia="lv-LV"/>
              </w:rPr>
            </w:pPr>
            <w:r w:rsidRPr="00FD0DBE">
              <w:rPr>
                <w:rFonts w:eastAsia="Times New Roman"/>
                <w:lang w:eastAsia="lv-LV"/>
              </w:rPr>
              <w:t>149,75</w:t>
            </w:r>
          </w:p>
        </w:tc>
      </w:tr>
      <w:tr w:rsidR="00955BC0" w:rsidRPr="00FD0DBE" w14:paraId="1DAC901B"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noWrap/>
            <w:vAlign w:val="center"/>
            <w:hideMark/>
          </w:tcPr>
          <w:p w14:paraId="1A67F8B9" w14:textId="77777777" w:rsidR="00955BC0" w:rsidRPr="00FD0DBE" w:rsidRDefault="00955BC0" w:rsidP="008250BF">
            <w:pPr>
              <w:spacing w:after="0"/>
              <w:rPr>
                <w:rFonts w:eastAsia="Times New Roman"/>
                <w:lang w:eastAsia="lv-LV"/>
              </w:rPr>
            </w:pPr>
            <w:r w:rsidRPr="00FD0DBE">
              <w:rPr>
                <w:rFonts w:eastAsia="Times New Roman"/>
                <w:lang w:eastAsia="lv-LV"/>
              </w:rPr>
              <w:t xml:space="preserve">Ropažu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F8CBAD"/>
            <w:vAlign w:val="center"/>
            <w:hideMark/>
          </w:tcPr>
          <w:p w14:paraId="21BD9E29"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1 371  </w:t>
            </w:r>
          </w:p>
        </w:tc>
        <w:tc>
          <w:tcPr>
            <w:tcW w:w="2445" w:type="dxa"/>
            <w:tcBorders>
              <w:top w:val="nil"/>
              <w:left w:val="nil"/>
              <w:bottom w:val="single" w:sz="8" w:space="0" w:color="B4C6E7" w:themeColor="accent1" w:themeTint="66"/>
              <w:right w:val="single" w:sz="8" w:space="0" w:color="B4C6E7" w:themeColor="accent1" w:themeTint="66"/>
            </w:tcBorders>
            <w:shd w:val="clear" w:color="auto" w:fill="F8CBAD"/>
            <w:vAlign w:val="center"/>
            <w:hideMark/>
          </w:tcPr>
          <w:p w14:paraId="02695348" w14:textId="77777777" w:rsidR="00955BC0" w:rsidRPr="00FD0DBE" w:rsidRDefault="00955BC0" w:rsidP="008250BF">
            <w:pPr>
              <w:spacing w:after="0"/>
              <w:jc w:val="center"/>
              <w:rPr>
                <w:rFonts w:eastAsia="Times New Roman"/>
                <w:lang w:eastAsia="lv-LV"/>
              </w:rPr>
            </w:pPr>
            <w:r w:rsidRPr="00FD0DBE">
              <w:rPr>
                <w:rFonts w:eastAsia="Times New Roman"/>
                <w:lang w:eastAsia="lv-LV"/>
              </w:rPr>
              <w:t>-156,25</w:t>
            </w:r>
          </w:p>
        </w:tc>
      </w:tr>
      <w:tr w:rsidR="00955BC0" w:rsidRPr="00FD0DBE" w14:paraId="0C0E6CA8"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00210FF7" w14:textId="77777777" w:rsidR="00955BC0" w:rsidRPr="00FD0DBE" w:rsidRDefault="00955BC0" w:rsidP="008250BF">
            <w:pPr>
              <w:spacing w:after="0"/>
              <w:rPr>
                <w:rFonts w:eastAsia="Times New Roman"/>
                <w:lang w:eastAsia="lv-LV"/>
              </w:rPr>
            </w:pPr>
            <w:r w:rsidRPr="00FD0DBE">
              <w:rPr>
                <w:rFonts w:eastAsia="Times New Roman"/>
                <w:lang w:eastAsia="lv-LV"/>
              </w:rPr>
              <w:t>Saldus novads</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F6E2B09"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1 250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075A382" w14:textId="77777777" w:rsidR="00955BC0" w:rsidRPr="00FD0DBE" w:rsidRDefault="00955BC0" w:rsidP="008250BF">
            <w:pPr>
              <w:spacing w:after="0"/>
              <w:jc w:val="center"/>
              <w:rPr>
                <w:rFonts w:eastAsia="Times New Roman"/>
                <w:lang w:eastAsia="lv-LV"/>
              </w:rPr>
            </w:pPr>
            <w:r w:rsidRPr="00FD0DBE">
              <w:rPr>
                <w:rFonts w:eastAsia="Times New Roman"/>
                <w:lang w:eastAsia="lv-LV"/>
              </w:rPr>
              <w:t>-35,25</w:t>
            </w:r>
          </w:p>
        </w:tc>
      </w:tr>
      <w:tr w:rsidR="00955BC0" w:rsidRPr="00FD0DBE" w14:paraId="5A478217"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206B1812" w14:textId="77777777" w:rsidR="00955BC0" w:rsidRPr="00FD0DBE" w:rsidRDefault="00955BC0" w:rsidP="008250BF">
            <w:pPr>
              <w:spacing w:after="0"/>
              <w:rPr>
                <w:rFonts w:eastAsia="Times New Roman"/>
                <w:lang w:eastAsia="lv-LV"/>
              </w:rPr>
            </w:pPr>
            <w:r w:rsidRPr="00FD0DBE">
              <w:rPr>
                <w:rFonts w:eastAsia="Times New Roman"/>
                <w:lang w:eastAsia="lv-LV"/>
              </w:rPr>
              <w:t>Saulkrastu novads</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7872890"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1 338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72BE6F1" w14:textId="77777777" w:rsidR="00955BC0" w:rsidRPr="00FD0DBE" w:rsidRDefault="00955BC0" w:rsidP="008250BF">
            <w:pPr>
              <w:spacing w:after="0"/>
              <w:jc w:val="center"/>
              <w:rPr>
                <w:rFonts w:eastAsia="Times New Roman"/>
                <w:lang w:eastAsia="lv-LV"/>
              </w:rPr>
            </w:pPr>
            <w:r w:rsidRPr="00FD0DBE">
              <w:rPr>
                <w:rFonts w:eastAsia="Times New Roman"/>
                <w:lang w:eastAsia="lv-LV"/>
              </w:rPr>
              <w:t>-123,25</w:t>
            </w:r>
          </w:p>
        </w:tc>
      </w:tr>
      <w:tr w:rsidR="00955BC0" w:rsidRPr="00FD0DBE" w14:paraId="363E6D1B"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noWrap/>
            <w:vAlign w:val="center"/>
            <w:hideMark/>
          </w:tcPr>
          <w:p w14:paraId="0456A4B2" w14:textId="77777777" w:rsidR="00955BC0" w:rsidRPr="00FD0DBE" w:rsidRDefault="00955BC0" w:rsidP="008250BF">
            <w:pPr>
              <w:spacing w:after="0"/>
              <w:rPr>
                <w:rFonts w:eastAsia="Times New Roman"/>
                <w:lang w:eastAsia="lv-LV"/>
              </w:rPr>
            </w:pPr>
            <w:r w:rsidRPr="00FD0DBE">
              <w:rPr>
                <w:rFonts w:eastAsia="Times New Roman"/>
                <w:lang w:eastAsia="lv-LV"/>
              </w:rPr>
              <w:t xml:space="preserve">Siguldas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AF8E934"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1 225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A172DA3" w14:textId="77777777" w:rsidR="00955BC0" w:rsidRPr="00FD0DBE" w:rsidRDefault="00955BC0" w:rsidP="008250BF">
            <w:pPr>
              <w:spacing w:after="0"/>
              <w:jc w:val="center"/>
              <w:rPr>
                <w:rFonts w:eastAsia="Times New Roman"/>
                <w:lang w:eastAsia="lv-LV"/>
              </w:rPr>
            </w:pPr>
            <w:r w:rsidRPr="00FD0DBE">
              <w:rPr>
                <w:rFonts w:eastAsia="Times New Roman"/>
                <w:lang w:eastAsia="lv-LV"/>
              </w:rPr>
              <w:t>-10,25</w:t>
            </w:r>
          </w:p>
        </w:tc>
      </w:tr>
      <w:tr w:rsidR="00955BC0" w:rsidRPr="00FD0DBE" w14:paraId="595E8936"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13EC62B4" w14:textId="77777777" w:rsidR="00955BC0" w:rsidRPr="00FD0DBE" w:rsidRDefault="00955BC0" w:rsidP="008250BF">
            <w:pPr>
              <w:spacing w:after="0"/>
              <w:rPr>
                <w:rFonts w:eastAsia="Times New Roman"/>
                <w:lang w:eastAsia="lv-LV"/>
              </w:rPr>
            </w:pPr>
            <w:r w:rsidRPr="00FD0DBE">
              <w:rPr>
                <w:rFonts w:eastAsia="Times New Roman"/>
                <w:lang w:eastAsia="lv-LV"/>
              </w:rPr>
              <w:t>Smiltenes novads</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E934836"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1 295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34641FF" w14:textId="77777777" w:rsidR="00955BC0" w:rsidRPr="00FD0DBE" w:rsidRDefault="00955BC0" w:rsidP="008250BF">
            <w:pPr>
              <w:spacing w:after="0"/>
              <w:jc w:val="center"/>
              <w:rPr>
                <w:rFonts w:eastAsia="Times New Roman"/>
                <w:lang w:eastAsia="lv-LV"/>
              </w:rPr>
            </w:pPr>
            <w:r w:rsidRPr="00FD0DBE">
              <w:rPr>
                <w:rFonts w:eastAsia="Times New Roman"/>
                <w:lang w:eastAsia="lv-LV"/>
              </w:rPr>
              <w:t>-80,25</w:t>
            </w:r>
          </w:p>
        </w:tc>
      </w:tr>
      <w:tr w:rsidR="00955BC0" w:rsidRPr="00FD0DBE" w14:paraId="0294D6B6"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1AC2B197" w14:textId="77777777" w:rsidR="00955BC0" w:rsidRPr="00FD0DBE" w:rsidRDefault="00955BC0" w:rsidP="008250BF">
            <w:pPr>
              <w:spacing w:after="0"/>
              <w:rPr>
                <w:rFonts w:eastAsia="Times New Roman"/>
                <w:lang w:eastAsia="lv-LV"/>
              </w:rPr>
            </w:pPr>
            <w:r w:rsidRPr="00FD0DBE">
              <w:rPr>
                <w:rFonts w:eastAsia="Times New Roman"/>
                <w:lang w:eastAsia="lv-LV"/>
              </w:rPr>
              <w:t xml:space="preserve">Talsu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C6E0B4"/>
            <w:vAlign w:val="center"/>
            <w:hideMark/>
          </w:tcPr>
          <w:p w14:paraId="3A23A095"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1 033  </w:t>
            </w:r>
          </w:p>
        </w:tc>
        <w:tc>
          <w:tcPr>
            <w:tcW w:w="2445" w:type="dxa"/>
            <w:tcBorders>
              <w:top w:val="nil"/>
              <w:left w:val="nil"/>
              <w:bottom w:val="single" w:sz="8" w:space="0" w:color="B4C6E7" w:themeColor="accent1" w:themeTint="66"/>
              <w:right w:val="single" w:sz="8" w:space="0" w:color="B4C6E7" w:themeColor="accent1" w:themeTint="66"/>
            </w:tcBorders>
            <w:shd w:val="clear" w:color="auto" w:fill="C6E0B4"/>
            <w:vAlign w:val="center"/>
            <w:hideMark/>
          </w:tcPr>
          <w:p w14:paraId="03D44CD9" w14:textId="77777777" w:rsidR="00955BC0" w:rsidRPr="00FD0DBE" w:rsidRDefault="00955BC0" w:rsidP="008250BF">
            <w:pPr>
              <w:spacing w:after="0"/>
              <w:jc w:val="center"/>
              <w:rPr>
                <w:rFonts w:eastAsia="Times New Roman"/>
                <w:lang w:eastAsia="lv-LV"/>
              </w:rPr>
            </w:pPr>
            <w:r w:rsidRPr="00FD0DBE">
              <w:rPr>
                <w:rFonts w:eastAsia="Times New Roman"/>
                <w:lang w:eastAsia="lv-LV"/>
              </w:rPr>
              <w:t>181,75</w:t>
            </w:r>
          </w:p>
        </w:tc>
      </w:tr>
      <w:tr w:rsidR="00955BC0" w:rsidRPr="00FD0DBE" w14:paraId="0E2ED061"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noWrap/>
            <w:vAlign w:val="center"/>
            <w:hideMark/>
          </w:tcPr>
          <w:p w14:paraId="22FDA83C" w14:textId="77777777" w:rsidR="00955BC0" w:rsidRPr="00FD0DBE" w:rsidRDefault="00955BC0" w:rsidP="008250BF">
            <w:pPr>
              <w:spacing w:after="0"/>
              <w:rPr>
                <w:rFonts w:eastAsia="Times New Roman"/>
                <w:lang w:eastAsia="lv-LV"/>
              </w:rPr>
            </w:pPr>
            <w:r w:rsidRPr="00FD0DBE">
              <w:rPr>
                <w:rFonts w:eastAsia="Times New Roman"/>
                <w:lang w:eastAsia="lv-LV"/>
              </w:rPr>
              <w:t xml:space="preserve">Tukuma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82BCE67"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1 217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39A36A2" w14:textId="77777777" w:rsidR="00955BC0" w:rsidRPr="00FD0DBE" w:rsidRDefault="00955BC0" w:rsidP="008250BF">
            <w:pPr>
              <w:spacing w:after="0"/>
              <w:jc w:val="center"/>
              <w:rPr>
                <w:rFonts w:eastAsia="Times New Roman"/>
                <w:lang w:eastAsia="lv-LV"/>
              </w:rPr>
            </w:pPr>
            <w:r w:rsidRPr="00FD0DBE">
              <w:rPr>
                <w:rFonts w:eastAsia="Times New Roman"/>
                <w:lang w:eastAsia="lv-LV"/>
              </w:rPr>
              <w:t>-2,25</w:t>
            </w:r>
          </w:p>
        </w:tc>
      </w:tr>
      <w:tr w:rsidR="00955BC0" w:rsidRPr="00FD0DBE" w14:paraId="661DBF48" w14:textId="77777777" w:rsidTr="008250BF">
        <w:trPr>
          <w:trHeight w:val="189"/>
        </w:trPr>
        <w:tc>
          <w:tcPr>
            <w:tcW w:w="321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noWrap/>
            <w:vAlign w:val="center"/>
            <w:hideMark/>
          </w:tcPr>
          <w:p w14:paraId="34FCBF74" w14:textId="77777777" w:rsidR="00955BC0" w:rsidRPr="00FD0DBE" w:rsidRDefault="00955BC0" w:rsidP="008250BF">
            <w:pPr>
              <w:spacing w:after="0"/>
              <w:rPr>
                <w:rFonts w:eastAsia="Times New Roman"/>
                <w:lang w:eastAsia="lv-LV"/>
              </w:rPr>
            </w:pPr>
            <w:r w:rsidRPr="00FD0DBE">
              <w:rPr>
                <w:rFonts w:eastAsia="Times New Roman"/>
                <w:lang w:eastAsia="lv-LV"/>
              </w:rPr>
              <w:t xml:space="preserve">Valmieras novads </w:t>
            </w:r>
          </w:p>
        </w:tc>
        <w:tc>
          <w:tcPr>
            <w:tcW w:w="253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F49910B" w14:textId="77777777" w:rsidR="00955BC0" w:rsidRPr="00FD0DBE" w:rsidRDefault="00955BC0" w:rsidP="008250BF">
            <w:pPr>
              <w:spacing w:after="0"/>
              <w:ind w:firstLine="109"/>
              <w:jc w:val="center"/>
              <w:rPr>
                <w:rFonts w:eastAsia="Times New Roman"/>
                <w:lang w:eastAsia="lv-LV"/>
              </w:rPr>
            </w:pPr>
            <w:r w:rsidRPr="00FD0DBE">
              <w:rPr>
                <w:rFonts w:eastAsia="Times New Roman"/>
                <w:lang w:eastAsia="lv-LV"/>
              </w:rPr>
              <w:t xml:space="preserve">                    1 335  </w:t>
            </w:r>
          </w:p>
        </w:tc>
        <w:tc>
          <w:tcPr>
            <w:tcW w:w="24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44E2CE9" w14:textId="77777777" w:rsidR="00955BC0" w:rsidRPr="00FD0DBE" w:rsidRDefault="00955BC0" w:rsidP="008250BF">
            <w:pPr>
              <w:spacing w:after="0"/>
              <w:jc w:val="center"/>
              <w:rPr>
                <w:rFonts w:eastAsia="Times New Roman"/>
                <w:lang w:eastAsia="lv-LV"/>
              </w:rPr>
            </w:pPr>
            <w:r w:rsidRPr="00FD0DBE">
              <w:rPr>
                <w:rFonts w:eastAsia="Times New Roman"/>
                <w:lang w:eastAsia="lv-LV"/>
              </w:rPr>
              <w:t>-120,25</w:t>
            </w:r>
          </w:p>
        </w:tc>
      </w:tr>
    </w:tbl>
    <w:p w14:paraId="1E4028CA" w14:textId="77777777" w:rsidR="00955BC0" w:rsidRPr="00FD0DBE" w:rsidRDefault="00955BC0" w:rsidP="00955BC0">
      <w:pPr>
        <w:jc w:val="right"/>
        <w:rPr>
          <w:rFonts w:eastAsia="Times New Roman"/>
          <w:i/>
        </w:rPr>
      </w:pPr>
      <w:r w:rsidRPr="00FD0DBE">
        <w:rPr>
          <w:rFonts w:eastAsia="Times New Roman"/>
          <w:i/>
        </w:rPr>
        <w:t xml:space="preserve">Datu avots: </w:t>
      </w:r>
      <w:r w:rsidRPr="00FD0DBE">
        <w:rPr>
          <w:i/>
        </w:rPr>
        <w:t>VK</w:t>
      </w:r>
      <w:r w:rsidRPr="00FD0DBE">
        <w:rPr>
          <w:rFonts w:eastAsia="Times New Roman"/>
          <w:i/>
        </w:rPr>
        <w:t xml:space="preserve"> </w:t>
      </w:r>
    </w:p>
    <w:p w14:paraId="1E699BFC" w14:textId="77777777" w:rsidR="00955BC0" w:rsidRPr="00FD0DBE" w:rsidRDefault="00955BC0" w:rsidP="00955BC0">
      <w:r w:rsidRPr="00FD0DBE">
        <w:t xml:space="preserve">Izmaiņas </w:t>
      </w:r>
      <w:proofErr w:type="spellStart"/>
      <w:r w:rsidRPr="00FD0DBE">
        <w:t>jaunizveidotajās</w:t>
      </w:r>
      <w:proofErr w:type="spellEnd"/>
      <w:r w:rsidRPr="00FD0DBE">
        <w:t xml:space="preserve"> pašvaldībās ir dažādas – izdevumi uz 1 iedzīvotāju pēc ATR, salīdzinot 2021. gada oktobra datus pret 2020. gada oktobra datiem:</w:t>
      </w:r>
    </w:p>
    <w:p w14:paraId="5491DAC7" w14:textId="77777777" w:rsidR="00955BC0" w:rsidRPr="00FD0DBE" w:rsidRDefault="00955BC0" w:rsidP="00955BC0">
      <w:pPr>
        <w:numPr>
          <w:ilvl w:val="0"/>
          <w:numId w:val="42"/>
        </w:numPr>
        <w:suppressAutoHyphens/>
        <w:autoSpaceDN w:val="0"/>
        <w:spacing w:line="276" w:lineRule="auto"/>
        <w:contextualSpacing/>
        <w:rPr>
          <w:rFonts w:eastAsiaTheme="minorEastAsia"/>
        </w:rPr>
      </w:pPr>
      <w:r w:rsidRPr="00FD0DBE">
        <w:t>ir samazinājušies – 10 novadu pašvaldībās (Krāslavas, Ādažu, Mārupes, Siguldas, Smiltenes, Jēkabpils, Bauskas, Ropažu, Saldus un Saulkrastu novados);</w:t>
      </w:r>
    </w:p>
    <w:p w14:paraId="7A82E206" w14:textId="77777777" w:rsidR="00955BC0" w:rsidRPr="00FD0DBE" w:rsidRDefault="00955BC0" w:rsidP="00955BC0">
      <w:pPr>
        <w:numPr>
          <w:ilvl w:val="0"/>
          <w:numId w:val="42"/>
        </w:numPr>
        <w:suppressAutoHyphens/>
        <w:autoSpaceDN w:val="0"/>
        <w:spacing w:line="276" w:lineRule="auto"/>
        <w:contextualSpacing/>
        <w:rPr>
          <w:rFonts w:eastAsiaTheme="minorEastAsia"/>
        </w:rPr>
      </w:pPr>
      <w:r w:rsidRPr="00FD0DBE">
        <w:t>ir pieauguši robežās līdz 4% – 4 novadu pašvaldībās (Balvu, Aizkraukles, Ludzas un Ogres novados);</w:t>
      </w:r>
    </w:p>
    <w:p w14:paraId="0A26094D" w14:textId="77777777" w:rsidR="00955BC0" w:rsidRPr="00FD0DBE" w:rsidRDefault="00955BC0" w:rsidP="00955BC0">
      <w:pPr>
        <w:numPr>
          <w:ilvl w:val="0"/>
          <w:numId w:val="42"/>
        </w:numPr>
        <w:suppressAutoHyphens/>
        <w:autoSpaceDN w:val="0"/>
        <w:spacing w:line="276" w:lineRule="auto"/>
        <w:contextualSpacing/>
        <w:rPr>
          <w:rFonts w:eastAsiaTheme="minorEastAsia"/>
        </w:rPr>
      </w:pPr>
      <w:r w:rsidRPr="00FD0DBE">
        <w:t xml:space="preserve">ir pieauguši robežās no 5% līdz 8% – 6 novadu pašvaldībās (Limbažu, Valmieras, Jelgavas, </w:t>
      </w:r>
      <w:proofErr w:type="spellStart"/>
      <w:r w:rsidRPr="00FD0DBE">
        <w:t>Dienvidkurzemes</w:t>
      </w:r>
      <w:proofErr w:type="spellEnd"/>
      <w:r w:rsidRPr="00FD0DBE">
        <w:t>, Kuldīgas un Augšdaugavas novados);</w:t>
      </w:r>
    </w:p>
    <w:p w14:paraId="703F9208" w14:textId="77777777" w:rsidR="00955BC0" w:rsidRPr="00FD0DBE" w:rsidRDefault="00955BC0" w:rsidP="00955BC0">
      <w:pPr>
        <w:numPr>
          <w:ilvl w:val="0"/>
          <w:numId w:val="42"/>
        </w:numPr>
        <w:suppressAutoHyphens/>
        <w:autoSpaceDN w:val="0"/>
        <w:spacing w:line="276" w:lineRule="auto"/>
        <w:contextualSpacing/>
        <w:rPr>
          <w:rFonts w:eastAsiaTheme="minorEastAsia"/>
        </w:rPr>
      </w:pPr>
      <w:r w:rsidRPr="00FD0DBE">
        <w:t xml:space="preserve">ir pieauguši robežās no 9% līdz 12% – 5 novadu pašvaldībās (Rēzeknes, Talsu, </w:t>
      </w:r>
      <w:proofErr w:type="spellStart"/>
      <w:r w:rsidRPr="00FD0DBE">
        <w:t>Cēsu</w:t>
      </w:r>
      <w:proofErr w:type="spellEnd"/>
      <w:r w:rsidRPr="00FD0DBE">
        <w:t>, Dobeles un Ķekavas novados);</w:t>
      </w:r>
    </w:p>
    <w:p w14:paraId="51D22C8C" w14:textId="77777777" w:rsidR="00955BC0" w:rsidRPr="00FD0DBE" w:rsidRDefault="00955BC0" w:rsidP="00955BC0">
      <w:pPr>
        <w:numPr>
          <w:ilvl w:val="0"/>
          <w:numId w:val="42"/>
        </w:numPr>
        <w:suppressAutoHyphens/>
        <w:autoSpaceDN w:val="0"/>
        <w:spacing w:line="276" w:lineRule="auto"/>
        <w:contextualSpacing/>
        <w:rPr>
          <w:rFonts w:eastAsiaTheme="minorEastAsia"/>
        </w:rPr>
      </w:pPr>
      <w:r w:rsidRPr="00FD0DBE">
        <w:t>ir pieauguši vairāk nekā par 12%  – 3 novadu pašvaldībās (Tukuma, Preiļu un Madonas novados).</w:t>
      </w:r>
    </w:p>
    <w:p w14:paraId="0703E994" w14:textId="188DAA71" w:rsidR="00955BC0" w:rsidRPr="00FD0DBE" w:rsidRDefault="00960AFB" w:rsidP="00B55C6F">
      <w:pPr>
        <w:pStyle w:val="Caption"/>
      </w:pPr>
      <w:bookmarkStart w:id="13" w:name="_Toc91019154"/>
      <w:r w:rsidRPr="00FD0DBE">
        <w:lastRenderedPageBreak/>
        <w:t>6</w:t>
      </w:r>
      <w:r w:rsidR="00955BC0" w:rsidRPr="00FD0DBE">
        <w:t xml:space="preserve">. attēls.  Izmaiņas izdevumos uz 1 iedzīvotāju </w:t>
      </w:r>
      <w:proofErr w:type="spellStart"/>
      <w:r w:rsidR="00955BC0" w:rsidRPr="00FD0DBE">
        <w:t>jaunizveidotajās</w:t>
      </w:r>
      <w:proofErr w:type="spellEnd"/>
      <w:r w:rsidR="00955BC0" w:rsidRPr="00FD0DBE">
        <w:t xml:space="preserve"> pašvaldībās pēc ATR, salīdzinot ar izdevumiem pirms ATR, %</w:t>
      </w:r>
      <w:bookmarkEnd w:id="13"/>
    </w:p>
    <w:p w14:paraId="3C2489C3" w14:textId="77777777" w:rsidR="00955BC0" w:rsidRPr="00FD0DBE" w:rsidRDefault="00955BC0" w:rsidP="00955BC0">
      <w:pPr>
        <w:jc w:val="right"/>
        <w:rPr>
          <w:rFonts w:eastAsia="Times New Roman"/>
          <w:iCs/>
        </w:rPr>
      </w:pPr>
      <w:r w:rsidRPr="00FD0DBE">
        <w:rPr>
          <w:noProof/>
        </w:rPr>
        <w:drawing>
          <wp:inline distT="0" distB="0" distL="0" distR="0" wp14:anchorId="74A11F72" wp14:editId="64403C5E">
            <wp:extent cx="5731510" cy="2362188"/>
            <wp:effectExtent l="0" t="0" r="2540" b="635"/>
            <wp:docPr id="126" name="Picture 126" descr="A picture containing text, document, screensho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6"/>
                    <pic:cNvPicPr/>
                  </pic:nvPicPr>
                  <pic:blipFill>
                    <a:blip r:embed="rId22" cstate="print">
                      <a:extLst>
                        <a:ext uri="{28A0092B-C50C-407E-A947-70E740481C1C}">
                          <a14:useLocalDpi xmlns:a14="http://schemas.microsoft.com/office/drawing/2010/main" val="0"/>
                        </a:ext>
                      </a:extLst>
                    </a:blip>
                    <a:stretch>
                      <a:fillRect/>
                    </a:stretch>
                  </pic:blipFill>
                  <pic:spPr>
                    <a:xfrm>
                      <a:off x="0" y="0"/>
                      <a:ext cx="5731510" cy="2362188"/>
                    </a:xfrm>
                    <a:prstGeom prst="rect">
                      <a:avLst/>
                    </a:prstGeom>
                  </pic:spPr>
                </pic:pic>
              </a:graphicData>
            </a:graphic>
          </wp:inline>
        </w:drawing>
      </w:r>
      <w:r w:rsidRPr="00FD0DBE">
        <w:rPr>
          <w:rFonts w:eastAsia="Times New Roman"/>
          <w:i/>
        </w:rPr>
        <w:t xml:space="preserve">Datu avots: </w:t>
      </w:r>
      <w:r w:rsidRPr="00FD0DBE">
        <w:rPr>
          <w:i/>
        </w:rPr>
        <w:t>VK</w:t>
      </w:r>
      <w:r w:rsidRPr="00FD0DBE">
        <w:rPr>
          <w:rFonts w:eastAsia="Times New Roman"/>
          <w:i/>
        </w:rPr>
        <w:t xml:space="preserve"> </w:t>
      </w:r>
    </w:p>
    <w:p w14:paraId="60C5E41E" w14:textId="77777777" w:rsidR="00955BC0" w:rsidRPr="00FD0DBE" w:rsidRDefault="00955BC0" w:rsidP="00955BC0">
      <w:pPr>
        <w:shd w:val="clear" w:color="auto" w:fill="FFFFFF" w:themeFill="background1"/>
      </w:pPr>
      <w:r w:rsidRPr="00FD0DBE">
        <w:t xml:space="preserve">Starp dažādam pašvaldībām joprojām pastāv diezgan ievērojamas atšķirības izdevumos uz 1 iedzīvotāju – starp novadu ar augstākajām izmaksām uz 1 iedzīvotāju (~1368 EUR) un zemākajām izmaksām uz 1 iedzīvotāju (~1033 EUR) atšķirība ir vairāk nekā 330 EUR apmērā. </w:t>
      </w:r>
      <w:r w:rsidRPr="00FD0DBE">
        <w:rPr>
          <w:rFonts w:eastAsia="Times New Roman"/>
        </w:rPr>
        <w:t>Tomēr pirms ATR izdevumu atšķirība starp augstākajiem (1952 EUR) un zemākajiem izdevumiem uz 1 iedzīvotāju (770 EUR) pašvaldībās bija daudz vairāk izteikta – 1182 EUR.</w:t>
      </w:r>
      <w:r w:rsidRPr="00FD0DBE">
        <w:t xml:space="preserve"> ATR īstenošana ir mazinājusi atšķirības starp pašvaldībām izmaksu uz 1 iedzīvotāju ziņā.</w:t>
      </w:r>
    </w:p>
    <w:p w14:paraId="22CD2A6B" w14:textId="77777777" w:rsidR="00955BC0" w:rsidRPr="00FD0DBE" w:rsidRDefault="00955BC0" w:rsidP="00955BC0">
      <w:pPr>
        <w:shd w:val="clear" w:color="auto" w:fill="FFFFFF" w:themeFill="background1"/>
      </w:pPr>
      <w:r w:rsidRPr="00FD0DBE">
        <w:t xml:space="preserve">Daļai pašvaldību, kurām izmaksu uz 1 iedzīvotāju rādītājs pirms ATR bija salīdzinoši zemāks, pēc ATR tas ir pieaudzis – Augšdaugavas, Ludzas, </w:t>
      </w:r>
      <w:proofErr w:type="spellStart"/>
      <w:r w:rsidRPr="00FD0DBE">
        <w:t>Dienvidkurzemes</w:t>
      </w:r>
      <w:proofErr w:type="spellEnd"/>
      <w:r w:rsidRPr="00FD0DBE">
        <w:t xml:space="preserve">, Kuldīgas, Talsu, Rēzeknes, Limbažu novados. Savukārt, piemēram, novados ar augstu izdevumu rādītāju uz 1 iedzīvotāju šis rādītājs pēc ATR ir samazinājies – Ropažu, Smiltenes, Saulkrastu, Mārupes un Ādažu novados. </w:t>
      </w:r>
    </w:p>
    <w:p w14:paraId="33E10458" w14:textId="77777777" w:rsidR="00955BC0" w:rsidRPr="00FD0DBE" w:rsidRDefault="00955BC0" w:rsidP="00955BC0">
      <w:pPr>
        <w:shd w:val="clear" w:color="auto" w:fill="FFFFFF"/>
      </w:pPr>
      <w:r w:rsidRPr="00FD0DBE">
        <w:t xml:space="preserve">Aprēķins veikts katram novadam atsevišķi, summējot budžetus par 2020. gadu visiem apvienotajiem novadiem un aprēķinot uz to 1 iedzīvotāju pirms ATR, un salīdzinot ar atbilstošā </w:t>
      </w:r>
      <w:proofErr w:type="spellStart"/>
      <w:r w:rsidRPr="00FD0DBE">
        <w:t>jaunizveidotā</w:t>
      </w:r>
      <w:proofErr w:type="spellEnd"/>
      <w:r w:rsidRPr="00FD0DBE">
        <w:t xml:space="preserve"> novada izmaksām uz 1 iedzīvotāju un aprēķinot izmaiņas.</w:t>
      </w:r>
    </w:p>
    <w:p w14:paraId="4A19A15C" w14:textId="77777777" w:rsidR="00651BA0" w:rsidRDefault="00651BA0">
      <w:pPr>
        <w:spacing w:after="160" w:line="259" w:lineRule="auto"/>
        <w:jc w:val="left"/>
        <w:rPr>
          <w:b/>
          <w:bCs/>
          <w:i/>
          <w:iCs/>
          <w:sz w:val="22"/>
          <w:szCs w:val="22"/>
        </w:rPr>
      </w:pPr>
      <w:r>
        <w:br w:type="page"/>
      </w:r>
    </w:p>
    <w:p w14:paraId="5A7063A8" w14:textId="59188072" w:rsidR="00955BC0" w:rsidRPr="00651BA0" w:rsidRDefault="00376407" w:rsidP="00651BA0">
      <w:pPr>
        <w:pStyle w:val="Caption"/>
      </w:pPr>
      <w:r w:rsidRPr="00FD0DBE">
        <w:lastRenderedPageBreak/>
        <w:t>12</w:t>
      </w:r>
      <w:r w:rsidR="00955BC0" w:rsidRPr="00FD0DBE">
        <w:t>. tabula.</w:t>
      </w:r>
      <w:bookmarkStart w:id="14" w:name="_Toc91019100"/>
      <w:r w:rsidR="00955BC0" w:rsidRPr="00FD0DBE">
        <w:t xml:space="preserve"> Izmaiņas izdevumos pirms un pēc ATR pašvaldībās</w:t>
      </w:r>
      <w:r w:rsidR="00955BC0" w:rsidRPr="00FD0DBE">
        <w:rPr>
          <w:rFonts w:eastAsia="Times New Roman"/>
          <w:vertAlign w:val="superscript"/>
        </w:rPr>
        <w:footnoteReference w:id="9"/>
      </w:r>
      <w:r w:rsidR="00955BC0" w:rsidRPr="00FD0DBE">
        <w:rPr>
          <w:rFonts w:eastAsia="Times New Roman"/>
        </w:rPr>
        <w:t>,</w:t>
      </w:r>
      <w:r w:rsidR="00955BC0" w:rsidRPr="00FD0DBE">
        <w:t xml:space="preserve"> kurās ir samazinājies izdevumu apmērs uz 1 iedzīvotāju</w:t>
      </w:r>
      <w:bookmarkEnd w:id="14"/>
    </w:p>
    <w:tbl>
      <w:tblPr>
        <w:tblW w:w="9385"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ook w:val="04A0" w:firstRow="1" w:lastRow="0" w:firstColumn="1" w:lastColumn="0" w:noHBand="0" w:noVBand="1"/>
      </w:tblPr>
      <w:tblGrid>
        <w:gridCol w:w="1496"/>
        <w:gridCol w:w="1348"/>
        <w:gridCol w:w="1280"/>
        <w:gridCol w:w="995"/>
        <w:gridCol w:w="1848"/>
        <w:gridCol w:w="1237"/>
        <w:gridCol w:w="1181"/>
      </w:tblGrid>
      <w:tr w:rsidR="00955BC0" w:rsidRPr="00FD0DBE" w14:paraId="5A8EF572" w14:textId="77777777" w:rsidTr="00E6039F">
        <w:trPr>
          <w:trHeight w:val="534"/>
        </w:trPr>
        <w:tc>
          <w:tcPr>
            <w:tcW w:w="1496" w:type="dxa"/>
            <w:shd w:val="clear" w:color="auto" w:fill="F2F2F2" w:themeFill="background1" w:themeFillShade="F2"/>
            <w:vAlign w:val="center"/>
            <w:hideMark/>
          </w:tcPr>
          <w:p w14:paraId="24AC0D02" w14:textId="77777777" w:rsidR="00955BC0" w:rsidRPr="00FD0DBE" w:rsidRDefault="00955BC0" w:rsidP="008250BF">
            <w:pPr>
              <w:spacing w:after="0"/>
              <w:jc w:val="center"/>
              <w:rPr>
                <w:rFonts w:eastAsia="Times New Roman"/>
                <w:b/>
                <w:bCs/>
                <w:color w:val="2F5496" w:themeColor="accent1" w:themeShade="BF"/>
                <w:sz w:val="20"/>
                <w:szCs w:val="20"/>
              </w:rPr>
            </w:pPr>
            <w:r w:rsidRPr="00FD0DBE">
              <w:rPr>
                <w:rFonts w:eastAsia="Times New Roman"/>
                <w:b/>
                <w:bCs/>
                <w:color w:val="2F5496" w:themeColor="accent1" w:themeShade="BF"/>
                <w:sz w:val="20"/>
                <w:szCs w:val="20"/>
              </w:rPr>
              <w:t>Novada pašvaldība, pēc ATR</w:t>
            </w:r>
          </w:p>
        </w:tc>
        <w:tc>
          <w:tcPr>
            <w:tcW w:w="1348" w:type="dxa"/>
            <w:shd w:val="clear" w:color="auto" w:fill="F2F2F2" w:themeFill="background1" w:themeFillShade="F2"/>
            <w:vAlign w:val="center"/>
            <w:hideMark/>
          </w:tcPr>
          <w:p w14:paraId="777BCB8F" w14:textId="77777777" w:rsidR="00955BC0" w:rsidRPr="00FD0DBE" w:rsidRDefault="00955BC0" w:rsidP="008250BF">
            <w:pPr>
              <w:spacing w:after="0"/>
              <w:jc w:val="center"/>
              <w:rPr>
                <w:rFonts w:eastAsia="Times New Roman"/>
                <w:b/>
                <w:bCs/>
                <w:color w:val="2F5496" w:themeColor="accent1" w:themeShade="BF"/>
                <w:sz w:val="20"/>
                <w:szCs w:val="20"/>
              </w:rPr>
            </w:pPr>
            <w:r w:rsidRPr="00FD0DBE">
              <w:rPr>
                <w:rFonts w:eastAsia="Times New Roman"/>
                <w:b/>
                <w:bCs/>
                <w:color w:val="2F5496" w:themeColor="accent1" w:themeShade="BF"/>
                <w:sz w:val="20"/>
                <w:szCs w:val="20"/>
              </w:rPr>
              <w:t>Izdevumu apmērs uz 1 iedzīvotāju pēc ATR, EUR</w:t>
            </w:r>
          </w:p>
        </w:tc>
        <w:tc>
          <w:tcPr>
            <w:tcW w:w="2275" w:type="dxa"/>
            <w:gridSpan w:val="2"/>
            <w:shd w:val="clear" w:color="auto" w:fill="F2F2F2" w:themeFill="background1" w:themeFillShade="F2"/>
            <w:vAlign w:val="center"/>
            <w:hideMark/>
          </w:tcPr>
          <w:p w14:paraId="633D11E0" w14:textId="77777777" w:rsidR="00955BC0" w:rsidRPr="00FD0DBE" w:rsidRDefault="00955BC0" w:rsidP="008250BF">
            <w:pPr>
              <w:spacing w:after="0"/>
              <w:jc w:val="center"/>
              <w:rPr>
                <w:rFonts w:eastAsia="Times New Roman"/>
                <w:b/>
                <w:bCs/>
                <w:color w:val="2F5496" w:themeColor="accent1" w:themeShade="BF"/>
                <w:sz w:val="20"/>
                <w:szCs w:val="20"/>
              </w:rPr>
            </w:pPr>
            <w:r w:rsidRPr="00FD0DBE">
              <w:rPr>
                <w:rFonts w:eastAsia="Times New Roman"/>
                <w:b/>
                <w:bCs/>
                <w:color w:val="2F5496" w:themeColor="accent1" w:themeShade="BF"/>
                <w:sz w:val="20"/>
                <w:szCs w:val="20"/>
              </w:rPr>
              <w:t>Izdevumu izmaiņas uz 1 iedzīvotāju (2021. gada oktobris pret 2020.gada oktobri), EUR un  %</w:t>
            </w:r>
          </w:p>
        </w:tc>
        <w:tc>
          <w:tcPr>
            <w:tcW w:w="1848" w:type="dxa"/>
            <w:shd w:val="clear" w:color="auto" w:fill="F2F2F2" w:themeFill="background1" w:themeFillShade="F2"/>
            <w:vAlign w:val="center"/>
            <w:hideMark/>
          </w:tcPr>
          <w:p w14:paraId="38E3B1FD" w14:textId="77777777" w:rsidR="00955BC0" w:rsidRPr="00FD0DBE" w:rsidRDefault="00955BC0" w:rsidP="008250BF">
            <w:pPr>
              <w:spacing w:after="0"/>
              <w:jc w:val="center"/>
              <w:rPr>
                <w:rFonts w:eastAsia="Times New Roman"/>
                <w:b/>
                <w:bCs/>
                <w:color w:val="2F5496" w:themeColor="accent1" w:themeShade="BF"/>
                <w:sz w:val="20"/>
                <w:szCs w:val="20"/>
              </w:rPr>
            </w:pPr>
            <w:r w:rsidRPr="00FD0DBE">
              <w:rPr>
                <w:rFonts w:eastAsia="Times New Roman"/>
                <w:b/>
                <w:bCs/>
                <w:color w:val="2F5496" w:themeColor="accent1" w:themeShade="BF"/>
                <w:sz w:val="20"/>
                <w:szCs w:val="20"/>
              </w:rPr>
              <w:t>Pašvaldība, pirms ATR</w:t>
            </w:r>
          </w:p>
        </w:tc>
        <w:tc>
          <w:tcPr>
            <w:tcW w:w="2418" w:type="dxa"/>
            <w:gridSpan w:val="2"/>
            <w:shd w:val="clear" w:color="auto" w:fill="F2F2F2" w:themeFill="background1" w:themeFillShade="F2"/>
            <w:vAlign w:val="center"/>
            <w:hideMark/>
          </w:tcPr>
          <w:p w14:paraId="12301B2B" w14:textId="77777777" w:rsidR="00955BC0" w:rsidRPr="00FD0DBE" w:rsidRDefault="00955BC0" w:rsidP="008250BF">
            <w:pPr>
              <w:spacing w:after="0"/>
              <w:jc w:val="center"/>
              <w:rPr>
                <w:rFonts w:eastAsia="Times New Roman"/>
                <w:b/>
                <w:bCs/>
                <w:color w:val="2F5496" w:themeColor="accent1" w:themeShade="BF"/>
                <w:sz w:val="20"/>
                <w:szCs w:val="20"/>
              </w:rPr>
            </w:pPr>
            <w:r w:rsidRPr="00FD0DBE">
              <w:rPr>
                <w:rFonts w:eastAsia="Times New Roman"/>
                <w:b/>
                <w:bCs/>
                <w:color w:val="2F5496" w:themeColor="accent1" w:themeShade="BF"/>
                <w:sz w:val="20"/>
                <w:szCs w:val="20"/>
              </w:rPr>
              <w:t xml:space="preserve">Izmaiņas uz 1 iedzīvotāju (2021. gada oktobris </w:t>
            </w:r>
            <w:r w:rsidRPr="00FD0DBE">
              <w:rPr>
                <w:rFonts w:eastAsia="Times New Roman"/>
                <w:color w:val="2F5496" w:themeColor="accent1" w:themeShade="BF"/>
                <w:sz w:val="20"/>
                <w:szCs w:val="20"/>
              </w:rPr>
              <w:t> </w:t>
            </w:r>
            <w:r w:rsidRPr="00FD0DBE">
              <w:rPr>
                <w:rFonts w:eastAsia="Times New Roman"/>
                <w:b/>
                <w:bCs/>
                <w:color w:val="2F5496" w:themeColor="accent1" w:themeShade="BF"/>
                <w:sz w:val="20"/>
                <w:szCs w:val="20"/>
              </w:rPr>
              <w:t>pret 2020.gada oktobri), EUR un %</w:t>
            </w:r>
          </w:p>
        </w:tc>
      </w:tr>
      <w:tr w:rsidR="00955BC0" w:rsidRPr="00FD0DBE" w14:paraId="1A208883" w14:textId="77777777" w:rsidTr="00E6039F">
        <w:trPr>
          <w:trHeight w:val="221"/>
        </w:trPr>
        <w:tc>
          <w:tcPr>
            <w:tcW w:w="1496" w:type="dxa"/>
            <w:vMerge w:val="restart"/>
            <w:shd w:val="clear" w:color="auto" w:fill="auto"/>
            <w:vAlign w:val="center"/>
            <w:hideMark/>
          </w:tcPr>
          <w:p w14:paraId="396AF26D"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Ādažu novads </w:t>
            </w:r>
          </w:p>
        </w:tc>
        <w:tc>
          <w:tcPr>
            <w:tcW w:w="1348" w:type="dxa"/>
            <w:vMerge w:val="restart"/>
            <w:shd w:val="clear" w:color="auto" w:fill="auto"/>
            <w:vAlign w:val="center"/>
            <w:hideMark/>
          </w:tcPr>
          <w:p w14:paraId="56E31B89"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1 362,00 </w:t>
            </w:r>
          </w:p>
        </w:tc>
        <w:tc>
          <w:tcPr>
            <w:tcW w:w="1280" w:type="dxa"/>
            <w:vMerge w:val="restart"/>
            <w:shd w:val="clear" w:color="auto" w:fill="FBE4D5" w:themeFill="accent2" w:themeFillTint="33"/>
            <w:noWrap/>
            <w:vAlign w:val="center"/>
            <w:hideMark/>
          </w:tcPr>
          <w:p w14:paraId="61A42BBD"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-122,93 </w:t>
            </w:r>
          </w:p>
        </w:tc>
        <w:tc>
          <w:tcPr>
            <w:tcW w:w="995" w:type="dxa"/>
            <w:vMerge w:val="restart"/>
            <w:shd w:val="clear" w:color="auto" w:fill="auto"/>
            <w:noWrap/>
            <w:vAlign w:val="center"/>
            <w:hideMark/>
          </w:tcPr>
          <w:p w14:paraId="722ECABF" w14:textId="77777777" w:rsidR="00955BC0" w:rsidRPr="00FD0DBE" w:rsidRDefault="00955BC0" w:rsidP="008250BF">
            <w:pPr>
              <w:spacing w:after="0"/>
              <w:rPr>
                <w:rFonts w:eastAsia="Times New Roman"/>
                <w:sz w:val="20"/>
                <w:szCs w:val="20"/>
              </w:rPr>
            </w:pPr>
            <w:r w:rsidRPr="00FD0DBE">
              <w:rPr>
                <w:rFonts w:eastAsia="Times New Roman"/>
                <w:sz w:val="20"/>
                <w:szCs w:val="20"/>
              </w:rPr>
              <w:t>-8,30%</w:t>
            </w:r>
          </w:p>
        </w:tc>
        <w:tc>
          <w:tcPr>
            <w:tcW w:w="1848" w:type="dxa"/>
            <w:shd w:val="clear" w:color="auto" w:fill="auto"/>
            <w:vAlign w:val="center"/>
            <w:hideMark/>
          </w:tcPr>
          <w:p w14:paraId="08250078"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Ādažu novads</w:t>
            </w:r>
          </w:p>
        </w:tc>
        <w:tc>
          <w:tcPr>
            <w:tcW w:w="1237" w:type="dxa"/>
            <w:shd w:val="clear" w:color="auto" w:fill="auto"/>
            <w:vAlign w:val="center"/>
            <w:hideMark/>
          </w:tcPr>
          <w:p w14:paraId="0E8FB178"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-9,12 </w:t>
            </w:r>
          </w:p>
        </w:tc>
        <w:tc>
          <w:tcPr>
            <w:tcW w:w="1181" w:type="dxa"/>
            <w:shd w:val="clear" w:color="auto" w:fill="auto"/>
            <w:vAlign w:val="center"/>
            <w:hideMark/>
          </w:tcPr>
          <w:p w14:paraId="39981313"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-0,70%</w:t>
            </w:r>
          </w:p>
        </w:tc>
      </w:tr>
      <w:tr w:rsidR="00955BC0" w:rsidRPr="00FD0DBE" w14:paraId="3EDA32CE" w14:textId="77777777" w:rsidTr="00E6039F">
        <w:trPr>
          <w:trHeight w:val="214"/>
        </w:trPr>
        <w:tc>
          <w:tcPr>
            <w:tcW w:w="1496" w:type="dxa"/>
            <w:vMerge/>
            <w:vAlign w:val="center"/>
            <w:hideMark/>
          </w:tcPr>
          <w:p w14:paraId="6D21BD70"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426D6634" w14:textId="77777777" w:rsidR="00955BC0" w:rsidRPr="00FD0DBE" w:rsidRDefault="00955BC0" w:rsidP="008250BF">
            <w:pPr>
              <w:spacing w:after="0"/>
              <w:rPr>
                <w:rFonts w:eastAsia="Times New Roman"/>
                <w:sz w:val="20"/>
                <w:szCs w:val="20"/>
              </w:rPr>
            </w:pPr>
          </w:p>
        </w:tc>
        <w:tc>
          <w:tcPr>
            <w:tcW w:w="1280" w:type="dxa"/>
            <w:vMerge/>
            <w:vAlign w:val="center"/>
            <w:hideMark/>
          </w:tcPr>
          <w:p w14:paraId="79F69DBF" w14:textId="77777777" w:rsidR="00955BC0" w:rsidRPr="00FD0DBE" w:rsidRDefault="00955BC0" w:rsidP="008250BF">
            <w:pPr>
              <w:spacing w:after="0"/>
              <w:rPr>
                <w:rFonts w:eastAsia="Times New Roman"/>
                <w:sz w:val="20"/>
                <w:szCs w:val="20"/>
              </w:rPr>
            </w:pPr>
          </w:p>
        </w:tc>
        <w:tc>
          <w:tcPr>
            <w:tcW w:w="995" w:type="dxa"/>
            <w:vMerge/>
            <w:vAlign w:val="center"/>
            <w:hideMark/>
          </w:tcPr>
          <w:p w14:paraId="050EA5D2"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1DFC1F77"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Carnikavas novads</w:t>
            </w:r>
          </w:p>
        </w:tc>
        <w:tc>
          <w:tcPr>
            <w:tcW w:w="1237" w:type="dxa"/>
            <w:shd w:val="clear" w:color="auto" w:fill="auto"/>
            <w:vAlign w:val="center"/>
            <w:hideMark/>
          </w:tcPr>
          <w:p w14:paraId="6C4FD838"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 xml:space="preserve">-267,51 </w:t>
            </w:r>
          </w:p>
        </w:tc>
        <w:tc>
          <w:tcPr>
            <w:tcW w:w="1181" w:type="dxa"/>
            <w:shd w:val="clear" w:color="auto" w:fill="auto"/>
            <w:vAlign w:val="center"/>
            <w:hideMark/>
          </w:tcPr>
          <w:p w14:paraId="4E26BAD4"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-16,40%</w:t>
            </w:r>
          </w:p>
        </w:tc>
      </w:tr>
      <w:tr w:rsidR="00955BC0" w:rsidRPr="00FD0DBE" w14:paraId="09117CD9" w14:textId="77777777" w:rsidTr="00E6039F">
        <w:trPr>
          <w:trHeight w:val="221"/>
        </w:trPr>
        <w:tc>
          <w:tcPr>
            <w:tcW w:w="1496" w:type="dxa"/>
            <w:vMerge w:val="restart"/>
            <w:shd w:val="clear" w:color="auto" w:fill="auto"/>
            <w:noWrap/>
            <w:vAlign w:val="center"/>
            <w:hideMark/>
          </w:tcPr>
          <w:p w14:paraId="53DBCFDE"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Bauskas novads</w:t>
            </w:r>
          </w:p>
        </w:tc>
        <w:tc>
          <w:tcPr>
            <w:tcW w:w="1348" w:type="dxa"/>
            <w:vMerge w:val="restart"/>
            <w:shd w:val="clear" w:color="auto" w:fill="auto"/>
            <w:vAlign w:val="center"/>
            <w:hideMark/>
          </w:tcPr>
          <w:p w14:paraId="32C258FB"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1 067,00 </w:t>
            </w:r>
          </w:p>
        </w:tc>
        <w:tc>
          <w:tcPr>
            <w:tcW w:w="1280" w:type="dxa"/>
            <w:vMerge w:val="restart"/>
            <w:shd w:val="clear" w:color="auto" w:fill="FBE4D5" w:themeFill="accent2" w:themeFillTint="33"/>
            <w:noWrap/>
            <w:vAlign w:val="center"/>
            <w:hideMark/>
          </w:tcPr>
          <w:p w14:paraId="64DC6D26"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-31,10 </w:t>
            </w:r>
          </w:p>
        </w:tc>
        <w:tc>
          <w:tcPr>
            <w:tcW w:w="995" w:type="dxa"/>
            <w:vMerge w:val="restart"/>
            <w:shd w:val="clear" w:color="auto" w:fill="auto"/>
            <w:noWrap/>
            <w:vAlign w:val="center"/>
            <w:hideMark/>
          </w:tcPr>
          <w:p w14:paraId="77542E15" w14:textId="77777777" w:rsidR="00955BC0" w:rsidRPr="00FD0DBE" w:rsidRDefault="00955BC0" w:rsidP="008250BF">
            <w:pPr>
              <w:spacing w:after="0"/>
              <w:rPr>
                <w:rFonts w:eastAsia="Times New Roman"/>
                <w:sz w:val="20"/>
                <w:szCs w:val="20"/>
              </w:rPr>
            </w:pPr>
            <w:r w:rsidRPr="00FD0DBE">
              <w:rPr>
                <w:rFonts w:eastAsia="Times New Roman"/>
                <w:sz w:val="20"/>
                <w:szCs w:val="20"/>
              </w:rPr>
              <w:t>-2,80%</w:t>
            </w:r>
          </w:p>
        </w:tc>
        <w:tc>
          <w:tcPr>
            <w:tcW w:w="1848" w:type="dxa"/>
            <w:shd w:val="clear" w:color="auto" w:fill="auto"/>
            <w:vAlign w:val="center"/>
            <w:hideMark/>
          </w:tcPr>
          <w:p w14:paraId="7378CF51"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Bauskas novads</w:t>
            </w:r>
          </w:p>
        </w:tc>
        <w:tc>
          <w:tcPr>
            <w:tcW w:w="1237" w:type="dxa"/>
            <w:shd w:val="clear" w:color="auto" w:fill="auto"/>
            <w:vAlign w:val="center"/>
            <w:hideMark/>
          </w:tcPr>
          <w:p w14:paraId="7CB641A5"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-65,77 </w:t>
            </w:r>
          </w:p>
        </w:tc>
        <w:tc>
          <w:tcPr>
            <w:tcW w:w="1181" w:type="dxa"/>
            <w:shd w:val="clear" w:color="auto" w:fill="auto"/>
            <w:vAlign w:val="center"/>
            <w:hideMark/>
          </w:tcPr>
          <w:p w14:paraId="77015471"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-5,80%</w:t>
            </w:r>
          </w:p>
        </w:tc>
      </w:tr>
      <w:tr w:rsidR="00955BC0" w:rsidRPr="00FD0DBE" w14:paraId="57E45658" w14:textId="77777777" w:rsidTr="00E6039F">
        <w:trPr>
          <w:trHeight w:val="214"/>
        </w:trPr>
        <w:tc>
          <w:tcPr>
            <w:tcW w:w="1496" w:type="dxa"/>
            <w:vMerge/>
            <w:vAlign w:val="center"/>
            <w:hideMark/>
          </w:tcPr>
          <w:p w14:paraId="7EEF45CE"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3C55D9C9" w14:textId="77777777" w:rsidR="00955BC0" w:rsidRPr="00FD0DBE" w:rsidRDefault="00955BC0" w:rsidP="008250BF">
            <w:pPr>
              <w:spacing w:after="0"/>
              <w:rPr>
                <w:rFonts w:eastAsia="Times New Roman"/>
                <w:sz w:val="20"/>
                <w:szCs w:val="20"/>
              </w:rPr>
            </w:pPr>
          </w:p>
        </w:tc>
        <w:tc>
          <w:tcPr>
            <w:tcW w:w="1280" w:type="dxa"/>
            <w:vMerge/>
            <w:vAlign w:val="center"/>
            <w:hideMark/>
          </w:tcPr>
          <w:p w14:paraId="4490C7DD" w14:textId="77777777" w:rsidR="00955BC0" w:rsidRPr="00FD0DBE" w:rsidRDefault="00955BC0" w:rsidP="008250BF">
            <w:pPr>
              <w:spacing w:after="0"/>
              <w:rPr>
                <w:rFonts w:eastAsia="Times New Roman"/>
                <w:sz w:val="20"/>
                <w:szCs w:val="20"/>
              </w:rPr>
            </w:pPr>
          </w:p>
        </w:tc>
        <w:tc>
          <w:tcPr>
            <w:tcW w:w="995" w:type="dxa"/>
            <w:vMerge/>
            <w:vAlign w:val="center"/>
            <w:hideMark/>
          </w:tcPr>
          <w:p w14:paraId="01504CF2"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00A4835C"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Iecavas novads</w:t>
            </w:r>
          </w:p>
        </w:tc>
        <w:tc>
          <w:tcPr>
            <w:tcW w:w="1237" w:type="dxa"/>
            <w:shd w:val="clear" w:color="auto" w:fill="auto"/>
            <w:vAlign w:val="center"/>
            <w:hideMark/>
          </w:tcPr>
          <w:p w14:paraId="425010AD"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36,76 </w:t>
            </w:r>
          </w:p>
        </w:tc>
        <w:tc>
          <w:tcPr>
            <w:tcW w:w="1181" w:type="dxa"/>
            <w:shd w:val="clear" w:color="auto" w:fill="auto"/>
            <w:vAlign w:val="center"/>
            <w:hideMark/>
          </w:tcPr>
          <w:p w14:paraId="149CA14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3,60%</w:t>
            </w:r>
          </w:p>
        </w:tc>
      </w:tr>
      <w:tr w:rsidR="00955BC0" w:rsidRPr="00FD0DBE" w14:paraId="14C70FC2" w14:textId="77777777" w:rsidTr="00E6039F">
        <w:trPr>
          <w:trHeight w:val="214"/>
        </w:trPr>
        <w:tc>
          <w:tcPr>
            <w:tcW w:w="1496" w:type="dxa"/>
            <w:vMerge/>
            <w:vAlign w:val="center"/>
            <w:hideMark/>
          </w:tcPr>
          <w:p w14:paraId="6DD14C3A"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11663A3E" w14:textId="77777777" w:rsidR="00955BC0" w:rsidRPr="00FD0DBE" w:rsidRDefault="00955BC0" w:rsidP="008250BF">
            <w:pPr>
              <w:spacing w:after="0"/>
              <w:rPr>
                <w:rFonts w:eastAsia="Times New Roman"/>
                <w:sz w:val="20"/>
                <w:szCs w:val="20"/>
              </w:rPr>
            </w:pPr>
          </w:p>
        </w:tc>
        <w:tc>
          <w:tcPr>
            <w:tcW w:w="1280" w:type="dxa"/>
            <w:vMerge/>
            <w:vAlign w:val="center"/>
            <w:hideMark/>
          </w:tcPr>
          <w:p w14:paraId="19D52907" w14:textId="77777777" w:rsidR="00955BC0" w:rsidRPr="00FD0DBE" w:rsidRDefault="00955BC0" w:rsidP="008250BF">
            <w:pPr>
              <w:spacing w:after="0"/>
              <w:rPr>
                <w:rFonts w:eastAsia="Times New Roman"/>
                <w:sz w:val="20"/>
                <w:szCs w:val="20"/>
              </w:rPr>
            </w:pPr>
          </w:p>
        </w:tc>
        <w:tc>
          <w:tcPr>
            <w:tcW w:w="995" w:type="dxa"/>
            <w:vMerge/>
            <w:vAlign w:val="center"/>
            <w:hideMark/>
          </w:tcPr>
          <w:p w14:paraId="2193B67B"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3ACC445B"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Rundāles novads</w:t>
            </w:r>
          </w:p>
        </w:tc>
        <w:tc>
          <w:tcPr>
            <w:tcW w:w="1237" w:type="dxa"/>
            <w:shd w:val="clear" w:color="auto" w:fill="auto"/>
            <w:vAlign w:val="center"/>
            <w:hideMark/>
          </w:tcPr>
          <w:p w14:paraId="49672F53"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 xml:space="preserve">-108,98 </w:t>
            </w:r>
          </w:p>
        </w:tc>
        <w:tc>
          <w:tcPr>
            <w:tcW w:w="1181" w:type="dxa"/>
            <w:shd w:val="clear" w:color="auto" w:fill="auto"/>
            <w:vAlign w:val="center"/>
            <w:hideMark/>
          </w:tcPr>
          <w:p w14:paraId="168F5BF2"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-9,30%</w:t>
            </w:r>
          </w:p>
        </w:tc>
      </w:tr>
      <w:tr w:rsidR="00955BC0" w:rsidRPr="00FD0DBE" w14:paraId="26BA5E0C" w14:textId="77777777" w:rsidTr="00E6039F">
        <w:trPr>
          <w:trHeight w:val="319"/>
        </w:trPr>
        <w:tc>
          <w:tcPr>
            <w:tcW w:w="1496" w:type="dxa"/>
            <w:vMerge/>
            <w:vAlign w:val="center"/>
            <w:hideMark/>
          </w:tcPr>
          <w:p w14:paraId="33B44BD6"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26CE19B9" w14:textId="77777777" w:rsidR="00955BC0" w:rsidRPr="00FD0DBE" w:rsidRDefault="00955BC0" w:rsidP="008250BF">
            <w:pPr>
              <w:spacing w:after="0"/>
              <w:rPr>
                <w:rFonts w:eastAsia="Times New Roman"/>
                <w:sz w:val="20"/>
                <w:szCs w:val="20"/>
              </w:rPr>
            </w:pPr>
          </w:p>
        </w:tc>
        <w:tc>
          <w:tcPr>
            <w:tcW w:w="1280" w:type="dxa"/>
            <w:vMerge/>
            <w:vAlign w:val="center"/>
            <w:hideMark/>
          </w:tcPr>
          <w:p w14:paraId="4BBDA4E6" w14:textId="77777777" w:rsidR="00955BC0" w:rsidRPr="00FD0DBE" w:rsidRDefault="00955BC0" w:rsidP="008250BF">
            <w:pPr>
              <w:spacing w:after="0"/>
              <w:rPr>
                <w:rFonts w:eastAsia="Times New Roman"/>
                <w:sz w:val="20"/>
                <w:szCs w:val="20"/>
              </w:rPr>
            </w:pPr>
          </w:p>
        </w:tc>
        <w:tc>
          <w:tcPr>
            <w:tcW w:w="995" w:type="dxa"/>
            <w:vMerge/>
            <w:vAlign w:val="center"/>
            <w:hideMark/>
          </w:tcPr>
          <w:p w14:paraId="456BEB77"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5834FAE3"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Vecumnieku novads</w:t>
            </w:r>
          </w:p>
        </w:tc>
        <w:tc>
          <w:tcPr>
            <w:tcW w:w="1237" w:type="dxa"/>
            <w:shd w:val="clear" w:color="auto" w:fill="auto"/>
            <w:vAlign w:val="center"/>
            <w:hideMark/>
          </w:tcPr>
          <w:p w14:paraId="0389BB53"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29,34 </w:t>
            </w:r>
          </w:p>
        </w:tc>
        <w:tc>
          <w:tcPr>
            <w:tcW w:w="1181" w:type="dxa"/>
            <w:shd w:val="clear" w:color="auto" w:fill="auto"/>
            <w:vAlign w:val="center"/>
            <w:hideMark/>
          </w:tcPr>
          <w:p w14:paraId="55E3FEFF"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2,80%</w:t>
            </w:r>
          </w:p>
        </w:tc>
      </w:tr>
      <w:tr w:rsidR="00955BC0" w:rsidRPr="00FD0DBE" w14:paraId="7542C0BB" w14:textId="77777777" w:rsidTr="00E6039F">
        <w:trPr>
          <w:trHeight w:val="221"/>
        </w:trPr>
        <w:tc>
          <w:tcPr>
            <w:tcW w:w="1496" w:type="dxa"/>
            <w:vMerge w:val="restart"/>
            <w:shd w:val="clear" w:color="auto" w:fill="auto"/>
            <w:vAlign w:val="center"/>
            <w:hideMark/>
          </w:tcPr>
          <w:p w14:paraId="56B6AAEE"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Jēkabpils novads </w:t>
            </w:r>
          </w:p>
        </w:tc>
        <w:tc>
          <w:tcPr>
            <w:tcW w:w="1348" w:type="dxa"/>
            <w:vMerge w:val="restart"/>
            <w:shd w:val="clear" w:color="auto" w:fill="auto"/>
            <w:vAlign w:val="center"/>
            <w:hideMark/>
          </w:tcPr>
          <w:p w14:paraId="38C84B9F"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1 172,00 </w:t>
            </w:r>
          </w:p>
        </w:tc>
        <w:tc>
          <w:tcPr>
            <w:tcW w:w="1280" w:type="dxa"/>
            <w:vMerge w:val="restart"/>
            <w:shd w:val="clear" w:color="auto" w:fill="FBE4D5" w:themeFill="accent2" w:themeFillTint="33"/>
            <w:vAlign w:val="center"/>
            <w:hideMark/>
          </w:tcPr>
          <w:p w14:paraId="7709E076"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-48,36 </w:t>
            </w:r>
          </w:p>
        </w:tc>
        <w:tc>
          <w:tcPr>
            <w:tcW w:w="995" w:type="dxa"/>
            <w:vMerge w:val="restart"/>
            <w:shd w:val="clear" w:color="auto" w:fill="auto"/>
            <w:vAlign w:val="center"/>
            <w:hideMark/>
          </w:tcPr>
          <w:p w14:paraId="50F4F691" w14:textId="77777777" w:rsidR="00955BC0" w:rsidRPr="00FD0DBE" w:rsidRDefault="00955BC0" w:rsidP="008250BF">
            <w:pPr>
              <w:spacing w:after="0"/>
              <w:rPr>
                <w:rFonts w:eastAsia="Times New Roman"/>
                <w:sz w:val="20"/>
                <w:szCs w:val="20"/>
              </w:rPr>
            </w:pPr>
            <w:r w:rsidRPr="00FD0DBE">
              <w:rPr>
                <w:rFonts w:eastAsia="Times New Roman"/>
                <w:sz w:val="20"/>
                <w:szCs w:val="20"/>
              </w:rPr>
              <w:t>-3,40%</w:t>
            </w:r>
          </w:p>
        </w:tc>
        <w:tc>
          <w:tcPr>
            <w:tcW w:w="1848" w:type="dxa"/>
            <w:shd w:val="clear" w:color="auto" w:fill="auto"/>
            <w:vAlign w:val="center"/>
            <w:hideMark/>
          </w:tcPr>
          <w:p w14:paraId="60A40180"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Aknīstes novads</w:t>
            </w:r>
          </w:p>
        </w:tc>
        <w:tc>
          <w:tcPr>
            <w:tcW w:w="1237" w:type="dxa"/>
            <w:shd w:val="clear" w:color="auto" w:fill="auto"/>
            <w:vAlign w:val="center"/>
            <w:hideMark/>
          </w:tcPr>
          <w:p w14:paraId="0EDA69C3"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456,22 </w:t>
            </w:r>
          </w:p>
        </w:tc>
        <w:tc>
          <w:tcPr>
            <w:tcW w:w="1181" w:type="dxa"/>
            <w:shd w:val="clear" w:color="auto" w:fill="auto"/>
            <w:vAlign w:val="center"/>
            <w:hideMark/>
          </w:tcPr>
          <w:p w14:paraId="6C1824A5"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50,30%</w:t>
            </w:r>
          </w:p>
        </w:tc>
      </w:tr>
      <w:tr w:rsidR="00955BC0" w:rsidRPr="00FD0DBE" w14:paraId="22FAB430" w14:textId="77777777" w:rsidTr="00E6039F">
        <w:trPr>
          <w:trHeight w:val="136"/>
        </w:trPr>
        <w:tc>
          <w:tcPr>
            <w:tcW w:w="1496" w:type="dxa"/>
            <w:vMerge/>
            <w:vAlign w:val="center"/>
            <w:hideMark/>
          </w:tcPr>
          <w:p w14:paraId="1CE8AA44"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24D8AE93" w14:textId="77777777" w:rsidR="00955BC0" w:rsidRPr="00FD0DBE" w:rsidRDefault="00955BC0" w:rsidP="008250BF">
            <w:pPr>
              <w:spacing w:after="0"/>
              <w:rPr>
                <w:rFonts w:eastAsia="Times New Roman"/>
                <w:sz w:val="20"/>
                <w:szCs w:val="20"/>
              </w:rPr>
            </w:pPr>
          </w:p>
        </w:tc>
        <w:tc>
          <w:tcPr>
            <w:tcW w:w="1280" w:type="dxa"/>
            <w:vMerge/>
            <w:vAlign w:val="center"/>
            <w:hideMark/>
          </w:tcPr>
          <w:p w14:paraId="27ADF5E6" w14:textId="77777777" w:rsidR="00955BC0" w:rsidRPr="00FD0DBE" w:rsidRDefault="00955BC0" w:rsidP="008250BF">
            <w:pPr>
              <w:spacing w:after="0"/>
              <w:rPr>
                <w:rFonts w:eastAsia="Times New Roman"/>
                <w:sz w:val="20"/>
                <w:szCs w:val="20"/>
              </w:rPr>
            </w:pPr>
          </w:p>
        </w:tc>
        <w:tc>
          <w:tcPr>
            <w:tcW w:w="995" w:type="dxa"/>
            <w:vMerge/>
            <w:vAlign w:val="center"/>
            <w:hideMark/>
          </w:tcPr>
          <w:p w14:paraId="57BF50BF"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61898135"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Jēkabpils</w:t>
            </w:r>
          </w:p>
        </w:tc>
        <w:tc>
          <w:tcPr>
            <w:tcW w:w="1237" w:type="dxa"/>
            <w:shd w:val="clear" w:color="auto" w:fill="auto"/>
            <w:vAlign w:val="center"/>
            <w:hideMark/>
          </w:tcPr>
          <w:p w14:paraId="732EB594"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192,88 </w:t>
            </w:r>
          </w:p>
        </w:tc>
        <w:tc>
          <w:tcPr>
            <w:tcW w:w="1181" w:type="dxa"/>
            <w:shd w:val="clear" w:color="auto" w:fill="auto"/>
            <w:vAlign w:val="center"/>
            <w:hideMark/>
          </w:tcPr>
          <w:p w14:paraId="61F8DB1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16,50%</w:t>
            </w:r>
          </w:p>
        </w:tc>
      </w:tr>
      <w:tr w:rsidR="00955BC0" w:rsidRPr="00FD0DBE" w14:paraId="1B6C4541" w14:textId="77777777" w:rsidTr="00E6039F">
        <w:trPr>
          <w:trHeight w:val="214"/>
        </w:trPr>
        <w:tc>
          <w:tcPr>
            <w:tcW w:w="1496" w:type="dxa"/>
            <w:vMerge/>
            <w:vAlign w:val="center"/>
            <w:hideMark/>
          </w:tcPr>
          <w:p w14:paraId="06DF6850"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43B1747E" w14:textId="77777777" w:rsidR="00955BC0" w:rsidRPr="00FD0DBE" w:rsidRDefault="00955BC0" w:rsidP="008250BF">
            <w:pPr>
              <w:spacing w:after="0"/>
              <w:rPr>
                <w:rFonts w:eastAsia="Times New Roman"/>
                <w:sz w:val="20"/>
                <w:szCs w:val="20"/>
              </w:rPr>
            </w:pPr>
          </w:p>
        </w:tc>
        <w:tc>
          <w:tcPr>
            <w:tcW w:w="1280" w:type="dxa"/>
            <w:vMerge/>
            <w:vAlign w:val="center"/>
            <w:hideMark/>
          </w:tcPr>
          <w:p w14:paraId="09CEDECB" w14:textId="77777777" w:rsidR="00955BC0" w:rsidRPr="00FD0DBE" w:rsidRDefault="00955BC0" w:rsidP="008250BF">
            <w:pPr>
              <w:spacing w:after="0"/>
              <w:rPr>
                <w:rFonts w:eastAsia="Times New Roman"/>
                <w:sz w:val="20"/>
                <w:szCs w:val="20"/>
              </w:rPr>
            </w:pPr>
          </w:p>
        </w:tc>
        <w:tc>
          <w:tcPr>
            <w:tcW w:w="995" w:type="dxa"/>
            <w:vMerge/>
            <w:vAlign w:val="center"/>
            <w:hideMark/>
          </w:tcPr>
          <w:p w14:paraId="6045BD21"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6E757B58"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Jēkabpils novads</w:t>
            </w:r>
          </w:p>
        </w:tc>
        <w:tc>
          <w:tcPr>
            <w:tcW w:w="1237" w:type="dxa"/>
            <w:shd w:val="clear" w:color="auto" w:fill="auto"/>
            <w:vAlign w:val="center"/>
            <w:hideMark/>
          </w:tcPr>
          <w:p w14:paraId="2C09CF70"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304,79 </w:t>
            </w:r>
          </w:p>
        </w:tc>
        <w:tc>
          <w:tcPr>
            <w:tcW w:w="1181" w:type="dxa"/>
            <w:shd w:val="clear" w:color="auto" w:fill="auto"/>
            <w:vAlign w:val="center"/>
            <w:hideMark/>
          </w:tcPr>
          <w:p w14:paraId="0F67C7E5"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28,80%</w:t>
            </w:r>
          </w:p>
        </w:tc>
      </w:tr>
      <w:tr w:rsidR="00955BC0" w:rsidRPr="00FD0DBE" w14:paraId="3D636112" w14:textId="77777777" w:rsidTr="00E6039F">
        <w:trPr>
          <w:trHeight w:val="214"/>
        </w:trPr>
        <w:tc>
          <w:tcPr>
            <w:tcW w:w="1496" w:type="dxa"/>
            <w:vMerge/>
            <w:vAlign w:val="center"/>
            <w:hideMark/>
          </w:tcPr>
          <w:p w14:paraId="23A996C5"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3C09DA55" w14:textId="77777777" w:rsidR="00955BC0" w:rsidRPr="00FD0DBE" w:rsidRDefault="00955BC0" w:rsidP="008250BF">
            <w:pPr>
              <w:spacing w:after="0"/>
              <w:rPr>
                <w:rFonts w:eastAsia="Times New Roman"/>
                <w:sz w:val="20"/>
                <w:szCs w:val="20"/>
              </w:rPr>
            </w:pPr>
          </w:p>
        </w:tc>
        <w:tc>
          <w:tcPr>
            <w:tcW w:w="1280" w:type="dxa"/>
            <w:vMerge/>
            <w:vAlign w:val="center"/>
            <w:hideMark/>
          </w:tcPr>
          <w:p w14:paraId="6109D5C1" w14:textId="77777777" w:rsidR="00955BC0" w:rsidRPr="00FD0DBE" w:rsidRDefault="00955BC0" w:rsidP="008250BF">
            <w:pPr>
              <w:spacing w:after="0"/>
              <w:rPr>
                <w:rFonts w:eastAsia="Times New Roman"/>
                <w:sz w:val="20"/>
                <w:szCs w:val="20"/>
              </w:rPr>
            </w:pPr>
          </w:p>
        </w:tc>
        <w:tc>
          <w:tcPr>
            <w:tcW w:w="995" w:type="dxa"/>
            <w:vMerge/>
            <w:vAlign w:val="center"/>
            <w:hideMark/>
          </w:tcPr>
          <w:p w14:paraId="515A3603"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0CD6F652"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Krustpils novads</w:t>
            </w:r>
          </w:p>
        </w:tc>
        <w:tc>
          <w:tcPr>
            <w:tcW w:w="1237" w:type="dxa"/>
            <w:shd w:val="clear" w:color="auto" w:fill="auto"/>
            <w:vAlign w:val="center"/>
            <w:hideMark/>
          </w:tcPr>
          <w:p w14:paraId="2DB46A7A"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 xml:space="preserve">-254,77 </w:t>
            </w:r>
          </w:p>
        </w:tc>
        <w:tc>
          <w:tcPr>
            <w:tcW w:w="1181" w:type="dxa"/>
            <w:shd w:val="clear" w:color="auto" w:fill="auto"/>
            <w:vAlign w:val="center"/>
            <w:hideMark/>
          </w:tcPr>
          <w:p w14:paraId="7D65971E"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-15,70%</w:t>
            </w:r>
          </w:p>
        </w:tc>
      </w:tr>
      <w:tr w:rsidR="00955BC0" w:rsidRPr="00FD0DBE" w14:paraId="3055D9FA" w14:textId="77777777" w:rsidTr="00E6039F">
        <w:trPr>
          <w:trHeight w:val="214"/>
        </w:trPr>
        <w:tc>
          <w:tcPr>
            <w:tcW w:w="1496" w:type="dxa"/>
            <w:vMerge/>
            <w:vAlign w:val="center"/>
            <w:hideMark/>
          </w:tcPr>
          <w:p w14:paraId="288FBD17"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2D55F51F" w14:textId="77777777" w:rsidR="00955BC0" w:rsidRPr="00FD0DBE" w:rsidRDefault="00955BC0" w:rsidP="008250BF">
            <w:pPr>
              <w:spacing w:after="0"/>
              <w:rPr>
                <w:rFonts w:eastAsia="Times New Roman"/>
                <w:sz w:val="20"/>
                <w:szCs w:val="20"/>
              </w:rPr>
            </w:pPr>
          </w:p>
        </w:tc>
        <w:tc>
          <w:tcPr>
            <w:tcW w:w="1280" w:type="dxa"/>
            <w:vMerge/>
            <w:vAlign w:val="center"/>
            <w:hideMark/>
          </w:tcPr>
          <w:p w14:paraId="55A970F7" w14:textId="77777777" w:rsidR="00955BC0" w:rsidRPr="00FD0DBE" w:rsidRDefault="00955BC0" w:rsidP="008250BF">
            <w:pPr>
              <w:spacing w:after="0"/>
              <w:rPr>
                <w:rFonts w:eastAsia="Times New Roman"/>
                <w:sz w:val="20"/>
                <w:szCs w:val="20"/>
              </w:rPr>
            </w:pPr>
          </w:p>
        </w:tc>
        <w:tc>
          <w:tcPr>
            <w:tcW w:w="995" w:type="dxa"/>
            <w:vMerge/>
            <w:vAlign w:val="center"/>
            <w:hideMark/>
          </w:tcPr>
          <w:p w14:paraId="605F913D"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4D53C560"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Salas novads</w:t>
            </w:r>
          </w:p>
        </w:tc>
        <w:tc>
          <w:tcPr>
            <w:tcW w:w="1237" w:type="dxa"/>
            <w:shd w:val="clear" w:color="auto" w:fill="auto"/>
            <w:vAlign w:val="center"/>
            <w:hideMark/>
          </w:tcPr>
          <w:p w14:paraId="21C7C327"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 xml:space="preserve">-166,10 </w:t>
            </w:r>
          </w:p>
        </w:tc>
        <w:tc>
          <w:tcPr>
            <w:tcW w:w="1181" w:type="dxa"/>
            <w:shd w:val="clear" w:color="auto" w:fill="auto"/>
            <w:vAlign w:val="center"/>
            <w:hideMark/>
          </w:tcPr>
          <w:p w14:paraId="07966964"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-10,90%</w:t>
            </w:r>
          </w:p>
        </w:tc>
      </w:tr>
      <w:tr w:rsidR="00955BC0" w:rsidRPr="00FD0DBE" w14:paraId="3E3B5A08" w14:textId="77777777" w:rsidTr="00E6039F">
        <w:trPr>
          <w:trHeight w:val="214"/>
        </w:trPr>
        <w:tc>
          <w:tcPr>
            <w:tcW w:w="1496" w:type="dxa"/>
            <w:vMerge/>
            <w:vAlign w:val="center"/>
            <w:hideMark/>
          </w:tcPr>
          <w:p w14:paraId="68980B95"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2C014313" w14:textId="77777777" w:rsidR="00955BC0" w:rsidRPr="00FD0DBE" w:rsidRDefault="00955BC0" w:rsidP="008250BF">
            <w:pPr>
              <w:spacing w:after="0"/>
              <w:rPr>
                <w:rFonts w:eastAsia="Times New Roman"/>
                <w:sz w:val="20"/>
                <w:szCs w:val="20"/>
              </w:rPr>
            </w:pPr>
          </w:p>
        </w:tc>
        <w:tc>
          <w:tcPr>
            <w:tcW w:w="1280" w:type="dxa"/>
            <w:vMerge/>
            <w:vAlign w:val="center"/>
            <w:hideMark/>
          </w:tcPr>
          <w:p w14:paraId="4776F19D" w14:textId="77777777" w:rsidR="00955BC0" w:rsidRPr="00FD0DBE" w:rsidRDefault="00955BC0" w:rsidP="008250BF">
            <w:pPr>
              <w:spacing w:after="0"/>
              <w:rPr>
                <w:rFonts w:eastAsia="Times New Roman"/>
                <w:sz w:val="20"/>
                <w:szCs w:val="20"/>
              </w:rPr>
            </w:pPr>
          </w:p>
        </w:tc>
        <w:tc>
          <w:tcPr>
            <w:tcW w:w="995" w:type="dxa"/>
            <w:vMerge/>
            <w:vAlign w:val="center"/>
            <w:hideMark/>
          </w:tcPr>
          <w:p w14:paraId="391FF957"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1AAD4843"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Viesītes novads</w:t>
            </w:r>
          </w:p>
        </w:tc>
        <w:tc>
          <w:tcPr>
            <w:tcW w:w="1237" w:type="dxa"/>
            <w:shd w:val="clear" w:color="auto" w:fill="auto"/>
            <w:vAlign w:val="center"/>
            <w:hideMark/>
          </w:tcPr>
          <w:p w14:paraId="04B9FB06"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464,17 </w:t>
            </w:r>
          </w:p>
        </w:tc>
        <w:tc>
          <w:tcPr>
            <w:tcW w:w="1181" w:type="dxa"/>
            <w:shd w:val="clear" w:color="auto" w:fill="auto"/>
            <w:vAlign w:val="center"/>
            <w:hideMark/>
          </w:tcPr>
          <w:p w14:paraId="6DDFCFFF"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51,60%</w:t>
            </w:r>
          </w:p>
        </w:tc>
      </w:tr>
      <w:tr w:rsidR="00955BC0" w:rsidRPr="00FD0DBE" w14:paraId="72E91509" w14:textId="77777777" w:rsidTr="00E6039F">
        <w:trPr>
          <w:trHeight w:val="221"/>
        </w:trPr>
        <w:tc>
          <w:tcPr>
            <w:tcW w:w="1496" w:type="dxa"/>
            <w:vMerge w:val="restart"/>
            <w:shd w:val="clear" w:color="auto" w:fill="auto"/>
            <w:noWrap/>
            <w:vAlign w:val="center"/>
            <w:hideMark/>
          </w:tcPr>
          <w:p w14:paraId="05F9AA12"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Krāslavas novads</w:t>
            </w:r>
          </w:p>
        </w:tc>
        <w:tc>
          <w:tcPr>
            <w:tcW w:w="1348" w:type="dxa"/>
            <w:vMerge w:val="restart"/>
            <w:shd w:val="clear" w:color="auto" w:fill="auto"/>
            <w:vAlign w:val="center"/>
            <w:hideMark/>
          </w:tcPr>
          <w:p w14:paraId="55FE1AC0"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1 012,00 </w:t>
            </w:r>
          </w:p>
        </w:tc>
        <w:tc>
          <w:tcPr>
            <w:tcW w:w="1280" w:type="dxa"/>
            <w:vMerge w:val="restart"/>
            <w:shd w:val="clear" w:color="auto" w:fill="FBE4D5" w:themeFill="accent2" w:themeFillTint="33"/>
            <w:vAlign w:val="center"/>
            <w:hideMark/>
          </w:tcPr>
          <w:p w14:paraId="10552A05"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-289,37 </w:t>
            </w:r>
          </w:p>
        </w:tc>
        <w:tc>
          <w:tcPr>
            <w:tcW w:w="995" w:type="dxa"/>
            <w:vMerge w:val="restart"/>
            <w:shd w:val="clear" w:color="auto" w:fill="auto"/>
            <w:vAlign w:val="center"/>
            <w:hideMark/>
          </w:tcPr>
          <w:p w14:paraId="2E39B55E" w14:textId="77777777" w:rsidR="00955BC0" w:rsidRPr="00FD0DBE" w:rsidRDefault="00955BC0" w:rsidP="008250BF">
            <w:pPr>
              <w:spacing w:after="0"/>
              <w:rPr>
                <w:rFonts w:eastAsia="Times New Roman"/>
                <w:sz w:val="20"/>
                <w:szCs w:val="20"/>
              </w:rPr>
            </w:pPr>
            <w:r w:rsidRPr="00FD0DBE">
              <w:rPr>
                <w:rFonts w:eastAsia="Times New Roman"/>
                <w:sz w:val="20"/>
                <w:szCs w:val="20"/>
              </w:rPr>
              <w:t>-22,20%</w:t>
            </w:r>
          </w:p>
        </w:tc>
        <w:tc>
          <w:tcPr>
            <w:tcW w:w="1848" w:type="dxa"/>
            <w:shd w:val="clear" w:color="auto" w:fill="auto"/>
            <w:vAlign w:val="center"/>
            <w:hideMark/>
          </w:tcPr>
          <w:p w14:paraId="76EFAFC9"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Dagdas novads</w:t>
            </w:r>
          </w:p>
        </w:tc>
        <w:tc>
          <w:tcPr>
            <w:tcW w:w="1237" w:type="dxa"/>
            <w:shd w:val="clear" w:color="auto" w:fill="auto"/>
            <w:vAlign w:val="center"/>
            <w:hideMark/>
          </w:tcPr>
          <w:p w14:paraId="6437ADA6"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 xml:space="preserve">-316,25 </w:t>
            </w:r>
          </w:p>
        </w:tc>
        <w:tc>
          <w:tcPr>
            <w:tcW w:w="1181" w:type="dxa"/>
            <w:shd w:val="clear" w:color="auto" w:fill="auto"/>
            <w:vAlign w:val="center"/>
            <w:hideMark/>
          </w:tcPr>
          <w:p w14:paraId="470DAE6B"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-23,80%</w:t>
            </w:r>
          </w:p>
        </w:tc>
      </w:tr>
      <w:tr w:rsidR="00955BC0" w:rsidRPr="00FD0DBE" w14:paraId="1A75E5DB" w14:textId="77777777" w:rsidTr="00E6039F">
        <w:trPr>
          <w:trHeight w:val="214"/>
        </w:trPr>
        <w:tc>
          <w:tcPr>
            <w:tcW w:w="1496" w:type="dxa"/>
            <w:vMerge/>
            <w:vAlign w:val="center"/>
            <w:hideMark/>
          </w:tcPr>
          <w:p w14:paraId="72D8F620"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08670D35" w14:textId="77777777" w:rsidR="00955BC0" w:rsidRPr="00FD0DBE" w:rsidRDefault="00955BC0" w:rsidP="008250BF">
            <w:pPr>
              <w:spacing w:after="0"/>
              <w:rPr>
                <w:rFonts w:eastAsia="Times New Roman"/>
                <w:sz w:val="20"/>
                <w:szCs w:val="20"/>
              </w:rPr>
            </w:pPr>
          </w:p>
        </w:tc>
        <w:tc>
          <w:tcPr>
            <w:tcW w:w="1280" w:type="dxa"/>
            <w:vMerge/>
            <w:vAlign w:val="center"/>
            <w:hideMark/>
          </w:tcPr>
          <w:p w14:paraId="74726D29" w14:textId="77777777" w:rsidR="00955BC0" w:rsidRPr="00FD0DBE" w:rsidRDefault="00955BC0" w:rsidP="008250BF">
            <w:pPr>
              <w:spacing w:after="0"/>
              <w:rPr>
                <w:rFonts w:eastAsia="Times New Roman"/>
                <w:sz w:val="20"/>
                <w:szCs w:val="20"/>
              </w:rPr>
            </w:pPr>
          </w:p>
        </w:tc>
        <w:tc>
          <w:tcPr>
            <w:tcW w:w="995" w:type="dxa"/>
            <w:vMerge/>
            <w:vAlign w:val="center"/>
            <w:hideMark/>
          </w:tcPr>
          <w:p w14:paraId="64D2C5F6"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0501692E"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Krāslavas novads</w:t>
            </w:r>
          </w:p>
        </w:tc>
        <w:tc>
          <w:tcPr>
            <w:tcW w:w="1237" w:type="dxa"/>
            <w:shd w:val="clear" w:color="auto" w:fill="auto"/>
            <w:vAlign w:val="center"/>
            <w:hideMark/>
          </w:tcPr>
          <w:p w14:paraId="222CB206"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 xml:space="preserve">-277,01 </w:t>
            </w:r>
          </w:p>
        </w:tc>
        <w:tc>
          <w:tcPr>
            <w:tcW w:w="1181" w:type="dxa"/>
            <w:shd w:val="clear" w:color="auto" w:fill="auto"/>
            <w:vAlign w:val="center"/>
            <w:hideMark/>
          </w:tcPr>
          <w:p w14:paraId="27B65F61"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-21,50%</w:t>
            </w:r>
          </w:p>
        </w:tc>
      </w:tr>
      <w:tr w:rsidR="00955BC0" w:rsidRPr="00FD0DBE" w14:paraId="2C2EA59C" w14:textId="77777777" w:rsidTr="00E6039F">
        <w:trPr>
          <w:trHeight w:val="221"/>
        </w:trPr>
        <w:tc>
          <w:tcPr>
            <w:tcW w:w="1496" w:type="dxa"/>
            <w:vMerge w:val="restart"/>
            <w:shd w:val="clear" w:color="auto" w:fill="auto"/>
            <w:vAlign w:val="center"/>
            <w:hideMark/>
          </w:tcPr>
          <w:p w14:paraId="37FFBF54"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Mārupes novads </w:t>
            </w:r>
          </w:p>
        </w:tc>
        <w:tc>
          <w:tcPr>
            <w:tcW w:w="1348" w:type="dxa"/>
            <w:vMerge w:val="restart"/>
            <w:shd w:val="clear" w:color="auto" w:fill="auto"/>
            <w:vAlign w:val="center"/>
            <w:hideMark/>
          </w:tcPr>
          <w:p w14:paraId="695BB8E7"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1 325,00 </w:t>
            </w:r>
          </w:p>
        </w:tc>
        <w:tc>
          <w:tcPr>
            <w:tcW w:w="1280" w:type="dxa"/>
            <w:vMerge w:val="restart"/>
            <w:shd w:val="clear" w:color="auto" w:fill="FBE4D5" w:themeFill="accent2" w:themeFillTint="33"/>
            <w:vAlign w:val="center"/>
            <w:hideMark/>
          </w:tcPr>
          <w:p w14:paraId="7ED16961"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-98,50 </w:t>
            </w:r>
          </w:p>
        </w:tc>
        <w:tc>
          <w:tcPr>
            <w:tcW w:w="995" w:type="dxa"/>
            <w:vMerge w:val="restart"/>
            <w:shd w:val="clear" w:color="auto" w:fill="auto"/>
            <w:vAlign w:val="center"/>
            <w:hideMark/>
          </w:tcPr>
          <w:p w14:paraId="42C4AAEB" w14:textId="77777777" w:rsidR="00955BC0" w:rsidRPr="00FD0DBE" w:rsidRDefault="00955BC0" w:rsidP="008250BF">
            <w:pPr>
              <w:spacing w:after="0"/>
              <w:rPr>
                <w:rFonts w:eastAsia="Times New Roman"/>
                <w:sz w:val="20"/>
                <w:szCs w:val="20"/>
              </w:rPr>
            </w:pPr>
            <w:r w:rsidRPr="00FD0DBE">
              <w:rPr>
                <w:rFonts w:eastAsia="Times New Roman"/>
                <w:sz w:val="20"/>
                <w:szCs w:val="20"/>
              </w:rPr>
              <w:t>-6,90%</w:t>
            </w:r>
          </w:p>
        </w:tc>
        <w:tc>
          <w:tcPr>
            <w:tcW w:w="1848" w:type="dxa"/>
            <w:shd w:val="clear" w:color="auto" w:fill="auto"/>
            <w:vAlign w:val="center"/>
            <w:hideMark/>
          </w:tcPr>
          <w:p w14:paraId="0DDDDCCE"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Babītes novads</w:t>
            </w:r>
          </w:p>
        </w:tc>
        <w:tc>
          <w:tcPr>
            <w:tcW w:w="1237" w:type="dxa"/>
            <w:shd w:val="clear" w:color="auto" w:fill="auto"/>
            <w:vAlign w:val="center"/>
            <w:hideMark/>
          </w:tcPr>
          <w:p w14:paraId="136C7FBD"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185,12 </w:t>
            </w:r>
          </w:p>
        </w:tc>
        <w:tc>
          <w:tcPr>
            <w:tcW w:w="1181" w:type="dxa"/>
            <w:shd w:val="clear" w:color="auto" w:fill="auto"/>
            <w:vAlign w:val="center"/>
            <w:hideMark/>
          </w:tcPr>
          <w:p w14:paraId="446D3247"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16,20%</w:t>
            </w:r>
          </w:p>
        </w:tc>
      </w:tr>
      <w:tr w:rsidR="00955BC0" w:rsidRPr="00FD0DBE" w14:paraId="685E6481" w14:textId="77777777" w:rsidTr="00E6039F">
        <w:trPr>
          <w:trHeight w:val="214"/>
        </w:trPr>
        <w:tc>
          <w:tcPr>
            <w:tcW w:w="1496" w:type="dxa"/>
            <w:vMerge/>
            <w:vAlign w:val="center"/>
            <w:hideMark/>
          </w:tcPr>
          <w:p w14:paraId="14942705"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12A99A06" w14:textId="77777777" w:rsidR="00955BC0" w:rsidRPr="00FD0DBE" w:rsidRDefault="00955BC0" w:rsidP="008250BF">
            <w:pPr>
              <w:spacing w:after="0"/>
              <w:rPr>
                <w:rFonts w:eastAsia="Times New Roman"/>
                <w:sz w:val="20"/>
                <w:szCs w:val="20"/>
              </w:rPr>
            </w:pPr>
          </w:p>
        </w:tc>
        <w:tc>
          <w:tcPr>
            <w:tcW w:w="1280" w:type="dxa"/>
            <w:vMerge/>
            <w:vAlign w:val="center"/>
            <w:hideMark/>
          </w:tcPr>
          <w:p w14:paraId="0F869C4B" w14:textId="77777777" w:rsidR="00955BC0" w:rsidRPr="00FD0DBE" w:rsidRDefault="00955BC0" w:rsidP="008250BF">
            <w:pPr>
              <w:spacing w:after="0"/>
              <w:rPr>
                <w:rFonts w:eastAsia="Times New Roman"/>
                <w:sz w:val="20"/>
                <w:szCs w:val="20"/>
              </w:rPr>
            </w:pPr>
          </w:p>
        </w:tc>
        <w:tc>
          <w:tcPr>
            <w:tcW w:w="995" w:type="dxa"/>
            <w:vMerge/>
            <w:vAlign w:val="center"/>
            <w:hideMark/>
          </w:tcPr>
          <w:p w14:paraId="3A26A0FE"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76FB0F81"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Mārupes novads</w:t>
            </w:r>
          </w:p>
        </w:tc>
        <w:tc>
          <w:tcPr>
            <w:tcW w:w="1237" w:type="dxa"/>
            <w:shd w:val="clear" w:color="auto" w:fill="auto"/>
            <w:vAlign w:val="center"/>
            <w:hideMark/>
          </w:tcPr>
          <w:p w14:paraId="188EC2E6"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 xml:space="preserve">-244,43 </w:t>
            </w:r>
          </w:p>
        </w:tc>
        <w:tc>
          <w:tcPr>
            <w:tcW w:w="1181" w:type="dxa"/>
            <w:shd w:val="clear" w:color="auto" w:fill="auto"/>
            <w:vAlign w:val="center"/>
            <w:hideMark/>
          </w:tcPr>
          <w:p w14:paraId="37D7AEEC"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-15,60%</w:t>
            </w:r>
          </w:p>
        </w:tc>
      </w:tr>
      <w:tr w:rsidR="00955BC0" w:rsidRPr="00FD0DBE" w14:paraId="0241C37E" w14:textId="77777777" w:rsidTr="00E6039F">
        <w:trPr>
          <w:trHeight w:val="221"/>
        </w:trPr>
        <w:tc>
          <w:tcPr>
            <w:tcW w:w="1496" w:type="dxa"/>
            <w:vMerge w:val="restart"/>
            <w:shd w:val="clear" w:color="auto" w:fill="auto"/>
            <w:vAlign w:val="center"/>
            <w:hideMark/>
          </w:tcPr>
          <w:p w14:paraId="0842A1BA"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Ropažu novads </w:t>
            </w:r>
          </w:p>
        </w:tc>
        <w:tc>
          <w:tcPr>
            <w:tcW w:w="1348" w:type="dxa"/>
            <w:vMerge w:val="restart"/>
            <w:shd w:val="clear" w:color="auto" w:fill="auto"/>
            <w:vAlign w:val="center"/>
            <w:hideMark/>
          </w:tcPr>
          <w:p w14:paraId="7F430F85"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1 371,00 </w:t>
            </w:r>
          </w:p>
        </w:tc>
        <w:tc>
          <w:tcPr>
            <w:tcW w:w="1280" w:type="dxa"/>
            <w:vMerge w:val="restart"/>
            <w:shd w:val="clear" w:color="auto" w:fill="FBE4D5" w:themeFill="accent2" w:themeFillTint="33"/>
            <w:vAlign w:val="center"/>
            <w:hideMark/>
          </w:tcPr>
          <w:p w14:paraId="4AB74EF0"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-27,90 </w:t>
            </w:r>
          </w:p>
        </w:tc>
        <w:tc>
          <w:tcPr>
            <w:tcW w:w="995" w:type="dxa"/>
            <w:vMerge w:val="restart"/>
            <w:shd w:val="clear" w:color="auto" w:fill="auto"/>
            <w:vAlign w:val="center"/>
            <w:hideMark/>
          </w:tcPr>
          <w:p w14:paraId="755C1D22" w14:textId="77777777" w:rsidR="00955BC0" w:rsidRPr="00FD0DBE" w:rsidRDefault="00955BC0" w:rsidP="008250BF">
            <w:pPr>
              <w:spacing w:after="0"/>
              <w:rPr>
                <w:rFonts w:eastAsia="Times New Roman"/>
                <w:sz w:val="20"/>
                <w:szCs w:val="20"/>
              </w:rPr>
            </w:pPr>
            <w:r w:rsidRPr="00FD0DBE">
              <w:rPr>
                <w:rFonts w:eastAsia="Times New Roman"/>
                <w:sz w:val="20"/>
                <w:szCs w:val="20"/>
              </w:rPr>
              <w:t>-2,00%</w:t>
            </w:r>
          </w:p>
        </w:tc>
        <w:tc>
          <w:tcPr>
            <w:tcW w:w="1848" w:type="dxa"/>
            <w:shd w:val="clear" w:color="auto" w:fill="auto"/>
            <w:vAlign w:val="center"/>
            <w:hideMark/>
          </w:tcPr>
          <w:p w14:paraId="69D69A49"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Garkalnes novads</w:t>
            </w:r>
          </w:p>
        </w:tc>
        <w:tc>
          <w:tcPr>
            <w:tcW w:w="1237" w:type="dxa"/>
            <w:shd w:val="clear" w:color="auto" w:fill="auto"/>
            <w:vAlign w:val="center"/>
            <w:hideMark/>
          </w:tcPr>
          <w:p w14:paraId="68E9C2F3"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 xml:space="preserve">-180,23 </w:t>
            </w:r>
          </w:p>
        </w:tc>
        <w:tc>
          <w:tcPr>
            <w:tcW w:w="1181" w:type="dxa"/>
            <w:shd w:val="clear" w:color="auto" w:fill="auto"/>
            <w:vAlign w:val="center"/>
            <w:hideMark/>
          </w:tcPr>
          <w:p w14:paraId="6AE8DBB6"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-11,60%</w:t>
            </w:r>
          </w:p>
        </w:tc>
      </w:tr>
      <w:tr w:rsidR="00955BC0" w:rsidRPr="00FD0DBE" w14:paraId="0187110E" w14:textId="77777777" w:rsidTr="00E6039F">
        <w:trPr>
          <w:trHeight w:val="214"/>
        </w:trPr>
        <w:tc>
          <w:tcPr>
            <w:tcW w:w="1496" w:type="dxa"/>
            <w:vMerge/>
            <w:vAlign w:val="center"/>
            <w:hideMark/>
          </w:tcPr>
          <w:p w14:paraId="2FF55B51"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72BD0226" w14:textId="77777777" w:rsidR="00955BC0" w:rsidRPr="00FD0DBE" w:rsidRDefault="00955BC0" w:rsidP="008250BF">
            <w:pPr>
              <w:spacing w:after="0"/>
              <w:rPr>
                <w:rFonts w:eastAsia="Times New Roman"/>
                <w:sz w:val="20"/>
                <w:szCs w:val="20"/>
              </w:rPr>
            </w:pPr>
          </w:p>
        </w:tc>
        <w:tc>
          <w:tcPr>
            <w:tcW w:w="1280" w:type="dxa"/>
            <w:vMerge/>
            <w:vAlign w:val="center"/>
            <w:hideMark/>
          </w:tcPr>
          <w:p w14:paraId="580866D6" w14:textId="77777777" w:rsidR="00955BC0" w:rsidRPr="00FD0DBE" w:rsidRDefault="00955BC0" w:rsidP="008250BF">
            <w:pPr>
              <w:spacing w:after="0"/>
              <w:rPr>
                <w:rFonts w:eastAsia="Times New Roman"/>
                <w:sz w:val="20"/>
                <w:szCs w:val="20"/>
              </w:rPr>
            </w:pPr>
          </w:p>
        </w:tc>
        <w:tc>
          <w:tcPr>
            <w:tcW w:w="995" w:type="dxa"/>
            <w:vMerge/>
            <w:vAlign w:val="center"/>
            <w:hideMark/>
          </w:tcPr>
          <w:p w14:paraId="555E0379"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12B809BC"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Ropažu novads</w:t>
            </w:r>
          </w:p>
        </w:tc>
        <w:tc>
          <w:tcPr>
            <w:tcW w:w="1237" w:type="dxa"/>
            <w:shd w:val="clear" w:color="auto" w:fill="auto"/>
            <w:vAlign w:val="center"/>
            <w:hideMark/>
          </w:tcPr>
          <w:p w14:paraId="395A1D6E"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509,16 </w:t>
            </w:r>
          </w:p>
        </w:tc>
        <w:tc>
          <w:tcPr>
            <w:tcW w:w="1181" w:type="dxa"/>
            <w:shd w:val="clear" w:color="auto" w:fill="auto"/>
            <w:vAlign w:val="center"/>
            <w:hideMark/>
          </w:tcPr>
          <w:p w14:paraId="5127DE46"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59,10%</w:t>
            </w:r>
          </w:p>
        </w:tc>
      </w:tr>
      <w:tr w:rsidR="00955BC0" w:rsidRPr="00FD0DBE" w14:paraId="168A3C35" w14:textId="77777777" w:rsidTr="00E6039F">
        <w:trPr>
          <w:trHeight w:val="214"/>
        </w:trPr>
        <w:tc>
          <w:tcPr>
            <w:tcW w:w="1496" w:type="dxa"/>
            <w:vMerge/>
            <w:vAlign w:val="center"/>
            <w:hideMark/>
          </w:tcPr>
          <w:p w14:paraId="35A5EF99"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39E58C30" w14:textId="77777777" w:rsidR="00955BC0" w:rsidRPr="00FD0DBE" w:rsidRDefault="00955BC0" w:rsidP="008250BF">
            <w:pPr>
              <w:spacing w:after="0"/>
              <w:rPr>
                <w:rFonts w:eastAsia="Times New Roman"/>
                <w:sz w:val="20"/>
                <w:szCs w:val="20"/>
              </w:rPr>
            </w:pPr>
          </w:p>
        </w:tc>
        <w:tc>
          <w:tcPr>
            <w:tcW w:w="1280" w:type="dxa"/>
            <w:vMerge/>
            <w:vAlign w:val="center"/>
            <w:hideMark/>
          </w:tcPr>
          <w:p w14:paraId="363FD6F1" w14:textId="77777777" w:rsidR="00955BC0" w:rsidRPr="00FD0DBE" w:rsidRDefault="00955BC0" w:rsidP="008250BF">
            <w:pPr>
              <w:spacing w:after="0"/>
              <w:rPr>
                <w:rFonts w:eastAsia="Times New Roman"/>
                <w:sz w:val="20"/>
                <w:szCs w:val="20"/>
              </w:rPr>
            </w:pPr>
          </w:p>
        </w:tc>
        <w:tc>
          <w:tcPr>
            <w:tcW w:w="995" w:type="dxa"/>
            <w:vMerge/>
            <w:vAlign w:val="center"/>
            <w:hideMark/>
          </w:tcPr>
          <w:p w14:paraId="4A25BCA8"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24C36275"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Stopiņu novads</w:t>
            </w:r>
          </w:p>
        </w:tc>
        <w:tc>
          <w:tcPr>
            <w:tcW w:w="1237" w:type="dxa"/>
            <w:shd w:val="clear" w:color="auto" w:fill="auto"/>
            <w:vAlign w:val="center"/>
            <w:hideMark/>
          </w:tcPr>
          <w:p w14:paraId="76A4EBC8"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-236,48 </w:t>
            </w:r>
          </w:p>
        </w:tc>
        <w:tc>
          <w:tcPr>
            <w:tcW w:w="1181" w:type="dxa"/>
            <w:shd w:val="clear" w:color="auto" w:fill="auto"/>
            <w:vAlign w:val="center"/>
            <w:hideMark/>
          </w:tcPr>
          <w:p w14:paraId="2FF64A39"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-14,70%</w:t>
            </w:r>
          </w:p>
        </w:tc>
      </w:tr>
      <w:tr w:rsidR="00955BC0" w:rsidRPr="00FD0DBE" w14:paraId="1F1F6260" w14:textId="77777777" w:rsidTr="00E6039F">
        <w:trPr>
          <w:trHeight w:val="221"/>
        </w:trPr>
        <w:tc>
          <w:tcPr>
            <w:tcW w:w="1496" w:type="dxa"/>
            <w:vMerge w:val="restart"/>
            <w:shd w:val="clear" w:color="auto" w:fill="auto"/>
            <w:vAlign w:val="center"/>
            <w:hideMark/>
          </w:tcPr>
          <w:p w14:paraId="50348C61"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Saldus novads</w:t>
            </w:r>
          </w:p>
        </w:tc>
        <w:tc>
          <w:tcPr>
            <w:tcW w:w="1348" w:type="dxa"/>
            <w:vMerge w:val="restart"/>
            <w:shd w:val="clear" w:color="auto" w:fill="auto"/>
            <w:vAlign w:val="center"/>
            <w:hideMark/>
          </w:tcPr>
          <w:p w14:paraId="0AFA37E3"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1 250,00 </w:t>
            </w:r>
          </w:p>
        </w:tc>
        <w:tc>
          <w:tcPr>
            <w:tcW w:w="1280" w:type="dxa"/>
            <w:vMerge w:val="restart"/>
            <w:shd w:val="clear" w:color="auto" w:fill="FBE4D5" w:themeFill="accent2" w:themeFillTint="33"/>
            <w:vAlign w:val="center"/>
            <w:hideMark/>
          </w:tcPr>
          <w:p w14:paraId="3C3EC05A"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-14,55 </w:t>
            </w:r>
          </w:p>
        </w:tc>
        <w:tc>
          <w:tcPr>
            <w:tcW w:w="995" w:type="dxa"/>
            <w:vMerge w:val="restart"/>
            <w:shd w:val="clear" w:color="auto" w:fill="auto"/>
            <w:vAlign w:val="center"/>
            <w:hideMark/>
          </w:tcPr>
          <w:p w14:paraId="4E662213" w14:textId="77777777" w:rsidR="00955BC0" w:rsidRPr="00FD0DBE" w:rsidRDefault="00955BC0" w:rsidP="008250BF">
            <w:pPr>
              <w:spacing w:after="0"/>
              <w:rPr>
                <w:rFonts w:eastAsia="Times New Roman"/>
                <w:sz w:val="20"/>
                <w:szCs w:val="20"/>
              </w:rPr>
            </w:pPr>
            <w:r w:rsidRPr="00FD0DBE">
              <w:rPr>
                <w:rFonts w:eastAsia="Times New Roman"/>
                <w:sz w:val="20"/>
                <w:szCs w:val="20"/>
              </w:rPr>
              <w:t>-1,20%</w:t>
            </w:r>
          </w:p>
        </w:tc>
        <w:tc>
          <w:tcPr>
            <w:tcW w:w="1848" w:type="dxa"/>
            <w:shd w:val="clear" w:color="auto" w:fill="auto"/>
            <w:vAlign w:val="center"/>
            <w:hideMark/>
          </w:tcPr>
          <w:p w14:paraId="3F360387"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Brocēnu novads</w:t>
            </w:r>
          </w:p>
        </w:tc>
        <w:tc>
          <w:tcPr>
            <w:tcW w:w="1237" w:type="dxa"/>
            <w:shd w:val="clear" w:color="auto" w:fill="auto"/>
            <w:vAlign w:val="center"/>
            <w:hideMark/>
          </w:tcPr>
          <w:p w14:paraId="1632169B"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-26,08 </w:t>
            </w:r>
          </w:p>
        </w:tc>
        <w:tc>
          <w:tcPr>
            <w:tcW w:w="1181" w:type="dxa"/>
            <w:shd w:val="clear" w:color="auto" w:fill="auto"/>
            <w:vAlign w:val="center"/>
            <w:hideMark/>
          </w:tcPr>
          <w:p w14:paraId="1A99F381"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-2,00%</w:t>
            </w:r>
          </w:p>
        </w:tc>
      </w:tr>
      <w:tr w:rsidR="00955BC0" w:rsidRPr="00FD0DBE" w14:paraId="361812CA" w14:textId="77777777" w:rsidTr="00E6039F">
        <w:trPr>
          <w:trHeight w:val="214"/>
        </w:trPr>
        <w:tc>
          <w:tcPr>
            <w:tcW w:w="1496" w:type="dxa"/>
            <w:vMerge/>
            <w:vAlign w:val="center"/>
            <w:hideMark/>
          </w:tcPr>
          <w:p w14:paraId="120DAD6F"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31C32369" w14:textId="77777777" w:rsidR="00955BC0" w:rsidRPr="00FD0DBE" w:rsidRDefault="00955BC0" w:rsidP="008250BF">
            <w:pPr>
              <w:spacing w:after="0"/>
              <w:rPr>
                <w:rFonts w:eastAsia="Times New Roman"/>
                <w:sz w:val="20"/>
                <w:szCs w:val="20"/>
              </w:rPr>
            </w:pPr>
          </w:p>
        </w:tc>
        <w:tc>
          <w:tcPr>
            <w:tcW w:w="1280" w:type="dxa"/>
            <w:vMerge/>
            <w:vAlign w:val="center"/>
            <w:hideMark/>
          </w:tcPr>
          <w:p w14:paraId="263253CE" w14:textId="77777777" w:rsidR="00955BC0" w:rsidRPr="00FD0DBE" w:rsidRDefault="00955BC0" w:rsidP="008250BF">
            <w:pPr>
              <w:spacing w:after="0"/>
              <w:rPr>
                <w:rFonts w:eastAsia="Times New Roman"/>
                <w:sz w:val="20"/>
                <w:szCs w:val="20"/>
              </w:rPr>
            </w:pPr>
          </w:p>
        </w:tc>
        <w:tc>
          <w:tcPr>
            <w:tcW w:w="995" w:type="dxa"/>
            <w:vMerge/>
            <w:vAlign w:val="center"/>
            <w:hideMark/>
          </w:tcPr>
          <w:p w14:paraId="73C5C572"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0534AECA"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Saldus novads</w:t>
            </w:r>
          </w:p>
        </w:tc>
        <w:tc>
          <w:tcPr>
            <w:tcW w:w="1237" w:type="dxa"/>
            <w:shd w:val="clear" w:color="auto" w:fill="auto"/>
            <w:vAlign w:val="center"/>
            <w:hideMark/>
          </w:tcPr>
          <w:p w14:paraId="51221EF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-11,51 </w:t>
            </w:r>
          </w:p>
        </w:tc>
        <w:tc>
          <w:tcPr>
            <w:tcW w:w="1181" w:type="dxa"/>
            <w:shd w:val="clear" w:color="auto" w:fill="auto"/>
            <w:vAlign w:val="center"/>
            <w:hideMark/>
          </w:tcPr>
          <w:p w14:paraId="250B1B03"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-0,90%</w:t>
            </w:r>
          </w:p>
        </w:tc>
      </w:tr>
      <w:tr w:rsidR="00955BC0" w:rsidRPr="00FD0DBE" w14:paraId="363DA1C5" w14:textId="77777777" w:rsidTr="00E6039F">
        <w:trPr>
          <w:trHeight w:val="221"/>
        </w:trPr>
        <w:tc>
          <w:tcPr>
            <w:tcW w:w="1496" w:type="dxa"/>
            <w:vMerge w:val="restart"/>
            <w:shd w:val="clear" w:color="auto" w:fill="auto"/>
            <w:vAlign w:val="center"/>
            <w:hideMark/>
          </w:tcPr>
          <w:p w14:paraId="54959AE9"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Saulkrastu novads</w:t>
            </w:r>
          </w:p>
        </w:tc>
        <w:tc>
          <w:tcPr>
            <w:tcW w:w="1348" w:type="dxa"/>
            <w:vMerge w:val="restart"/>
            <w:shd w:val="clear" w:color="auto" w:fill="auto"/>
            <w:vAlign w:val="center"/>
            <w:hideMark/>
          </w:tcPr>
          <w:p w14:paraId="0A64BA15"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1 338,00 </w:t>
            </w:r>
          </w:p>
        </w:tc>
        <w:tc>
          <w:tcPr>
            <w:tcW w:w="1280" w:type="dxa"/>
            <w:vMerge w:val="restart"/>
            <w:shd w:val="clear" w:color="auto" w:fill="FBE4D5" w:themeFill="accent2" w:themeFillTint="33"/>
            <w:vAlign w:val="center"/>
            <w:hideMark/>
          </w:tcPr>
          <w:p w14:paraId="55437E83"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-14,55 </w:t>
            </w:r>
          </w:p>
        </w:tc>
        <w:tc>
          <w:tcPr>
            <w:tcW w:w="995" w:type="dxa"/>
            <w:vMerge w:val="restart"/>
            <w:shd w:val="clear" w:color="auto" w:fill="auto"/>
            <w:vAlign w:val="center"/>
            <w:hideMark/>
          </w:tcPr>
          <w:p w14:paraId="19593AFD" w14:textId="77777777" w:rsidR="00955BC0" w:rsidRPr="00FD0DBE" w:rsidRDefault="00955BC0" w:rsidP="008250BF">
            <w:pPr>
              <w:spacing w:after="0"/>
              <w:rPr>
                <w:rFonts w:eastAsia="Times New Roman"/>
                <w:sz w:val="20"/>
                <w:szCs w:val="20"/>
              </w:rPr>
            </w:pPr>
            <w:r w:rsidRPr="00FD0DBE">
              <w:rPr>
                <w:rFonts w:eastAsia="Times New Roman"/>
                <w:sz w:val="20"/>
                <w:szCs w:val="20"/>
              </w:rPr>
              <w:t>-1,20%</w:t>
            </w:r>
          </w:p>
        </w:tc>
        <w:tc>
          <w:tcPr>
            <w:tcW w:w="1848" w:type="dxa"/>
            <w:shd w:val="clear" w:color="auto" w:fill="auto"/>
            <w:vAlign w:val="center"/>
            <w:hideMark/>
          </w:tcPr>
          <w:p w14:paraId="0F38B5C2"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Saulkrastu novads</w:t>
            </w:r>
          </w:p>
        </w:tc>
        <w:tc>
          <w:tcPr>
            <w:tcW w:w="1237" w:type="dxa"/>
            <w:shd w:val="clear" w:color="auto" w:fill="auto"/>
            <w:vAlign w:val="center"/>
            <w:hideMark/>
          </w:tcPr>
          <w:p w14:paraId="0DA18FA6"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321,06 </w:t>
            </w:r>
          </w:p>
        </w:tc>
        <w:tc>
          <w:tcPr>
            <w:tcW w:w="1181" w:type="dxa"/>
            <w:shd w:val="clear" w:color="auto" w:fill="auto"/>
            <w:vAlign w:val="center"/>
            <w:hideMark/>
          </w:tcPr>
          <w:p w14:paraId="0A108150"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31,60%</w:t>
            </w:r>
          </w:p>
        </w:tc>
      </w:tr>
      <w:tr w:rsidR="00955BC0" w:rsidRPr="00FD0DBE" w14:paraId="6628AFE7" w14:textId="77777777" w:rsidTr="00E6039F">
        <w:trPr>
          <w:trHeight w:val="214"/>
        </w:trPr>
        <w:tc>
          <w:tcPr>
            <w:tcW w:w="1496" w:type="dxa"/>
            <w:vMerge/>
            <w:vAlign w:val="center"/>
            <w:hideMark/>
          </w:tcPr>
          <w:p w14:paraId="7573D5E2"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77E13EB4" w14:textId="77777777" w:rsidR="00955BC0" w:rsidRPr="00FD0DBE" w:rsidRDefault="00955BC0" w:rsidP="008250BF">
            <w:pPr>
              <w:spacing w:after="0"/>
              <w:rPr>
                <w:rFonts w:eastAsia="Times New Roman"/>
                <w:sz w:val="20"/>
                <w:szCs w:val="20"/>
              </w:rPr>
            </w:pPr>
          </w:p>
        </w:tc>
        <w:tc>
          <w:tcPr>
            <w:tcW w:w="1280" w:type="dxa"/>
            <w:vMerge/>
            <w:vAlign w:val="center"/>
            <w:hideMark/>
          </w:tcPr>
          <w:p w14:paraId="172F661F" w14:textId="77777777" w:rsidR="00955BC0" w:rsidRPr="00FD0DBE" w:rsidRDefault="00955BC0" w:rsidP="008250BF">
            <w:pPr>
              <w:spacing w:after="0"/>
              <w:rPr>
                <w:rFonts w:eastAsia="Times New Roman"/>
                <w:sz w:val="20"/>
                <w:szCs w:val="20"/>
              </w:rPr>
            </w:pPr>
          </w:p>
        </w:tc>
        <w:tc>
          <w:tcPr>
            <w:tcW w:w="995" w:type="dxa"/>
            <w:vMerge/>
            <w:vAlign w:val="center"/>
            <w:hideMark/>
          </w:tcPr>
          <w:p w14:paraId="106D67F1"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50393043"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Sējas novads</w:t>
            </w:r>
          </w:p>
        </w:tc>
        <w:tc>
          <w:tcPr>
            <w:tcW w:w="1237" w:type="dxa"/>
            <w:shd w:val="clear" w:color="auto" w:fill="auto"/>
            <w:vAlign w:val="center"/>
            <w:hideMark/>
          </w:tcPr>
          <w:p w14:paraId="3CFD5E85"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432,87 </w:t>
            </w:r>
          </w:p>
        </w:tc>
        <w:tc>
          <w:tcPr>
            <w:tcW w:w="1181" w:type="dxa"/>
            <w:shd w:val="clear" w:color="auto" w:fill="auto"/>
            <w:vAlign w:val="center"/>
            <w:hideMark/>
          </w:tcPr>
          <w:p w14:paraId="5F1FE88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47,80%</w:t>
            </w:r>
          </w:p>
        </w:tc>
      </w:tr>
      <w:tr w:rsidR="00955BC0" w:rsidRPr="00FD0DBE" w14:paraId="5673566C" w14:textId="77777777" w:rsidTr="00E6039F">
        <w:trPr>
          <w:trHeight w:val="221"/>
        </w:trPr>
        <w:tc>
          <w:tcPr>
            <w:tcW w:w="1496" w:type="dxa"/>
            <w:vMerge w:val="restart"/>
            <w:shd w:val="clear" w:color="auto" w:fill="auto"/>
            <w:vAlign w:val="center"/>
            <w:hideMark/>
          </w:tcPr>
          <w:p w14:paraId="41F10C7B"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Siguldas novads </w:t>
            </w:r>
          </w:p>
        </w:tc>
        <w:tc>
          <w:tcPr>
            <w:tcW w:w="1348" w:type="dxa"/>
            <w:vMerge w:val="restart"/>
            <w:shd w:val="clear" w:color="auto" w:fill="auto"/>
            <w:vAlign w:val="center"/>
            <w:hideMark/>
          </w:tcPr>
          <w:p w14:paraId="5778A32C"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1 225,00 </w:t>
            </w:r>
          </w:p>
        </w:tc>
        <w:tc>
          <w:tcPr>
            <w:tcW w:w="1280" w:type="dxa"/>
            <w:vMerge w:val="restart"/>
            <w:shd w:val="clear" w:color="auto" w:fill="FBE4D5" w:themeFill="accent2" w:themeFillTint="33"/>
            <w:vAlign w:val="center"/>
            <w:hideMark/>
          </w:tcPr>
          <w:p w14:paraId="4A18BCAE"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-70,36 </w:t>
            </w:r>
          </w:p>
        </w:tc>
        <w:tc>
          <w:tcPr>
            <w:tcW w:w="995" w:type="dxa"/>
            <w:vMerge w:val="restart"/>
            <w:shd w:val="clear" w:color="auto" w:fill="auto"/>
            <w:vAlign w:val="center"/>
            <w:hideMark/>
          </w:tcPr>
          <w:p w14:paraId="320B360E" w14:textId="77777777" w:rsidR="00955BC0" w:rsidRPr="00FD0DBE" w:rsidRDefault="00955BC0" w:rsidP="008250BF">
            <w:pPr>
              <w:spacing w:after="0"/>
              <w:rPr>
                <w:rFonts w:eastAsia="Times New Roman"/>
                <w:sz w:val="20"/>
                <w:szCs w:val="20"/>
              </w:rPr>
            </w:pPr>
            <w:r w:rsidRPr="00FD0DBE">
              <w:rPr>
                <w:rFonts w:eastAsia="Times New Roman"/>
                <w:sz w:val="20"/>
                <w:szCs w:val="20"/>
              </w:rPr>
              <w:t>-5,40%</w:t>
            </w:r>
          </w:p>
        </w:tc>
        <w:tc>
          <w:tcPr>
            <w:tcW w:w="1848" w:type="dxa"/>
            <w:shd w:val="clear" w:color="auto" w:fill="auto"/>
            <w:vAlign w:val="center"/>
            <w:hideMark/>
          </w:tcPr>
          <w:p w14:paraId="73257E91"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Inčukalna novads</w:t>
            </w:r>
          </w:p>
        </w:tc>
        <w:tc>
          <w:tcPr>
            <w:tcW w:w="1237" w:type="dxa"/>
            <w:shd w:val="clear" w:color="auto" w:fill="auto"/>
            <w:vAlign w:val="center"/>
            <w:hideMark/>
          </w:tcPr>
          <w:p w14:paraId="00756575"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454,89</w:t>
            </w:r>
          </w:p>
        </w:tc>
        <w:tc>
          <w:tcPr>
            <w:tcW w:w="1181" w:type="dxa"/>
            <w:shd w:val="clear" w:color="auto" w:fill="auto"/>
            <w:vAlign w:val="center"/>
            <w:hideMark/>
          </w:tcPr>
          <w:p w14:paraId="32C1F8D2"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59,10%</w:t>
            </w:r>
          </w:p>
        </w:tc>
      </w:tr>
      <w:tr w:rsidR="00955BC0" w:rsidRPr="00FD0DBE" w14:paraId="1492FDB3" w14:textId="77777777" w:rsidTr="00E6039F">
        <w:trPr>
          <w:trHeight w:val="214"/>
        </w:trPr>
        <w:tc>
          <w:tcPr>
            <w:tcW w:w="1496" w:type="dxa"/>
            <w:vMerge/>
            <w:vAlign w:val="center"/>
            <w:hideMark/>
          </w:tcPr>
          <w:p w14:paraId="21C7532D"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76CEB0B9" w14:textId="77777777" w:rsidR="00955BC0" w:rsidRPr="00FD0DBE" w:rsidRDefault="00955BC0" w:rsidP="008250BF">
            <w:pPr>
              <w:spacing w:after="0"/>
              <w:rPr>
                <w:rFonts w:eastAsia="Times New Roman"/>
                <w:sz w:val="20"/>
                <w:szCs w:val="20"/>
              </w:rPr>
            </w:pPr>
          </w:p>
        </w:tc>
        <w:tc>
          <w:tcPr>
            <w:tcW w:w="1280" w:type="dxa"/>
            <w:vMerge/>
            <w:vAlign w:val="center"/>
            <w:hideMark/>
          </w:tcPr>
          <w:p w14:paraId="725E9F11" w14:textId="77777777" w:rsidR="00955BC0" w:rsidRPr="00FD0DBE" w:rsidRDefault="00955BC0" w:rsidP="008250BF">
            <w:pPr>
              <w:spacing w:after="0"/>
              <w:rPr>
                <w:rFonts w:eastAsia="Times New Roman"/>
                <w:sz w:val="20"/>
                <w:szCs w:val="20"/>
              </w:rPr>
            </w:pPr>
          </w:p>
        </w:tc>
        <w:tc>
          <w:tcPr>
            <w:tcW w:w="995" w:type="dxa"/>
            <w:vMerge/>
            <w:vAlign w:val="center"/>
            <w:hideMark/>
          </w:tcPr>
          <w:p w14:paraId="330944BD"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059EE05A"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Krimuldas novads</w:t>
            </w:r>
          </w:p>
        </w:tc>
        <w:tc>
          <w:tcPr>
            <w:tcW w:w="1237" w:type="dxa"/>
            <w:shd w:val="clear" w:color="auto" w:fill="auto"/>
            <w:vAlign w:val="center"/>
            <w:hideMark/>
          </w:tcPr>
          <w:p w14:paraId="3B11A06E"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31,40 </w:t>
            </w:r>
          </w:p>
        </w:tc>
        <w:tc>
          <w:tcPr>
            <w:tcW w:w="1181" w:type="dxa"/>
            <w:shd w:val="clear" w:color="auto" w:fill="auto"/>
            <w:vAlign w:val="center"/>
            <w:hideMark/>
          </w:tcPr>
          <w:p w14:paraId="2E447D98"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2,60%</w:t>
            </w:r>
          </w:p>
        </w:tc>
      </w:tr>
      <w:tr w:rsidR="00955BC0" w:rsidRPr="00FD0DBE" w14:paraId="13A80FFD" w14:textId="77777777" w:rsidTr="00E6039F">
        <w:trPr>
          <w:trHeight w:val="214"/>
        </w:trPr>
        <w:tc>
          <w:tcPr>
            <w:tcW w:w="1496" w:type="dxa"/>
            <w:vMerge/>
            <w:vAlign w:val="center"/>
            <w:hideMark/>
          </w:tcPr>
          <w:p w14:paraId="661B6875"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448345B1" w14:textId="77777777" w:rsidR="00955BC0" w:rsidRPr="00FD0DBE" w:rsidRDefault="00955BC0" w:rsidP="008250BF">
            <w:pPr>
              <w:spacing w:after="0"/>
              <w:rPr>
                <w:rFonts w:eastAsia="Times New Roman"/>
                <w:sz w:val="20"/>
                <w:szCs w:val="20"/>
              </w:rPr>
            </w:pPr>
          </w:p>
        </w:tc>
        <w:tc>
          <w:tcPr>
            <w:tcW w:w="1280" w:type="dxa"/>
            <w:vMerge/>
            <w:vAlign w:val="center"/>
            <w:hideMark/>
          </w:tcPr>
          <w:p w14:paraId="7B15746F" w14:textId="77777777" w:rsidR="00955BC0" w:rsidRPr="00FD0DBE" w:rsidRDefault="00955BC0" w:rsidP="008250BF">
            <w:pPr>
              <w:spacing w:after="0"/>
              <w:rPr>
                <w:rFonts w:eastAsia="Times New Roman"/>
                <w:sz w:val="20"/>
                <w:szCs w:val="20"/>
              </w:rPr>
            </w:pPr>
          </w:p>
        </w:tc>
        <w:tc>
          <w:tcPr>
            <w:tcW w:w="995" w:type="dxa"/>
            <w:vMerge/>
            <w:vAlign w:val="center"/>
            <w:hideMark/>
          </w:tcPr>
          <w:p w14:paraId="0120BE10"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6028297A"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Mālpils novads</w:t>
            </w:r>
          </w:p>
        </w:tc>
        <w:tc>
          <w:tcPr>
            <w:tcW w:w="1237" w:type="dxa"/>
            <w:shd w:val="clear" w:color="auto" w:fill="auto"/>
            <w:vAlign w:val="center"/>
            <w:hideMark/>
          </w:tcPr>
          <w:p w14:paraId="7FCC19F7"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95,03 </w:t>
            </w:r>
          </w:p>
        </w:tc>
        <w:tc>
          <w:tcPr>
            <w:tcW w:w="1181" w:type="dxa"/>
            <w:shd w:val="clear" w:color="auto" w:fill="auto"/>
            <w:vAlign w:val="center"/>
            <w:hideMark/>
          </w:tcPr>
          <w:p w14:paraId="540D0C92"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8,40%</w:t>
            </w:r>
          </w:p>
        </w:tc>
      </w:tr>
      <w:tr w:rsidR="00955BC0" w:rsidRPr="00FD0DBE" w14:paraId="0FE56A88" w14:textId="77777777" w:rsidTr="00E6039F">
        <w:trPr>
          <w:trHeight w:val="214"/>
        </w:trPr>
        <w:tc>
          <w:tcPr>
            <w:tcW w:w="1496" w:type="dxa"/>
            <w:vMerge/>
            <w:vAlign w:val="center"/>
            <w:hideMark/>
          </w:tcPr>
          <w:p w14:paraId="317A134F"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33439298" w14:textId="77777777" w:rsidR="00955BC0" w:rsidRPr="00FD0DBE" w:rsidRDefault="00955BC0" w:rsidP="008250BF">
            <w:pPr>
              <w:spacing w:after="0"/>
              <w:rPr>
                <w:rFonts w:eastAsia="Times New Roman"/>
                <w:sz w:val="20"/>
                <w:szCs w:val="20"/>
              </w:rPr>
            </w:pPr>
          </w:p>
        </w:tc>
        <w:tc>
          <w:tcPr>
            <w:tcW w:w="1280" w:type="dxa"/>
            <w:vMerge/>
            <w:vAlign w:val="center"/>
            <w:hideMark/>
          </w:tcPr>
          <w:p w14:paraId="425BA357" w14:textId="77777777" w:rsidR="00955BC0" w:rsidRPr="00FD0DBE" w:rsidRDefault="00955BC0" w:rsidP="008250BF">
            <w:pPr>
              <w:spacing w:after="0"/>
              <w:rPr>
                <w:rFonts w:eastAsia="Times New Roman"/>
                <w:sz w:val="20"/>
                <w:szCs w:val="20"/>
              </w:rPr>
            </w:pPr>
          </w:p>
        </w:tc>
        <w:tc>
          <w:tcPr>
            <w:tcW w:w="995" w:type="dxa"/>
            <w:vMerge/>
            <w:vAlign w:val="center"/>
            <w:hideMark/>
          </w:tcPr>
          <w:p w14:paraId="50961D71"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29F453EA"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Siguldas novads</w:t>
            </w:r>
          </w:p>
        </w:tc>
        <w:tc>
          <w:tcPr>
            <w:tcW w:w="1237" w:type="dxa"/>
            <w:shd w:val="clear" w:color="auto" w:fill="auto"/>
            <w:vAlign w:val="center"/>
            <w:hideMark/>
          </w:tcPr>
          <w:p w14:paraId="1D440603"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-354,51</w:t>
            </w:r>
          </w:p>
        </w:tc>
        <w:tc>
          <w:tcPr>
            <w:tcW w:w="1181" w:type="dxa"/>
            <w:shd w:val="clear" w:color="auto" w:fill="auto"/>
            <w:vAlign w:val="center"/>
            <w:hideMark/>
          </w:tcPr>
          <w:p w14:paraId="55A757F0"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-22,40%</w:t>
            </w:r>
          </w:p>
        </w:tc>
      </w:tr>
      <w:tr w:rsidR="00955BC0" w:rsidRPr="00FD0DBE" w14:paraId="490CEBC7" w14:textId="77777777" w:rsidTr="00E6039F">
        <w:trPr>
          <w:trHeight w:val="221"/>
        </w:trPr>
        <w:tc>
          <w:tcPr>
            <w:tcW w:w="1496" w:type="dxa"/>
            <w:vMerge w:val="restart"/>
            <w:shd w:val="clear" w:color="auto" w:fill="auto"/>
            <w:vAlign w:val="center"/>
            <w:hideMark/>
          </w:tcPr>
          <w:p w14:paraId="6F349CCC"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Smiltenes novads</w:t>
            </w:r>
          </w:p>
        </w:tc>
        <w:tc>
          <w:tcPr>
            <w:tcW w:w="1348" w:type="dxa"/>
            <w:vMerge w:val="restart"/>
            <w:shd w:val="clear" w:color="auto" w:fill="auto"/>
            <w:vAlign w:val="center"/>
            <w:hideMark/>
          </w:tcPr>
          <w:p w14:paraId="5070438E"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1 295,00 </w:t>
            </w:r>
          </w:p>
        </w:tc>
        <w:tc>
          <w:tcPr>
            <w:tcW w:w="1280" w:type="dxa"/>
            <w:vMerge w:val="restart"/>
            <w:shd w:val="clear" w:color="auto" w:fill="FBE4D5" w:themeFill="accent2" w:themeFillTint="33"/>
            <w:vAlign w:val="center"/>
            <w:hideMark/>
          </w:tcPr>
          <w:p w14:paraId="7DDC8BC1"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-60,87 </w:t>
            </w:r>
          </w:p>
        </w:tc>
        <w:tc>
          <w:tcPr>
            <w:tcW w:w="995" w:type="dxa"/>
            <w:vMerge w:val="restart"/>
            <w:shd w:val="clear" w:color="auto" w:fill="auto"/>
            <w:vAlign w:val="center"/>
            <w:hideMark/>
          </w:tcPr>
          <w:p w14:paraId="10EA5DE8" w14:textId="77777777" w:rsidR="00955BC0" w:rsidRPr="00FD0DBE" w:rsidRDefault="00955BC0" w:rsidP="008250BF">
            <w:pPr>
              <w:spacing w:after="0"/>
              <w:rPr>
                <w:rFonts w:eastAsia="Times New Roman"/>
                <w:sz w:val="20"/>
                <w:szCs w:val="20"/>
              </w:rPr>
            </w:pPr>
            <w:r w:rsidRPr="00FD0DBE">
              <w:rPr>
                <w:rFonts w:eastAsia="Times New Roman"/>
                <w:sz w:val="20"/>
                <w:szCs w:val="20"/>
              </w:rPr>
              <w:t>-4,50%</w:t>
            </w:r>
          </w:p>
        </w:tc>
        <w:tc>
          <w:tcPr>
            <w:tcW w:w="1848" w:type="dxa"/>
            <w:shd w:val="clear" w:color="auto" w:fill="auto"/>
            <w:vAlign w:val="center"/>
            <w:hideMark/>
          </w:tcPr>
          <w:p w14:paraId="0A214B40"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Apes novads</w:t>
            </w:r>
          </w:p>
        </w:tc>
        <w:tc>
          <w:tcPr>
            <w:tcW w:w="1237" w:type="dxa"/>
            <w:shd w:val="clear" w:color="auto" w:fill="auto"/>
            <w:vAlign w:val="center"/>
            <w:hideMark/>
          </w:tcPr>
          <w:p w14:paraId="3A50920B"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92,72 </w:t>
            </w:r>
          </w:p>
        </w:tc>
        <w:tc>
          <w:tcPr>
            <w:tcW w:w="1181" w:type="dxa"/>
            <w:shd w:val="clear" w:color="auto" w:fill="auto"/>
            <w:vAlign w:val="center"/>
            <w:hideMark/>
          </w:tcPr>
          <w:p w14:paraId="3FFF87E3"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7,70%</w:t>
            </w:r>
          </w:p>
        </w:tc>
      </w:tr>
      <w:tr w:rsidR="00955BC0" w:rsidRPr="00FD0DBE" w14:paraId="646157B2" w14:textId="77777777" w:rsidTr="00E6039F">
        <w:trPr>
          <w:trHeight w:val="214"/>
        </w:trPr>
        <w:tc>
          <w:tcPr>
            <w:tcW w:w="1496" w:type="dxa"/>
            <w:vMerge/>
            <w:vAlign w:val="center"/>
            <w:hideMark/>
          </w:tcPr>
          <w:p w14:paraId="0FBE02BE"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077BF783" w14:textId="77777777" w:rsidR="00955BC0" w:rsidRPr="00FD0DBE" w:rsidRDefault="00955BC0" w:rsidP="008250BF">
            <w:pPr>
              <w:spacing w:after="0"/>
              <w:rPr>
                <w:rFonts w:eastAsia="Times New Roman"/>
                <w:sz w:val="20"/>
                <w:szCs w:val="20"/>
              </w:rPr>
            </w:pPr>
          </w:p>
        </w:tc>
        <w:tc>
          <w:tcPr>
            <w:tcW w:w="1280" w:type="dxa"/>
            <w:vMerge/>
            <w:vAlign w:val="center"/>
            <w:hideMark/>
          </w:tcPr>
          <w:p w14:paraId="39D310D1" w14:textId="77777777" w:rsidR="00955BC0" w:rsidRPr="00FD0DBE" w:rsidRDefault="00955BC0" w:rsidP="008250BF">
            <w:pPr>
              <w:spacing w:after="0"/>
              <w:rPr>
                <w:rFonts w:eastAsia="Times New Roman"/>
                <w:sz w:val="20"/>
                <w:szCs w:val="20"/>
              </w:rPr>
            </w:pPr>
          </w:p>
        </w:tc>
        <w:tc>
          <w:tcPr>
            <w:tcW w:w="995" w:type="dxa"/>
            <w:vMerge/>
            <w:vAlign w:val="center"/>
            <w:hideMark/>
          </w:tcPr>
          <w:p w14:paraId="7138EC8D"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2FD7DA21"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Raunas novads</w:t>
            </w:r>
          </w:p>
        </w:tc>
        <w:tc>
          <w:tcPr>
            <w:tcW w:w="1237" w:type="dxa"/>
            <w:shd w:val="clear" w:color="auto" w:fill="auto"/>
            <w:vAlign w:val="center"/>
            <w:hideMark/>
          </w:tcPr>
          <w:p w14:paraId="06D7F60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109,69 </w:t>
            </w:r>
          </w:p>
        </w:tc>
        <w:tc>
          <w:tcPr>
            <w:tcW w:w="1181" w:type="dxa"/>
            <w:shd w:val="clear" w:color="auto" w:fill="auto"/>
            <w:vAlign w:val="center"/>
            <w:hideMark/>
          </w:tcPr>
          <w:p w14:paraId="26068D24"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9,30%</w:t>
            </w:r>
          </w:p>
        </w:tc>
      </w:tr>
      <w:tr w:rsidR="00955BC0" w:rsidRPr="00FD0DBE" w14:paraId="137308C3" w14:textId="77777777" w:rsidTr="00E6039F">
        <w:trPr>
          <w:trHeight w:val="214"/>
        </w:trPr>
        <w:tc>
          <w:tcPr>
            <w:tcW w:w="1496" w:type="dxa"/>
            <w:vMerge/>
            <w:vAlign w:val="center"/>
            <w:hideMark/>
          </w:tcPr>
          <w:p w14:paraId="056E3BA8" w14:textId="77777777" w:rsidR="00955BC0" w:rsidRPr="00FD0DBE" w:rsidRDefault="00955BC0" w:rsidP="008250BF">
            <w:pPr>
              <w:spacing w:after="0"/>
              <w:rPr>
                <w:rFonts w:eastAsia="Times New Roman"/>
                <w:b/>
                <w:bCs/>
                <w:sz w:val="20"/>
                <w:szCs w:val="20"/>
              </w:rPr>
            </w:pPr>
          </w:p>
        </w:tc>
        <w:tc>
          <w:tcPr>
            <w:tcW w:w="1348" w:type="dxa"/>
            <w:vMerge/>
            <w:vAlign w:val="center"/>
            <w:hideMark/>
          </w:tcPr>
          <w:p w14:paraId="70F35666" w14:textId="77777777" w:rsidR="00955BC0" w:rsidRPr="00FD0DBE" w:rsidRDefault="00955BC0" w:rsidP="008250BF">
            <w:pPr>
              <w:spacing w:after="0"/>
              <w:rPr>
                <w:rFonts w:eastAsia="Times New Roman"/>
                <w:sz w:val="20"/>
                <w:szCs w:val="20"/>
              </w:rPr>
            </w:pPr>
          </w:p>
        </w:tc>
        <w:tc>
          <w:tcPr>
            <w:tcW w:w="1280" w:type="dxa"/>
            <w:vMerge/>
            <w:vAlign w:val="center"/>
            <w:hideMark/>
          </w:tcPr>
          <w:p w14:paraId="42467400" w14:textId="77777777" w:rsidR="00955BC0" w:rsidRPr="00FD0DBE" w:rsidRDefault="00955BC0" w:rsidP="008250BF">
            <w:pPr>
              <w:spacing w:after="0"/>
              <w:rPr>
                <w:rFonts w:eastAsia="Times New Roman"/>
                <w:sz w:val="20"/>
                <w:szCs w:val="20"/>
              </w:rPr>
            </w:pPr>
          </w:p>
        </w:tc>
        <w:tc>
          <w:tcPr>
            <w:tcW w:w="995" w:type="dxa"/>
            <w:vMerge/>
            <w:vAlign w:val="center"/>
            <w:hideMark/>
          </w:tcPr>
          <w:p w14:paraId="23DD0209" w14:textId="77777777" w:rsidR="00955BC0" w:rsidRPr="00FD0DBE" w:rsidRDefault="00955BC0" w:rsidP="008250BF">
            <w:pPr>
              <w:spacing w:after="0"/>
              <w:rPr>
                <w:rFonts w:eastAsia="Times New Roman"/>
                <w:sz w:val="20"/>
                <w:szCs w:val="20"/>
              </w:rPr>
            </w:pPr>
          </w:p>
        </w:tc>
        <w:tc>
          <w:tcPr>
            <w:tcW w:w="1848" w:type="dxa"/>
            <w:shd w:val="clear" w:color="auto" w:fill="auto"/>
            <w:vAlign w:val="center"/>
            <w:hideMark/>
          </w:tcPr>
          <w:p w14:paraId="70A3EB88"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Smiltenes novads</w:t>
            </w:r>
          </w:p>
        </w:tc>
        <w:tc>
          <w:tcPr>
            <w:tcW w:w="1237" w:type="dxa"/>
            <w:shd w:val="clear" w:color="auto" w:fill="auto"/>
            <w:vAlign w:val="center"/>
            <w:hideMark/>
          </w:tcPr>
          <w:p w14:paraId="5B8FBF8F"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-146,44 </w:t>
            </w:r>
          </w:p>
        </w:tc>
        <w:tc>
          <w:tcPr>
            <w:tcW w:w="1181" w:type="dxa"/>
            <w:shd w:val="clear" w:color="auto" w:fill="auto"/>
            <w:vAlign w:val="center"/>
            <w:hideMark/>
          </w:tcPr>
          <w:p w14:paraId="34B4B43B"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-10,20%</w:t>
            </w:r>
          </w:p>
        </w:tc>
      </w:tr>
    </w:tbl>
    <w:p w14:paraId="3F23E5B3" w14:textId="77777777" w:rsidR="00955BC0" w:rsidRPr="00FD0DBE" w:rsidRDefault="00955BC0" w:rsidP="00955BC0">
      <w:pPr>
        <w:jc w:val="right"/>
        <w:rPr>
          <w:rFonts w:eastAsia="Times New Roman"/>
          <w:iCs/>
        </w:rPr>
      </w:pPr>
      <w:bookmarkStart w:id="15" w:name="_Toc91019101"/>
      <w:r w:rsidRPr="00FD0DBE">
        <w:rPr>
          <w:rFonts w:eastAsia="Times New Roman"/>
          <w:i/>
        </w:rPr>
        <w:t xml:space="preserve">Datu avots: </w:t>
      </w:r>
      <w:r w:rsidRPr="00FD0DBE">
        <w:rPr>
          <w:i/>
        </w:rPr>
        <w:t>VK</w:t>
      </w:r>
      <w:r w:rsidRPr="00FD0DBE">
        <w:rPr>
          <w:rFonts w:eastAsia="Times New Roman"/>
          <w:iCs/>
        </w:rPr>
        <w:t xml:space="preserve"> </w:t>
      </w:r>
    </w:p>
    <w:p w14:paraId="5F2FDB18" w14:textId="5EC20B18" w:rsidR="00955BC0" w:rsidRPr="00FD0DBE" w:rsidRDefault="00955BC0" w:rsidP="00955BC0">
      <w:pPr>
        <w:shd w:val="clear" w:color="auto" w:fill="FFFFFF" w:themeFill="background1"/>
        <w:spacing w:before="120"/>
        <w:rPr>
          <w:rFonts w:eastAsia="Calibri"/>
        </w:rPr>
      </w:pPr>
      <w:r w:rsidRPr="731E5E17">
        <w:rPr>
          <w:rFonts w:eastAsia="Calibri"/>
        </w:rPr>
        <w:t>Kā redzams tabulā augstāk, visvairāk vidējie izdevumi uz 1 iedzīvotāju pēc ATR samazinājušies Krāslavas novadam (-289 EUR/iedz., -22,2%), Ādažu novadam (-123 EUR/iedz., -8,3%), Mārupes novadam (-99 EUR/iedz., -6,9%), bet attiecīgi vismazākais samazinājums bija Saulkrastu un Saldus novadiem (-14,6 EUR/iedz., -1,2%), Ropažu novadam (-28 EUR/iedz., -2%).</w:t>
      </w:r>
    </w:p>
    <w:p w14:paraId="49F5041B" w14:textId="77777777" w:rsidR="00955BC0" w:rsidRPr="00FD0DBE" w:rsidRDefault="00955BC0" w:rsidP="00955BC0">
      <w:pPr>
        <w:rPr>
          <w:b/>
          <w:bCs/>
          <w:i/>
          <w:iCs/>
          <w:szCs w:val="28"/>
        </w:rPr>
      </w:pPr>
    </w:p>
    <w:p w14:paraId="6900A635" w14:textId="77777777" w:rsidR="00EA0558" w:rsidRPr="00FD0DBE" w:rsidRDefault="00EA0558">
      <w:pPr>
        <w:spacing w:after="160" w:line="259" w:lineRule="auto"/>
        <w:jc w:val="left"/>
        <w:rPr>
          <w:b/>
          <w:bCs/>
          <w:i/>
          <w:iCs/>
          <w:sz w:val="22"/>
          <w:szCs w:val="22"/>
        </w:rPr>
      </w:pPr>
      <w:r w:rsidRPr="00FD0DBE">
        <w:br w:type="page"/>
      </w:r>
    </w:p>
    <w:p w14:paraId="57AB5839" w14:textId="4D7051D8" w:rsidR="00955BC0" w:rsidRPr="00FD0DBE" w:rsidRDefault="00376407" w:rsidP="00B55C6F">
      <w:pPr>
        <w:pStyle w:val="Caption"/>
      </w:pPr>
      <w:r w:rsidRPr="00FD0DBE">
        <w:lastRenderedPageBreak/>
        <w:t>13</w:t>
      </w:r>
      <w:r w:rsidR="00955BC0" w:rsidRPr="00FD0DBE">
        <w:t>. tabula. Izmaiņas izdevumos pirms un pēc ATR pašvaldībās</w:t>
      </w:r>
      <w:r w:rsidR="00955BC0" w:rsidRPr="00FD0DBE">
        <w:rPr>
          <w:rFonts w:eastAsia="Times New Roman"/>
          <w:vertAlign w:val="superscript"/>
        </w:rPr>
        <w:footnoteReference w:id="10"/>
      </w:r>
      <w:r w:rsidR="00955BC0" w:rsidRPr="00FD0DBE">
        <w:t>, kur palielinājies izdevumu apmērs uz 1 iedzīvotāju</w:t>
      </w:r>
      <w:bookmarkEnd w:id="15"/>
    </w:p>
    <w:tbl>
      <w:tblPr>
        <w:tblW w:w="909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ayout w:type="fixed"/>
        <w:tblLook w:val="04A0" w:firstRow="1" w:lastRow="0" w:firstColumn="1" w:lastColumn="0" w:noHBand="0" w:noVBand="1"/>
      </w:tblPr>
      <w:tblGrid>
        <w:gridCol w:w="1531"/>
        <w:gridCol w:w="1215"/>
        <w:gridCol w:w="910"/>
        <w:gridCol w:w="930"/>
        <w:gridCol w:w="1995"/>
        <w:gridCol w:w="1361"/>
        <w:gridCol w:w="1155"/>
      </w:tblGrid>
      <w:tr w:rsidR="00955BC0" w:rsidRPr="00FD0DBE" w14:paraId="2D196686" w14:textId="77777777" w:rsidTr="00E6039F">
        <w:trPr>
          <w:trHeight w:val="432"/>
        </w:trPr>
        <w:tc>
          <w:tcPr>
            <w:tcW w:w="1531" w:type="dxa"/>
            <w:shd w:val="clear" w:color="auto" w:fill="F2F2F2" w:themeFill="background1" w:themeFillShade="F2"/>
            <w:vAlign w:val="center"/>
            <w:hideMark/>
          </w:tcPr>
          <w:p w14:paraId="6364696F" w14:textId="77777777" w:rsidR="00955BC0" w:rsidRPr="00FD0DBE" w:rsidRDefault="00955BC0" w:rsidP="008250BF">
            <w:pPr>
              <w:spacing w:after="0"/>
              <w:jc w:val="center"/>
              <w:rPr>
                <w:rFonts w:eastAsia="Times New Roman"/>
                <w:b/>
                <w:bCs/>
                <w:color w:val="2F5496" w:themeColor="accent1" w:themeShade="BF"/>
                <w:sz w:val="20"/>
                <w:szCs w:val="20"/>
              </w:rPr>
            </w:pPr>
            <w:bookmarkStart w:id="16" w:name="_Hlk88853113"/>
            <w:r w:rsidRPr="00FD0DBE">
              <w:rPr>
                <w:rFonts w:eastAsia="Times New Roman"/>
                <w:b/>
                <w:bCs/>
                <w:color w:val="2F5496" w:themeColor="accent1" w:themeShade="BF"/>
                <w:sz w:val="20"/>
                <w:szCs w:val="20"/>
              </w:rPr>
              <w:t>Novada pašvaldība, pēc ATR</w:t>
            </w:r>
          </w:p>
        </w:tc>
        <w:tc>
          <w:tcPr>
            <w:tcW w:w="1215" w:type="dxa"/>
            <w:shd w:val="clear" w:color="auto" w:fill="F2F2F2" w:themeFill="background1" w:themeFillShade="F2"/>
            <w:vAlign w:val="center"/>
            <w:hideMark/>
          </w:tcPr>
          <w:p w14:paraId="1E2DA24A" w14:textId="77777777" w:rsidR="00955BC0" w:rsidRPr="00FD0DBE" w:rsidRDefault="00955BC0" w:rsidP="008250BF">
            <w:pPr>
              <w:spacing w:after="0"/>
              <w:jc w:val="center"/>
              <w:rPr>
                <w:rFonts w:eastAsia="Times New Roman"/>
                <w:b/>
                <w:bCs/>
                <w:color w:val="2F5496" w:themeColor="accent1" w:themeShade="BF"/>
                <w:sz w:val="20"/>
                <w:szCs w:val="20"/>
              </w:rPr>
            </w:pPr>
            <w:r w:rsidRPr="00FD0DBE">
              <w:rPr>
                <w:rFonts w:eastAsia="Times New Roman"/>
                <w:b/>
                <w:bCs/>
                <w:color w:val="2F5496" w:themeColor="accent1" w:themeShade="BF"/>
                <w:sz w:val="20"/>
                <w:szCs w:val="20"/>
              </w:rPr>
              <w:t>Izdevumu apmērs uz 1 iedzīvotāju pēc ATR, EUR</w:t>
            </w:r>
          </w:p>
        </w:tc>
        <w:tc>
          <w:tcPr>
            <w:tcW w:w="1840" w:type="dxa"/>
            <w:gridSpan w:val="2"/>
            <w:shd w:val="clear" w:color="auto" w:fill="F2F2F2" w:themeFill="background1" w:themeFillShade="F2"/>
            <w:vAlign w:val="center"/>
            <w:hideMark/>
          </w:tcPr>
          <w:p w14:paraId="57B7B7FD" w14:textId="77777777" w:rsidR="00955BC0" w:rsidRPr="00FD0DBE" w:rsidRDefault="00955BC0" w:rsidP="008250BF">
            <w:pPr>
              <w:spacing w:after="0"/>
              <w:jc w:val="center"/>
              <w:rPr>
                <w:rFonts w:eastAsia="Times New Roman"/>
                <w:b/>
                <w:bCs/>
                <w:color w:val="2F5496" w:themeColor="accent1" w:themeShade="BF"/>
                <w:sz w:val="20"/>
                <w:szCs w:val="20"/>
              </w:rPr>
            </w:pPr>
            <w:r w:rsidRPr="00FD0DBE">
              <w:rPr>
                <w:rFonts w:eastAsia="Times New Roman"/>
                <w:b/>
                <w:bCs/>
                <w:color w:val="2F5496" w:themeColor="accent1" w:themeShade="BF"/>
                <w:sz w:val="20"/>
                <w:szCs w:val="20"/>
              </w:rPr>
              <w:t>Izdevumu izmaiņas uz 1 iedzīvotāju (2021. gada oktobris pret 2020.gada oktobri), EUR un  %</w:t>
            </w:r>
          </w:p>
        </w:tc>
        <w:tc>
          <w:tcPr>
            <w:tcW w:w="1995" w:type="dxa"/>
            <w:shd w:val="clear" w:color="auto" w:fill="F2F2F2" w:themeFill="background1" w:themeFillShade="F2"/>
            <w:vAlign w:val="center"/>
            <w:hideMark/>
          </w:tcPr>
          <w:p w14:paraId="3E1A4D36" w14:textId="77777777" w:rsidR="00955BC0" w:rsidRPr="00FD0DBE" w:rsidRDefault="00955BC0" w:rsidP="008250BF">
            <w:pPr>
              <w:spacing w:after="0"/>
              <w:jc w:val="center"/>
              <w:rPr>
                <w:rFonts w:eastAsia="Times New Roman"/>
                <w:b/>
                <w:bCs/>
                <w:color w:val="2F5496" w:themeColor="accent1" w:themeShade="BF"/>
                <w:sz w:val="20"/>
                <w:szCs w:val="20"/>
              </w:rPr>
            </w:pPr>
            <w:r w:rsidRPr="00FD0DBE">
              <w:rPr>
                <w:rFonts w:eastAsia="Times New Roman"/>
                <w:b/>
                <w:bCs/>
                <w:color w:val="2F5496" w:themeColor="accent1" w:themeShade="BF"/>
                <w:sz w:val="20"/>
                <w:szCs w:val="20"/>
              </w:rPr>
              <w:t>Pašvaldība, pirms ATR</w:t>
            </w:r>
          </w:p>
        </w:tc>
        <w:tc>
          <w:tcPr>
            <w:tcW w:w="2516" w:type="dxa"/>
            <w:gridSpan w:val="2"/>
            <w:shd w:val="clear" w:color="auto" w:fill="F2F2F2" w:themeFill="background1" w:themeFillShade="F2"/>
            <w:vAlign w:val="center"/>
            <w:hideMark/>
          </w:tcPr>
          <w:p w14:paraId="1210E477" w14:textId="77777777" w:rsidR="00955BC0" w:rsidRPr="00FD0DBE" w:rsidRDefault="00955BC0" w:rsidP="008250BF">
            <w:pPr>
              <w:spacing w:after="0"/>
              <w:ind w:firstLine="62"/>
              <w:jc w:val="center"/>
              <w:rPr>
                <w:rFonts w:eastAsia="Times New Roman"/>
                <w:b/>
                <w:bCs/>
                <w:color w:val="2F5496" w:themeColor="accent1" w:themeShade="BF"/>
                <w:sz w:val="20"/>
                <w:szCs w:val="20"/>
              </w:rPr>
            </w:pPr>
            <w:r w:rsidRPr="00FD0DBE">
              <w:rPr>
                <w:rFonts w:eastAsia="Times New Roman"/>
                <w:b/>
                <w:bCs/>
                <w:color w:val="2F5496" w:themeColor="accent1" w:themeShade="BF"/>
                <w:sz w:val="20"/>
                <w:szCs w:val="20"/>
              </w:rPr>
              <w:t xml:space="preserve">Izmaiņas uz 1 iedzīvotāju (2021. gada oktobris </w:t>
            </w:r>
            <w:r w:rsidRPr="00FD0DBE">
              <w:rPr>
                <w:rFonts w:eastAsia="Times New Roman"/>
                <w:color w:val="2F5496" w:themeColor="accent1" w:themeShade="BF"/>
                <w:sz w:val="20"/>
                <w:szCs w:val="20"/>
              </w:rPr>
              <w:t> </w:t>
            </w:r>
            <w:r w:rsidRPr="00FD0DBE">
              <w:rPr>
                <w:rFonts w:eastAsia="Times New Roman"/>
                <w:b/>
                <w:bCs/>
                <w:color w:val="2F5496" w:themeColor="accent1" w:themeShade="BF"/>
                <w:sz w:val="20"/>
                <w:szCs w:val="20"/>
              </w:rPr>
              <w:t>pret 2020.gada oktobri), EUR un %</w:t>
            </w:r>
          </w:p>
        </w:tc>
      </w:tr>
      <w:tr w:rsidR="00955BC0" w:rsidRPr="00FD0DBE" w14:paraId="3CF3CBAA" w14:textId="77777777" w:rsidTr="00E6039F">
        <w:trPr>
          <w:trHeight w:val="264"/>
        </w:trPr>
        <w:tc>
          <w:tcPr>
            <w:tcW w:w="1531" w:type="dxa"/>
            <w:vMerge w:val="restart"/>
            <w:shd w:val="clear" w:color="auto" w:fill="auto"/>
            <w:vAlign w:val="center"/>
            <w:hideMark/>
          </w:tcPr>
          <w:p w14:paraId="427EEC7C"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Aizkraukles novads </w:t>
            </w:r>
          </w:p>
        </w:tc>
        <w:tc>
          <w:tcPr>
            <w:tcW w:w="1215" w:type="dxa"/>
            <w:vMerge w:val="restart"/>
            <w:shd w:val="clear" w:color="auto" w:fill="auto"/>
            <w:vAlign w:val="center"/>
            <w:hideMark/>
          </w:tcPr>
          <w:p w14:paraId="1A4327AB"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1 213,00 </w:t>
            </w:r>
          </w:p>
        </w:tc>
        <w:tc>
          <w:tcPr>
            <w:tcW w:w="910" w:type="dxa"/>
            <w:vMerge w:val="restart"/>
            <w:shd w:val="clear" w:color="auto" w:fill="auto"/>
            <w:vAlign w:val="center"/>
            <w:hideMark/>
          </w:tcPr>
          <w:p w14:paraId="1D557DB3"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40,27 </w:t>
            </w:r>
          </w:p>
        </w:tc>
        <w:tc>
          <w:tcPr>
            <w:tcW w:w="930" w:type="dxa"/>
            <w:vMerge w:val="restart"/>
            <w:shd w:val="clear" w:color="auto" w:fill="auto"/>
            <w:vAlign w:val="center"/>
            <w:hideMark/>
          </w:tcPr>
          <w:p w14:paraId="73C406CE" w14:textId="77777777" w:rsidR="00955BC0" w:rsidRPr="00FD0DBE" w:rsidRDefault="00955BC0" w:rsidP="008250BF">
            <w:pPr>
              <w:spacing w:after="0"/>
              <w:rPr>
                <w:rFonts w:eastAsia="Times New Roman"/>
                <w:sz w:val="20"/>
                <w:szCs w:val="20"/>
              </w:rPr>
            </w:pPr>
            <w:r w:rsidRPr="00FD0DBE">
              <w:rPr>
                <w:rFonts w:eastAsia="Times New Roman"/>
                <w:sz w:val="20"/>
                <w:szCs w:val="20"/>
              </w:rPr>
              <w:t>3,40%</w:t>
            </w:r>
          </w:p>
        </w:tc>
        <w:tc>
          <w:tcPr>
            <w:tcW w:w="1995" w:type="dxa"/>
            <w:shd w:val="clear" w:color="auto" w:fill="auto"/>
            <w:vAlign w:val="center"/>
            <w:hideMark/>
          </w:tcPr>
          <w:p w14:paraId="4245F151"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Aizkraukles novads</w:t>
            </w:r>
          </w:p>
        </w:tc>
        <w:tc>
          <w:tcPr>
            <w:tcW w:w="1361" w:type="dxa"/>
            <w:shd w:val="clear" w:color="auto" w:fill="auto"/>
            <w:vAlign w:val="center"/>
            <w:hideMark/>
          </w:tcPr>
          <w:p w14:paraId="10477A3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27,29 </w:t>
            </w:r>
          </w:p>
        </w:tc>
        <w:tc>
          <w:tcPr>
            <w:tcW w:w="1155" w:type="dxa"/>
            <w:shd w:val="clear" w:color="auto" w:fill="auto"/>
            <w:vAlign w:val="center"/>
            <w:hideMark/>
          </w:tcPr>
          <w:p w14:paraId="2129000E"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2,30%</w:t>
            </w:r>
          </w:p>
        </w:tc>
      </w:tr>
      <w:tr w:rsidR="00955BC0" w:rsidRPr="00FD0DBE" w14:paraId="30B71F8F" w14:textId="77777777" w:rsidTr="00E6039F">
        <w:trPr>
          <w:trHeight w:val="260"/>
        </w:trPr>
        <w:tc>
          <w:tcPr>
            <w:tcW w:w="1531" w:type="dxa"/>
            <w:vMerge/>
            <w:vAlign w:val="center"/>
            <w:hideMark/>
          </w:tcPr>
          <w:p w14:paraId="6FD90389"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7369833F" w14:textId="77777777" w:rsidR="00955BC0" w:rsidRPr="00FD0DBE" w:rsidRDefault="00955BC0" w:rsidP="008250BF">
            <w:pPr>
              <w:spacing w:after="0"/>
              <w:rPr>
                <w:rFonts w:eastAsia="Times New Roman"/>
                <w:sz w:val="20"/>
                <w:szCs w:val="20"/>
              </w:rPr>
            </w:pPr>
          </w:p>
        </w:tc>
        <w:tc>
          <w:tcPr>
            <w:tcW w:w="910" w:type="dxa"/>
            <w:vMerge/>
            <w:vAlign w:val="center"/>
            <w:hideMark/>
          </w:tcPr>
          <w:p w14:paraId="31DCF80E"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052507C8"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78A83D33"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Jaunjelgavas novads</w:t>
            </w:r>
          </w:p>
        </w:tc>
        <w:tc>
          <w:tcPr>
            <w:tcW w:w="1361" w:type="dxa"/>
            <w:shd w:val="clear" w:color="auto" w:fill="auto"/>
            <w:vAlign w:val="center"/>
            <w:hideMark/>
          </w:tcPr>
          <w:p w14:paraId="6940BA8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259,56 </w:t>
            </w:r>
          </w:p>
        </w:tc>
        <w:tc>
          <w:tcPr>
            <w:tcW w:w="1155" w:type="dxa"/>
            <w:shd w:val="clear" w:color="auto" w:fill="auto"/>
            <w:vAlign w:val="center"/>
            <w:hideMark/>
          </w:tcPr>
          <w:p w14:paraId="734171C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27,20%</w:t>
            </w:r>
          </w:p>
        </w:tc>
      </w:tr>
      <w:tr w:rsidR="00955BC0" w:rsidRPr="00FD0DBE" w14:paraId="76F6D82B" w14:textId="77777777" w:rsidTr="00E6039F">
        <w:trPr>
          <w:trHeight w:val="174"/>
        </w:trPr>
        <w:tc>
          <w:tcPr>
            <w:tcW w:w="1531" w:type="dxa"/>
            <w:vMerge/>
            <w:vAlign w:val="center"/>
            <w:hideMark/>
          </w:tcPr>
          <w:p w14:paraId="7C428E62"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205D32D9" w14:textId="77777777" w:rsidR="00955BC0" w:rsidRPr="00FD0DBE" w:rsidRDefault="00955BC0" w:rsidP="008250BF">
            <w:pPr>
              <w:spacing w:after="0"/>
              <w:rPr>
                <w:rFonts w:eastAsia="Times New Roman"/>
                <w:sz w:val="20"/>
                <w:szCs w:val="20"/>
              </w:rPr>
            </w:pPr>
          </w:p>
        </w:tc>
        <w:tc>
          <w:tcPr>
            <w:tcW w:w="910" w:type="dxa"/>
            <w:vMerge/>
            <w:vAlign w:val="center"/>
            <w:hideMark/>
          </w:tcPr>
          <w:p w14:paraId="32748261"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3ABA8B05"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2174191B"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Kokneses  novads</w:t>
            </w:r>
          </w:p>
        </w:tc>
        <w:tc>
          <w:tcPr>
            <w:tcW w:w="1361" w:type="dxa"/>
            <w:shd w:val="clear" w:color="auto" w:fill="auto"/>
            <w:vAlign w:val="center"/>
            <w:hideMark/>
          </w:tcPr>
          <w:p w14:paraId="7DF3F5E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-88,48 </w:t>
            </w:r>
          </w:p>
        </w:tc>
        <w:tc>
          <w:tcPr>
            <w:tcW w:w="1155" w:type="dxa"/>
            <w:shd w:val="clear" w:color="auto" w:fill="auto"/>
            <w:vAlign w:val="center"/>
            <w:hideMark/>
          </w:tcPr>
          <w:p w14:paraId="132E6C21"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-6,80%</w:t>
            </w:r>
          </w:p>
        </w:tc>
      </w:tr>
      <w:tr w:rsidR="00955BC0" w:rsidRPr="00FD0DBE" w14:paraId="4A7A6C8C" w14:textId="77777777" w:rsidTr="00E6039F">
        <w:trPr>
          <w:trHeight w:val="174"/>
        </w:trPr>
        <w:tc>
          <w:tcPr>
            <w:tcW w:w="1531" w:type="dxa"/>
            <w:vMerge/>
            <w:vAlign w:val="center"/>
            <w:hideMark/>
          </w:tcPr>
          <w:p w14:paraId="76CFF3F0"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22CE2404" w14:textId="77777777" w:rsidR="00955BC0" w:rsidRPr="00FD0DBE" w:rsidRDefault="00955BC0" w:rsidP="008250BF">
            <w:pPr>
              <w:spacing w:after="0"/>
              <w:rPr>
                <w:rFonts w:eastAsia="Times New Roman"/>
                <w:sz w:val="20"/>
                <w:szCs w:val="20"/>
              </w:rPr>
            </w:pPr>
          </w:p>
        </w:tc>
        <w:tc>
          <w:tcPr>
            <w:tcW w:w="910" w:type="dxa"/>
            <w:vMerge/>
            <w:vAlign w:val="center"/>
            <w:hideMark/>
          </w:tcPr>
          <w:p w14:paraId="59488199"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4DA0A3BF"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26B6B612"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Neretas novads</w:t>
            </w:r>
          </w:p>
        </w:tc>
        <w:tc>
          <w:tcPr>
            <w:tcW w:w="1361" w:type="dxa"/>
            <w:shd w:val="clear" w:color="auto" w:fill="auto"/>
            <w:vAlign w:val="center"/>
            <w:hideMark/>
          </w:tcPr>
          <w:p w14:paraId="4A73A8A8"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-372,59 </w:t>
            </w:r>
          </w:p>
        </w:tc>
        <w:tc>
          <w:tcPr>
            <w:tcW w:w="1155" w:type="dxa"/>
            <w:shd w:val="clear" w:color="auto" w:fill="auto"/>
            <w:vAlign w:val="center"/>
            <w:hideMark/>
          </w:tcPr>
          <w:p w14:paraId="5219FFE2"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-23,50%</w:t>
            </w:r>
          </w:p>
        </w:tc>
      </w:tr>
      <w:tr w:rsidR="00955BC0" w:rsidRPr="00FD0DBE" w14:paraId="326A17DA" w14:textId="77777777" w:rsidTr="00E6039F">
        <w:trPr>
          <w:trHeight w:val="174"/>
        </w:trPr>
        <w:tc>
          <w:tcPr>
            <w:tcW w:w="1531" w:type="dxa"/>
            <w:vMerge/>
            <w:vAlign w:val="center"/>
            <w:hideMark/>
          </w:tcPr>
          <w:p w14:paraId="55A322D4"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6E7C1566" w14:textId="77777777" w:rsidR="00955BC0" w:rsidRPr="00FD0DBE" w:rsidRDefault="00955BC0" w:rsidP="008250BF">
            <w:pPr>
              <w:spacing w:after="0"/>
              <w:rPr>
                <w:rFonts w:eastAsia="Times New Roman"/>
                <w:sz w:val="20"/>
                <w:szCs w:val="20"/>
              </w:rPr>
            </w:pPr>
          </w:p>
        </w:tc>
        <w:tc>
          <w:tcPr>
            <w:tcW w:w="910" w:type="dxa"/>
            <w:vMerge/>
            <w:vAlign w:val="center"/>
            <w:hideMark/>
          </w:tcPr>
          <w:p w14:paraId="294DE9F6"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2D15383E"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221B6D01"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Pļaviņu novads</w:t>
            </w:r>
          </w:p>
        </w:tc>
        <w:tc>
          <w:tcPr>
            <w:tcW w:w="1361" w:type="dxa"/>
            <w:shd w:val="clear" w:color="auto" w:fill="auto"/>
            <w:vAlign w:val="center"/>
            <w:hideMark/>
          </w:tcPr>
          <w:p w14:paraId="113187F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155,70 </w:t>
            </w:r>
          </w:p>
        </w:tc>
        <w:tc>
          <w:tcPr>
            <w:tcW w:w="1155" w:type="dxa"/>
            <w:shd w:val="clear" w:color="auto" w:fill="auto"/>
            <w:vAlign w:val="center"/>
            <w:hideMark/>
          </w:tcPr>
          <w:p w14:paraId="343A0F4F"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14,70%</w:t>
            </w:r>
          </w:p>
        </w:tc>
      </w:tr>
      <w:tr w:rsidR="00955BC0" w:rsidRPr="00FD0DBE" w14:paraId="6C71D5F4" w14:textId="77777777" w:rsidTr="00E6039F">
        <w:trPr>
          <w:trHeight w:val="174"/>
        </w:trPr>
        <w:tc>
          <w:tcPr>
            <w:tcW w:w="1531" w:type="dxa"/>
            <w:vMerge/>
            <w:vAlign w:val="center"/>
            <w:hideMark/>
          </w:tcPr>
          <w:p w14:paraId="2B21CAFB"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4A74CF48" w14:textId="77777777" w:rsidR="00955BC0" w:rsidRPr="00FD0DBE" w:rsidRDefault="00955BC0" w:rsidP="008250BF">
            <w:pPr>
              <w:spacing w:after="0"/>
              <w:rPr>
                <w:rFonts w:eastAsia="Times New Roman"/>
                <w:sz w:val="20"/>
                <w:szCs w:val="20"/>
              </w:rPr>
            </w:pPr>
          </w:p>
        </w:tc>
        <w:tc>
          <w:tcPr>
            <w:tcW w:w="910" w:type="dxa"/>
            <w:vMerge/>
            <w:vAlign w:val="center"/>
            <w:hideMark/>
          </w:tcPr>
          <w:p w14:paraId="7E40DDA9"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19849ACD"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0F336E70"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Skrīveru novads </w:t>
            </w:r>
          </w:p>
        </w:tc>
        <w:tc>
          <w:tcPr>
            <w:tcW w:w="1361" w:type="dxa"/>
            <w:shd w:val="clear" w:color="auto" w:fill="auto"/>
            <w:vAlign w:val="center"/>
            <w:hideMark/>
          </w:tcPr>
          <w:p w14:paraId="4320687F"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41,34 </w:t>
            </w:r>
          </w:p>
        </w:tc>
        <w:tc>
          <w:tcPr>
            <w:tcW w:w="1155" w:type="dxa"/>
            <w:shd w:val="clear" w:color="auto" w:fill="auto"/>
            <w:vAlign w:val="center"/>
            <w:hideMark/>
          </w:tcPr>
          <w:p w14:paraId="4D55B79D"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3,50%</w:t>
            </w:r>
          </w:p>
        </w:tc>
      </w:tr>
      <w:tr w:rsidR="00955BC0" w:rsidRPr="00FD0DBE" w14:paraId="47B6912A" w14:textId="77777777" w:rsidTr="00E6039F">
        <w:trPr>
          <w:trHeight w:val="174"/>
        </w:trPr>
        <w:tc>
          <w:tcPr>
            <w:tcW w:w="1531" w:type="dxa"/>
            <w:vMerge w:val="restart"/>
            <w:shd w:val="clear" w:color="auto" w:fill="auto"/>
            <w:vAlign w:val="center"/>
            <w:hideMark/>
          </w:tcPr>
          <w:p w14:paraId="6629DC43"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Augšdaugavas novads</w:t>
            </w:r>
          </w:p>
        </w:tc>
        <w:tc>
          <w:tcPr>
            <w:tcW w:w="1215" w:type="dxa"/>
            <w:vMerge w:val="restart"/>
            <w:shd w:val="clear" w:color="auto" w:fill="auto"/>
            <w:vAlign w:val="center"/>
            <w:hideMark/>
          </w:tcPr>
          <w:p w14:paraId="6EF3E275"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987,00 </w:t>
            </w:r>
          </w:p>
        </w:tc>
        <w:tc>
          <w:tcPr>
            <w:tcW w:w="910" w:type="dxa"/>
            <w:vMerge w:val="restart"/>
            <w:shd w:val="clear" w:color="auto" w:fill="auto"/>
            <w:noWrap/>
            <w:vAlign w:val="center"/>
            <w:hideMark/>
          </w:tcPr>
          <w:p w14:paraId="1D43A6D4"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80,14 </w:t>
            </w:r>
          </w:p>
        </w:tc>
        <w:tc>
          <w:tcPr>
            <w:tcW w:w="930" w:type="dxa"/>
            <w:vMerge w:val="restart"/>
            <w:shd w:val="clear" w:color="auto" w:fill="auto"/>
            <w:noWrap/>
            <w:vAlign w:val="center"/>
            <w:hideMark/>
          </w:tcPr>
          <w:p w14:paraId="4763E476" w14:textId="77777777" w:rsidR="00955BC0" w:rsidRPr="00FD0DBE" w:rsidRDefault="00955BC0" w:rsidP="008250BF">
            <w:pPr>
              <w:spacing w:after="0"/>
              <w:rPr>
                <w:rFonts w:eastAsia="Times New Roman"/>
                <w:sz w:val="20"/>
                <w:szCs w:val="20"/>
              </w:rPr>
            </w:pPr>
            <w:r w:rsidRPr="00FD0DBE">
              <w:rPr>
                <w:rFonts w:eastAsia="Times New Roman"/>
                <w:sz w:val="20"/>
                <w:szCs w:val="20"/>
              </w:rPr>
              <w:t>8,80%</w:t>
            </w:r>
          </w:p>
        </w:tc>
        <w:tc>
          <w:tcPr>
            <w:tcW w:w="1995" w:type="dxa"/>
            <w:shd w:val="clear" w:color="auto" w:fill="auto"/>
            <w:vAlign w:val="center"/>
            <w:hideMark/>
          </w:tcPr>
          <w:p w14:paraId="5E406DB7"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Daugavpils novads</w:t>
            </w:r>
          </w:p>
        </w:tc>
        <w:tc>
          <w:tcPr>
            <w:tcW w:w="1361" w:type="dxa"/>
            <w:shd w:val="clear" w:color="auto" w:fill="auto"/>
            <w:vAlign w:val="center"/>
            <w:hideMark/>
          </w:tcPr>
          <w:p w14:paraId="68BDE011"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120,99 </w:t>
            </w:r>
          </w:p>
        </w:tc>
        <w:tc>
          <w:tcPr>
            <w:tcW w:w="1155" w:type="dxa"/>
            <w:shd w:val="clear" w:color="auto" w:fill="auto"/>
            <w:vAlign w:val="center"/>
            <w:hideMark/>
          </w:tcPr>
          <w:p w14:paraId="5749DD2B"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14,00%</w:t>
            </w:r>
          </w:p>
        </w:tc>
      </w:tr>
      <w:tr w:rsidR="00955BC0" w:rsidRPr="00FD0DBE" w14:paraId="4C303388" w14:textId="77777777" w:rsidTr="00E6039F">
        <w:trPr>
          <w:trHeight w:val="174"/>
        </w:trPr>
        <w:tc>
          <w:tcPr>
            <w:tcW w:w="1531" w:type="dxa"/>
            <w:vMerge/>
            <w:vAlign w:val="center"/>
            <w:hideMark/>
          </w:tcPr>
          <w:p w14:paraId="41EBCA3B"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0DBA0856" w14:textId="77777777" w:rsidR="00955BC0" w:rsidRPr="00FD0DBE" w:rsidRDefault="00955BC0" w:rsidP="008250BF">
            <w:pPr>
              <w:spacing w:after="0"/>
              <w:rPr>
                <w:rFonts w:eastAsia="Times New Roman"/>
                <w:sz w:val="20"/>
                <w:szCs w:val="20"/>
              </w:rPr>
            </w:pPr>
          </w:p>
        </w:tc>
        <w:tc>
          <w:tcPr>
            <w:tcW w:w="910" w:type="dxa"/>
            <w:vMerge/>
            <w:vAlign w:val="center"/>
            <w:hideMark/>
          </w:tcPr>
          <w:p w14:paraId="34DE88FC"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5839F8CC"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430A8E5D"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Ilūkstes novads</w:t>
            </w:r>
          </w:p>
        </w:tc>
        <w:tc>
          <w:tcPr>
            <w:tcW w:w="1361" w:type="dxa"/>
            <w:shd w:val="clear" w:color="auto" w:fill="auto"/>
            <w:vAlign w:val="center"/>
            <w:hideMark/>
          </w:tcPr>
          <w:p w14:paraId="070460F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-47,25 </w:t>
            </w:r>
          </w:p>
        </w:tc>
        <w:tc>
          <w:tcPr>
            <w:tcW w:w="1155" w:type="dxa"/>
            <w:shd w:val="clear" w:color="auto" w:fill="auto"/>
            <w:vAlign w:val="center"/>
            <w:hideMark/>
          </w:tcPr>
          <w:p w14:paraId="4E090C78"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-4,60%</w:t>
            </w:r>
          </w:p>
        </w:tc>
      </w:tr>
      <w:tr w:rsidR="00955BC0" w:rsidRPr="00FD0DBE" w14:paraId="153BA839" w14:textId="77777777" w:rsidTr="00E6039F">
        <w:trPr>
          <w:trHeight w:val="178"/>
        </w:trPr>
        <w:tc>
          <w:tcPr>
            <w:tcW w:w="1531" w:type="dxa"/>
            <w:vMerge w:val="restart"/>
            <w:shd w:val="clear" w:color="auto" w:fill="auto"/>
            <w:vAlign w:val="center"/>
            <w:hideMark/>
          </w:tcPr>
          <w:p w14:paraId="7035BD5F"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Balvu novads</w:t>
            </w:r>
          </w:p>
        </w:tc>
        <w:tc>
          <w:tcPr>
            <w:tcW w:w="1215" w:type="dxa"/>
            <w:vMerge w:val="restart"/>
            <w:shd w:val="clear" w:color="auto" w:fill="auto"/>
            <w:vAlign w:val="center"/>
            <w:hideMark/>
          </w:tcPr>
          <w:p w14:paraId="58AEE4F7"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1 368,00 </w:t>
            </w:r>
          </w:p>
        </w:tc>
        <w:tc>
          <w:tcPr>
            <w:tcW w:w="910" w:type="dxa"/>
            <w:vMerge w:val="restart"/>
            <w:shd w:val="clear" w:color="auto" w:fill="auto"/>
            <w:noWrap/>
            <w:vAlign w:val="center"/>
            <w:hideMark/>
          </w:tcPr>
          <w:p w14:paraId="4892B085"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27,07 </w:t>
            </w:r>
          </w:p>
        </w:tc>
        <w:tc>
          <w:tcPr>
            <w:tcW w:w="930" w:type="dxa"/>
            <w:vMerge w:val="restart"/>
            <w:shd w:val="clear" w:color="auto" w:fill="auto"/>
            <w:noWrap/>
            <w:vAlign w:val="center"/>
            <w:hideMark/>
          </w:tcPr>
          <w:p w14:paraId="3E8AC186" w14:textId="77777777" w:rsidR="00955BC0" w:rsidRPr="00FD0DBE" w:rsidRDefault="00955BC0" w:rsidP="008250BF">
            <w:pPr>
              <w:spacing w:after="0"/>
              <w:rPr>
                <w:rFonts w:eastAsia="Times New Roman"/>
                <w:sz w:val="20"/>
                <w:szCs w:val="20"/>
              </w:rPr>
            </w:pPr>
            <w:r w:rsidRPr="00FD0DBE">
              <w:rPr>
                <w:rFonts w:eastAsia="Times New Roman"/>
                <w:sz w:val="20"/>
                <w:szCs w:val="20"/>
              </w:rPr>
              <w:t>2,00%</w:t>
            </w:r>
          </w:p>
        </w:tc>
        <w:tc>
          <w:tcPr>
            <w:tcW w:w="1995" w:type="dxa"/>
            <w:shd w:val="clear" w:color="auto" w:fill="auto"/>
            <w:vAlign w:val="center"/>
            <w:hideMark/>
          </w:tcPr>
          <w:p w14:paraId="6C2EF809"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Baltinavas novads</w:t>
            </w:r>
          </w:p>
        </w:tc>
        <w:tc>
          <w:tcPr>
            <w:tcW w:w="1361" w:type="dxa"/>
            <w:shd w:val="clear" w:color="auto" w:fill="auto"/>
            <w:vAlign w:val="center"/>
            <w:hideMark/>
          </w:tcPr>
          <w:p w14:paraId="60EE609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347,49 </w:t>
            </w:r>
          </w:p>
        </w:tc>
        <w:tc>
          <w:tcPr>
            <w:tcW w:w="1155" w:type="dxa"/>
            <w:shd w:val="clear" w:color="auto" w:fill="auto"/>
            <w:vAlign w:val="center"/>
            <w:hideMark/>
          </w:tcPr>
          <w:p w14:paraId="33FD3DE1"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34,10%</w:t>
            </w:r>
          </w:p>
        </w:tc>
      </w:tr>
      <w:tr w:rsidR="00955BC0" w:rsidRPr="00FD0DBE" w14:paraId="2D326F2F" w14:textId="77777777" w:rsidTr="00E6039F">
        <w:trPr>
          <w:trHeight w:val="174"/>
        </w:trPr>
        <w:tc>
          <w:tcPr>
            <w:tcW w:w="1531" w:type="dxa"/>
            <w:vMerge/>
            <w:vAlign w:val="center"/>
            <w:hideMark/>
          </w:tcPr>
          <w:p w14:paraId="2CB15120"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2981F7DE" w14:textId="77777777" w:rsidR="00955BC0" w:rsidRPr="00FD0DBE" w:rsidRDefault="00955BC0" w:rsidP="008250BF">
            <w:pPr>
              <w:spacing w:after="0"/>
              <w:rPr>
                <w:rFonts w:eastAsia="Times New Roman"/>
                <w:sz w:val="20"/>
                <w:szCs w:val="20"/>
              </w:rPr>
            </w:pPr>
          </w:p>
        </w:tc>
        <w:tc>
          <w:tcPr>
            <w:tcW w:w="910" w:type="dxa"/>
            <w:vMerge/>
            <w:vAlign w:val="center"/>
            <w:hideMark/>
          </w:tcPr>
          <w:p w14:paraId="7A0EBECF"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22BB1020"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7D665817"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Balvu novads</w:t>
            </w:r>
          </w:p>
        </w:tc>
        <w:tc>
          <w:tcPr>
            <w:tcW w:w="1361" w:type="dxa"/>
            <w:shd w:val="clear" w:color="auto" w:fill="auto"/>
            <w:vAlign w:val="center"/>
            <w:hideMark/>
          </w:tcPr>
          <w:p w14:paraId="5A4E5A9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4,05 </w:t>
            </w:r>
          </w:p>
        </w:tc>
        <w:tc>
          <w:tcPr>
            <w:tcW w:w="1155" w:type="dxa"/>
            <w:shd w:val="clear" w:color="auto" w:fill="auto"/>
            <w:vAlign w:val="center"/>
            <w:hideMark/>
          </w:tcPr>
          <w:p w14:paraId="0AF67D52"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0,30%</w:t>
            </w:r>
          </w:p>
        </w:tc>
      </w:tr>
      <w:tr w:rsidR="00955BC0" w:rsidRPr="00FD0DBE" w14:paraId="70BB8D69" w14:textId="77777777" w:rsidTr="00E6039F">
        <w:trPr>
          <w:trHeight w:val="174"/>
        </w:trPr>
        <w:tc>
          <w:tcPr>
            <w:tcW w:w="1531" w:type="dxa"/>
            <w:vMerge/>
            <w:vAlign w:val="center"/>
            <w:hideMark/>
          </w:tcPr>
          <w:p w14:paraId="02E020FD"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6B5E4540" w14:textId="77777777" w:rsidR="00955BC0" w:rsidRPr="00FD0DBE" w:rsidRDefault="00955BC0" w:rsidP="008250BF">
            <w:pPr>
              <w:spacing w:after="0"/>
              <w:rPr>
                <w:rFonts w:eastAsia="Times New Roman"/>
                <w:sz w:val="20"/>
                <w:szCs w:val="20"/>
              </w:rPr>
            </w:pPr>
          </w:p>
        </w:tc>
        <w:tc>
          <w:tcPr>
            <w:tcW w:w="910" w:type="dxa"/>
            <w:vMerge/>
            <w:vAlign w:val="center"/>
            <w:hideMark/>
          </w:tcPr>
          <w:p w14:paraId="1A93A310"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2CE35C21"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2952241F"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Rugāju novads</w:t>
            </w:r>
          </w:p>
        </w:tc>
        <w:tc>
          <w:tcPr>
            <w:tcW w:w="1361" w:type="dxa"/>
            <w:shd w:val="clear" w:color="auto" w:fill="auto"/>
            <w:vAlign w:val="center"/>
            <w:hideMark/>
          </w:tcPr>
          <w:p w14:paraId="4F4093B3"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-99,92 </w:t>
            </w:r>
          </w:p>
        </w:tc>
        <w:tc>
          <w:tcPr>
            <w:tcW w:w="1155" w:type="dxa"/>
            <w:shd w:val="clear" w:color="auto" w:fill="auto"/>
            <w:vAlign w:val="center"/>
            <w:hideMark/>
          </w:tcPr>
          <w:p w14:paraId="7B6F1D14"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-6,80%</w:t>
            </w:r>
          </w:p>
        </w:tc>
      </w:tr>
      <w:tr w:rsidR="00955BC0" w:rsidRPr="00FD0DBE" w14:paraId="1A3CD3D5" w14:textId="77777777" w:rsidTr="00E6039F">
        <w:trPr>
          <w:trHeight w:val="174"/>
        </w:trPr>
        <w:tc>
          <w:tcPr>
            <w:tcW w:w="1531" w:type="dxa"/>
            <w:vMerge/>
            <w:vAlign w:val="center"/>
            <w:hideMark/>
          </w:tcPr>
          <w:p w14:paraId="662CECCE"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648577D2" w14:textId="77777777" w:rsidR="00955BC0" w:rsidRPr="00FD0DBE" w:rsidRDefault="00955BC0" w:rsidP="008250BF">
            <w:pPr>
              <w:spacing w:after="0"/>
              <w:rPr>
                <w:rFonts w:eastAsia="Times New Roman"/>
                <w:sz w:val="20"/>
                <w:szCs w:val="20"/>
              </w:rPr>
            </w:pPr>
          </w:p>
        </w:tc>
        <w:tc>
          <w:tcPr>
            <w:tcW w:w="910" w:type="dxa"/>
            <w:vMerge/>
            <w:vAlign w:val="center"/>
            <w:hideMark/>
          </w:tcPr>
          <w:p w14:paraId="6F529D16"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4F61411D"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610BD392"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Viļakas novads</w:t>
            </w:r>
          </w:p>
        </w:tc>
        <w:tc>
          <w:tcPr>
            <w:tcW w:w="1361" w:type="dxa"/>
            <w:shd w:val="clear" w:color="auto" w:fill="auto"/>
            <w:vAlign w:val="center"/>
            <w:hideMark/>
          </w:tcPr>
          <w:p w14:paraId="1DC0604F"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74,76 </w:t>
            </w:r>
          </w:p>
        </w:tc>
        <w:tc>
          <w:tcPr>
            <w:tcW w:w="1155" w:type="dxa"/>
            <w:shd w:val="clear" w:color="auto" w:fill="auto"/>
            <w:vAlign w:val="center"/>
            <w:hideMark/>
          </w:tcPr>
          <w:p w14:paraId="783B691F"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5,80%</w:t>
            </w:r>
          </w:p>
        </w:tc>
      </w:tr>
      <w:tr w:rsidR="00955BC0" w:rsidRPr="00FD0DBE" w14:paraId="591EFFC1" w14:textId="77777777" w:rsidTr="00E6039F">
        <w:trPr>
          <w:trHeight w:val="178"/>
        </w:trPr>
        <w:tc>
          <w:tcPr>
            <w:tcW w:w="1531" w:type="dxa"/>
            <w:vMerge w:val="restart"/>
            <w:shd w:val="clear" w:color="auto" w:fill="auto"/>
            <w:noWrap/>
            <w:vAlign w:val="center"/>
            <w:hideMark/>
          </w:tcPr>
          <w:p w14:paraId="2A9758BD" w14:textId="77777777" w:rsidR="00955BC0" w:rsidRPr="00FD0DBE" w:rsidRDefault="00955BC0" w:rsidP="008250BF">
            <w:pPr>
              <w:spacing w:after="0"/>
              <w:rPr>
                <w:rFonts w:eastAsia="Times New Roman"/>
                <w:b/>
                <w:bCs/>
                <w:sz w:val="20"/>
                <w:szCs w:val="20"/>
              </w:rPr>
            </w:pPr>
            <w:proofErr w:type="spellStart"/>
            <w:r w:rsidRPr="00FD0DBE">
              <w:rPr>
                <w:rFonts w:eastAsia="Times New Roman"/>
                <w:b/>
                <w:bCs/>
                <w:sz w:val="20"/>
                <w:szCs w:val="20"/>
              </w:rPr>
              <w:t>Cēsu</w:t>
            </w:r>
            <w:proofErr w:type="spellEnd"/>
            <w:r w:rsidRPr="00FD0DBE">
              <w:rPr>
                <w:rFonts w:eastAsia="Times New Roman"/>
                <w:b/>
                <w:bCs/>
                <w:sz w:val="20"/>
                <w:szCs w:val="20"/>
              </w:rPr>
              <w:t xml:space="preserve"> novads </w:t>
            </w:r>
          </w:p>
        </w:tc>
        <w:tc>
          <w:tcPr>
            <w:tcW w:w="1215" w:type="dxa"/>
            <w:vMerge w:val="restart"/>
            <w:shd w:val="clear" w:color="auto" w:fill="auto"/>
            <w:noWrap/>
            <w:vAlign w:val="center"/>
            <w:hideMark/>
          </w:tcPr>
          <w:p w14:paraId="0B3413A5"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1 254,00 </w:t>
            </w:r>
          </w:p>
        </w:tc>
        <w:tc>
          <w:tcPr>
            <w:tcW w:w="910" w:type="dxa"/>
            <w:vMerge w:val="restart"/>
            <w:shd w:val="clear" w:color="auto" w:fill="auto"/>
            <w:noWrap/>
            <w:vAlign w:val="center"/>
            <w:hideMark/>
          </w:tcPr>
          <w:p w14:paraId="67E25145"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109,82 </w:t>
            </w:r>
          </w:p>
        </w:tc>
        <w:tc>
          <w:tcPr>
            <w:tcW w:w="930" w:type="dxa"/>
            <w:vMerge w:val="restart"/>
            <w:shd w:val="clear" w:color="auto" w:fill="auto"/>
            <w:noWrap/>
            <w:vAlign w:val="center"/>
            <w:hideMark/>
          </w:tcPr>
          <w:p w14:paraId="7054A3F9" w14:textId="77777777" w:rsidR="00955BC0" w:rsidRPr="00FD0DBE" w:rsidRDefault="00955BC0" w:rsidP="008250BF">
            <w:pPr>
              <w:spacing w:after="0"/>
              <w:rPr>
                <w:rFonts w:eastAsia="Times New Roman"/>
                <w:sz w:val="20"/>
                <w:szCs w:val="20"/>
              </w:rPr>
            </w:pPr>
            <w:r w:rsidRPr="00FD0DBE">
              <w:rPr>
                <w:rFonts w:eastAsia="Times New Roman"/>
                <w:sz w:val="20"/>
                <w:szCs w:val="20"/>
              </w:rPr>
              <w:t>9,60%</w:t>
            </w:r>
          </w:p>
        </w:tc>
        <w:tc>
          <w:tcPr>
            <w:tcW w:w="1995" w:type="dxa"/>
            <w:shd w:val="clear" w:color="auto" w:fill="auto"/>
            <w:vAlign w:val="center"/>
            <w:hideMark/>
          </w:tcPr>
          <w:p w14:paraId="7A237479"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Amatas novads</w:t>
            </w:r>
          </w:p>
        </w:tc>
        <w:tc>
          <w:tcPr>
            <w:tcW w:w="1361" w:type="dxa"/>
            <w:shd w:val="clear" w:color="auto" w:fill="auto"/>
            <w:vAlign w:val="center"/>
            <w:hideMark/>
          </w:tcPr>
          <w:p w14:paraId="3D385140"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-124,33 </w:t>
            </w:r>
          </w:p>
        </w:tc>
        <w:tc>
          <w:tcPr>
            <w:tcW w:w="1155" w:type="dxa"/>
            <w:shd w:val="clear" w:color="auto" w:fill="auto"/>
            <w:vAlign w:val="center"/>
            <w:hideMark/>
          </w:tcPr>
          <w:p w14:paraId="3491D181"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-9,00%</w:t>
            </w:r>
          </w:p>
        </w:tc>
      </w:tr>
      <w:tr w:rsidR="00955BC0" w:rsidRPr="00FD0DBE" w14:paraId="167AA7EE" w14:textId="77777777" w:rsidTr="00E6039F">
        <w:trPr>
          <w:trHeight w:val="174"/>
        </w:trPr>
        <w:tc>
          <w:tcPr>
            <w:tcW w:w="1531" w:type="dxa"/>
            <w:vMerge/>
            <w:vAlign w:val="center"/>
            <w:hideMark/>
          </w:tcPr>
          <w:p w14:paraId="15466A4E"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4968E7FC" w14:textId="77777777" w:rsidR="00955BC0" w:rsidRPr="00FD0DBE" w:rsidRDefault="00955BC0" w:rsidP="008250BF">
            <w:pPr>
              <w:spacing w:after="0"/>
              <w:rPr>
                <w:rFonts w:eastAsia="Times New Roman"/>
                <w:sz w:val="20"/>
                <w:szCs w:val="20"/>
              </w:rPr>
            </w:pPr>
          </w:p>
        </w:tc>
        <w:tc>
          <w:tcPr>
            <w:tcW w:w="910" w:type="dxa"/>
            <w:vMerge/>
            <w:vAlign w:val="center"/>
            <w:hideMark/>
          </w:tcPr>
          <w:p w14:paraId="58988A7C"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6F058C03"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42D94E8B" w14:textId="77777777" w:rsidR="00955BC0" w:rsidRPr="00FD0DBE" w:rsidRDefault="00955BC0" w:rsidP="008250BF">
            <w:pPr>
              <w:spacing w:after="0"/>
              <w:rPr>
                <w:rFonts w:eastAsia="Times New Roman"/>
                <w:b/>
                <w:bCs/>
                <w:sz w:val="20"/>
                <w:szCs w:val="20"/>
              </w:rPr>
            </w:pPr>
            <w:proofErr w:type="spellStart"/>
            <w:r w:rsidRPr="00FD0DBE">
              <w:rPr>
                <w:rFonts w:eastAsia="Times New Roman"/>
                <w:b/>
                <w:bCs/>
                <w:sz w:val="20"/>
                <w:szCs w:val="20"/>
              </w:rPr>
              <w:t>Cēsu</w:t>
            </w:r>
            <w:proofErr w:type="spellEnd"/>
            <w:r w:rsidRPr="00FD0DBE">
              <w:rPr>
                <w:rFonts w:eastAsia="Times New Roman"/>
                <w:b/>
                <w:bCs/>
                <w:sz w:val="20"/>
                <w:szCs w:val="20"/>
              </w:rPr>
              <w:t xml:space="preserve"> novads</w:t>
            </w:r>
          </w:p>
        </w:tc>
        <w:tc>
          <w:tcPr>
            <w:tcW w:w="1361" w:type="dxa"/>
            <w:shd w:val="clear" w:color="auto" w:fill="auto"/>
            <w:vAlign w:val="center"/>
            <w:hideMark/>
          </w:tcPr>
          <w:p w14:paraId="25A7034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58,22</w:t>
            </w:r>
          </w:p>
        </w:tc>
        <w:tc>
          <w:tcPr>
            <w:tcW w:w="1155" w:type="dxa"/>
            <w:shd w:val="clear" w:color="auto" w:fill="auto"/>
            <w:vAlign w:val="center"/>
            <w:hideMark/>
          </w:tcPr>
          <w:p w14:paraId="1335EAB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4,90%</w:t>
            </w:r>
          </w:p>
        </w:tc>
      </w:tr>
      <w:tr w:rsidR="00955BC0" w:rsidRPr="00FD0DBE" w14:paraId="0E89F04E" w14:textId="77777777" w:rsidTr="00E6039F">
        <w:trPr>
          <w:trHeight w:val="260"/>
        </w:trPr>
        <w:tc>
          <w:tcPr>
            <w:tcW w:w="1531" w:type="dxa"/>
            <w:vMerge/>
            <w:vAlign w:val="center"/>
            <w:hideMark/>
          </w:tcPr>
          <w:p w14:paraId="7A891E70"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7961ABBD" w14:textId="77777777" w:rsidR="00955BC0" w:rsidRPr="00FD0DBE" w:rsidRDefault="00955BC0" w:rsidP="008250BF">
            <w:pPr>
              <w:spacing w:after="0"/>
              <w:rPr>
                <w:rFonts w:eastAsia="Times New Roman"/>
                <w:sz w:val="20"/>
                <w:szCs w:val="20"/>
              </w:rPr>
            </w:pPr>
          </w:p>
        </w:tc>
        <w:tc>
          <w:tcPr>
            <w:tcW w:w="910" w:type="dxa"/>
            <w:vMerge/>
            <w:vAlign w:val="center"/>
            <w:hideMark/>
          </w:tcPr>
          <w:p w14:paraId="33067802"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1A36B26E"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3F67E74C"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Jaunpiebalgas novads</w:t>
            </w:r>
          </w:p>
        </w:tc>
        <w:tc>
          <w:tcPr>
            <w:tcW w:w="1361" w:type="dxa"/>
            <w:shd w:val="clear" w:color="auto" w:fill="auto"/>
            <w:vAlign w:val="center"/>
            <w:hideMark/>
          </w:tcPr>
          <w:p w14:paraId="10213770"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-40,56 </w:t>
            </w:r>
          </w:p>
        </w:tc>
        <w:tc>
          <w:tcPr>
            <w:tcW w:w="1155" w:type="dxa"/>
            <w:shd w:val="clear" w:color="auto" w:fill="auto"/>
            <w:vAlign w:val="center"/>
            <w:hideMark/>
          </w:tcPr>
          <w:p w14:paraId="65587B95"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-3,10%</w:t>
            </w:r>
          </w:p>
        </w:tc>
      </w:tr>
      <w:tr w:rsidR="00955BC0" w:rsidRPr="00FD0DBE" w14:paraId="4D07943B" w14:textId="77777777" w:rsidTr="00E6039F">
        <w:trPr>
          <w:trHeight w:val="174"/>
        </w:trPr>
        <w:tc>
          <w:tcPr>
            <w:tcW w:w="1531" w:type="dxa"/>
            <w:vMerge/>
            <w:vAlign w:val="center"/>
            <w:hideMark/>
          </w:tcPr>
          <w:p w14:paraId="5CD48666"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6034DB62" w14:textId="77777777" w:rsidR="00955BC0" w:rsidRPr="00FD0DBE" w:rsidRDefault="00955BC0" w:rsidP="008250BF">
            <w:pPr>
              <w:spacing w:after="0"/>
              <w:rPr>
                <w:rFonts w:eastAsia="Times New Roman"/>
                <w:sz w:val="20"/>
                <w:szCs w:val="20"/>
              </w:rPr>
            </w:pPr>
          </w:p>
        </w:tc>
        <w:tc>
          <w:tcPr>
            <w:tcW w:w="910" w:type="dxa"/>
            <w:vMerge/>
            <w:vAlign w:val="center"/>
            <w:hideMark/>
          </w:tcPr>
          <w:p w14:paraId="66D120C1"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7FE28A5D"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30E31476"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Līgatnes novads</w:t>
            </w:r>
          </w:p>
        </w:tc>
        <w:tc>
          <w:tcPr>
            <w:tcW w:w="1361" w:type="dxa"/>
            <w:shd w:val="clear" w:color="auto" w:fill="auto"/>
            <w:vAlign w:val="center"/>
            <w:hideMark/>
          </w:tcPr>
          <w:p w14:paraId="1294C451"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363,49 </w:t>
            </w:r>
          </w:p>
        </w:tc>
        <w:tc>
          <w:tcPr>
            <w:tcW w:w="1155" w:type="dxa"/>
            <w:shd w:val="clear" w:color="auto" w:fill="auto"/>
            <w:vAlign w:val="center"/>
            <w:hideMark/>
          </w:tcPr>
          <w:p w14:paraId="703C1BE8"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40,80%</w:t>
            </w:r>
          </w:p>
        </w:tc>
      </w:tr>
      <w:tr w:rsidR="00955BC0" w:rsidRPr="00FD0DBE" w14:paraId="4D0BCC4F" w14:textId="77777777" w:rsidTr="00E6039F">
        <w:trPr>
          <w:trHeight w:val="174"/>
        </w:trPr>
        <w:tc>
          <w:tcPr>
            <w:tcW w:w="1531" w:type="dxa"/>
            <w:vMerge/>
            <w:vAlign w:val="center"/>
            <w:hideMark/>
          </w:tcPr>
          <w:p w14:paraId="36CE8C80"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2CF0E803" w14:textId="77777777" w:rsidR="00955BC0" w:rsidRPr="00FD0DBE" w:rsidRDefault="00955BC0" w:rsidP="008250BF">
            <w:pPr>
              <w:spacing w:after="0"/>
              <w:rPr>
                <w:rFonts w:eastAsia="Times New Roman"/>
                <w:sz w:val="20"/>
                <w:szCs w:val="20"/>
              </w:rPr>
            </w:pPr>
          </w:p>
        </w:tc>
        <w:tc>
          <w:tcPr>
            <w:tcW w:w="910" w:type="dxa"/>
            <w:vMerge/>
            <w:vAlign w:val="center"/>
            <w:hideMark/>
          </w:tcPr>
          <w:p w14:paraId="310188F1"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22EF54D4"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5296033C"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Pārgaujas novads</w:t>
            </w:r>
          </w:p>
        </w:tc>
        <w:tc>
          <w:tcPr>
            <w:tcW w:w="1361" w:type="dxa"/>
            <w:shd w:val="clear" w:color="auto" w:fill="auto"/>
            <w:vAlign w:val="center"/>
            <w:hideMark/>
          </w:tcPr>
          <w:p w14:paraId="6006F3CE"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1 124,06 </w:t>
            </w:r>
          </w:p>
        </w:tc>
        <w:tc>
          <w:tcPr>
            <w:tcW w:w="1155" w:type="dxa"/>
            <w:shd w:val="clear" w:color="auto" w:fill="auto"/>
            <w:vAlign w:val="center"/>
            <w:hideMark/>
          </w:tcPr>
          <w:p w14:paraId="05C40BF8"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11,50%</w:t>
            </w:r>
          </w:p>
        </w:tc>
      </w:tr>
      <w:tr w:rsidR="00955BC0" w:rsidRPr="00FD0DBE" w14:paraId="21378299" w14:textId="77777777" w:rsidTr="00E6039F">
        <w:trPr>
          <w:trHeight w:val="174"/>
        </w:trPr>
        <w:tc>
          <w:tcPr>
            <w:tcW w:w="1531" w:type="dxa"/>
            <w:vMerge/>
            <w:vAlign w:val="center"/>
            <w:hideMark/>
          </w:tcPr>
          <w:p w14:paraId="58A9DAC6"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073AC33D" w14:textId="77777777" w:rsidR="00955BC0" w:rsidRPr="00FD0DBE" w:rsidRDefault="00955BC0" w:rsidP="008250BF">
            <w:pPr>
              <w:spacing w:after="0"/>
              <w:rPr>
                <w:rFonts w:eastAsia="Times New Roman"/>
                <w:sz w:val="20"/>
                <w:szCs w:val="20"/>
              </w:rPr>
            </w:pPr>
          </w:p>
        </w:tc>
        <w:tc>
          <w:tcPr>
            <w:tcW w:w="910" w:type="dxa"/>
            <w:vMerge/>
            <w:vAlign w:val="center"/>
            <w:hideMark/>
          </w:tcPr>
          <w:p w14:paraId="74609E73"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39AB90D2"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05DFA9A0"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Priekuļu novads</w:t>
            </w:r>
          </w:p>
        </w:tc>
        <w:tc>
          <w:tcPr>
            <w:tcW w:w="1361" w:type="dxa"/>
            <w:shd w:val="clear" w:color="auto" w:fill="auto"/>
            <w:vAlign w:val="center"/>
            <w:hideMark/>
          </w:tcPr>
          <w:p w14:paraId="707B10B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244,90 </w:t>
            </w:r>
          </w:p>
        </w:tc>
        <w:tc>
          <w:tcPr>
            <w:tcW w:w="1155" w:type="dxa"/>
            <w:shd w:val="clear" w:color="auto" w:fill="auto"/>
            <w:vAlign w:val="center"/>
            <w:hideMark/>
          </w:tcPr>
          <w:p w14:paraId="3C3D92D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24,30%</w:t>
            </w:r>
          </w:p>
        </w:tc>
      </w:tr>
      <w:tr w:rsidR="00955BC0" w:rsidRPr="00FD0DBE" w14:paraId="37922E84" w14:textId="77777777" w:rsidTr="00E6039F">
        <w:trPr>
          <w:trHeight w:val="260"/>
        </w:trPr>
        <w:tc>
          <w:tcPr>
            <w:tcW w:w="1531" w:type="dxa"/>
            <w:vMerge/>
            <w:vAlign w:val="center"/>
            <w:hideMark/>
          </w:tcPr>
          <w:p w14:paraId="6999F368"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521BD617" w14:textId="77777777" w:rsidR="00955BC0" w:rsidRPr="00FD0DBE" w:rsidRDefault="00955BC0" w:rsidP="008250BF">
            <w:pPr>
              <w:spacing w:after="0"/>
              <w:rPr>
                <w:rFonts w:eastAsia="Times New Roman"/>
                <w:sz w:val="20"/>
                <w:szCs w:val="20"/>
              </w:rPr>
            </w:pPr>
          </w:p>
        </w:tc>
        <w:tc>
          <w:tcPr>
            <w:tcW w:w="910" w:type="dxa"/>
            <w:vMerge/>
            <w:vAlign w:val="center"/>
            <w:hideMark/>
          </w:tcPr>
          <w:p w14:paraId="10F10D1F"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0A910CCC"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79A499DD"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Vecpiebalgas novads</w:t>
            </w:r>
          </w:p>
        </w:tc>
        <w:tc>
          <w:tcPr>
            <w:tcW w:w="1361" w:type="dxa"/>
            <w:shd w:val="clear" w:color="auto" w:fill="auto"/>
            <w:vAlign w:val="center"/>
            <w:hideMark/>
          </w:tcPr>
          <w:p w14:paraId="3AAFB67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228,62 </w:t>
            </w:r>
          </w:p>
        </w:tc>
        <w:tc>
          <w:tcPr>
            <w:tcW w:w="1155" w:type="dxa"/>
            <w:shd w:val="clear" w:color="auto" w:fill="auto"/>
            <w:vAlign w:val="center"/>
            <w:hideMark/>
          </w:tcPr>
          <w:p w14:paraId="01F88EFD"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22,30%</w:t>
            </w:r>
          </w:p>
        </w:tc>
      </w:tr>
      <w:tr w:rsidR="00955BC0" w:rsidRPr="00FD0DBE" w14:paraId="4975F727" w14:textId="77777777" w:rsidTr="00E6039F">
        <w:trPr>
          <w:trHeight w:val="178"/>
        </w:trPr>
        <w:tc>
          <w:tcPr>
            <w:tcW w:w="1531" w:type="dxa"/>
            <w:vMerge w:val="restart"/>
            <w:shd w:val="clear" w:color="auto" w:fill="auto"/>
            <w:vAlign w:val="center"/>
            <w:hideMark/>
          </w:tcPr>
          <w:p w14:paraId="7E0F570B" w14:textId="77777777" w:rsidR="00955BC0" w:rsidRPr="00FD0DBE" w:rsidRDefault="00955BC0" w:rsidP="008250BF">
            <w:pPr>
              <w:spacing w:after="0"/>
              <w:rPr>
                <w:rFonts w:eastAsia="Times New Roman"/>
                <w:b/>
                <w:bCs/>
                <w:sz w:val="20"/>
                <w:szCs w:val="20"/>
              </w:rPr>
            </w:pPr>
            <w:proofErr w:type="spellStart"/>
            <w:r w:rsidRPr="00FD0DBE">
              <w:rPr>
                <w:rFonts w:eastAsia="Times New Roman"/>
                <w:b/>
                <w:bCs/>
                <w:sz w:val="20"/>
                <w:szCs w:val="20"/>
              </w:rPr>
              <w:t>Dienvidkurzemes</w:t>
            </w:r>
            <w:proofErr w:type="spellEnd"/>
            <w:r w:rsidRPr="00FD0DBE">
              <w:rPr>
                <w:rFonts w:eastAsia="Times New Roman"/>
                <w:b/>
                <w:bCs/>
                <w:sz w:val="20"/>
                <w:szCs w:val="20"/>
              </w:rPr>
              <w:t xml:space="preserve"> novads</w:t>
            </w:r>
          </w:p>
        </w:tc>
        <w:tc>
          <w:tcPr>
            <w:tcW w:w="1215" w:type="dxa"/>
            <w:vMerge w:val="restart"/>
            <w:shd w:val="clear" w:color="auto" w:fill="auto"/>
            <w:vAlign w:val="center"/>
            <w:hideMark/>
          </w:tcPr>
          <w:p w14:paraId="2D8B30B7"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1 152,00 </w:t>
            </w:r>
          </w:p>
        </w:tc>
        <w:tc>
          <w:tcPr>
            <w:tcW w:w="910" w:type="dxa"/>
            <w:vMerge w:val="restart"/>
            <w:shd w:val="clear" w:color="auto" w:fill="auto"/>
            <w:noWrap/>
            <w:vAlign w:val="center"/>
            <w:hideMark/>
          </w:tcPr>
          <w:p w14:paraId="4FD8AFBA"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69,35 </w:t>
            </w:r>
          </w:p>
        </w:tc>
        <w:tc>
          <w:tcPr>
            <w:tcW w:w="930" w:type="dxa"/>
            <w:vMerge w:val="restart"/>
            <w:shd w:val="clear" w:color="auto" w:fill="auto"/>
            <w:noWrap/>
            <w:vAlign w:val="center"/>
            <w:hideMark/>
          </w:tcPr>
          <w:p w14:paraId="46DA44D7" w14:textId="77777777" w:rsidR="00955BC0" w:rsidRPr="00FD0DBE" w:rsidRDefault="00955BC0" w:rsidP="008250BF">
            <w:pPr>
              <w:spacing w:after="0"/>
              <w:rPr>
                <w:rFonts w:eastAsia="Times New Roman"/>
                <w:sz w:val="20"/>
                <w:szCs w:val="20"/>
              </w:rPr>
            </w:pPr>
            <w:r w:rsidRPr="00FD0DBE">
              <w:rPr>
                <w:rFonts w:eastAsia="Times New Roman"/>
                <w:sz w:val="20"/>
                <w:szCs w:val="20"/>
              </w:rPr>
              <w:t>6,40%</w:t>
            </w:r>
          </w:p>
        </w:tc>
        <w:tc>
          <w:tcPr>
            <w:tcW w:w="1995" w:type="dxa"/>
            <w:shd w:val="clear" w:color="auto" w:fill="auto"/>
            <w:vAlign w:val="center"/>
            <w:hideMark/>
          </w:tcPr>
          <w:p w14:paraId="3E8FD6E1"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Aizputes novads</w:t>
            </w:r>
          </w:p>
        </w:tc>
        <w:tc>
          <w:tcPr>
            <w:tcW w:w="1361" w:type="dxa"/>
            <w:shd w:val="clear" w:color="auto" w:fill="auto"/>
            <w:vAlign w:val="center"/>
            <w:hideMark/>
          </w:tcPr>
          <w:p w14:paraId="2F33495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161,86 </w:t>
            </w:r>
          </w:p>
        </w:tc>
        <w:tc>
          <w:tcPr>
            <w:tcW w:w="1155" w:type="dxa"/>
            <w:shd w:val="clear" w:color="auto" w:fill="auto"/>
            <w:vAlign w:val="center"/>
            <w:hideMark/>
          </w:tcPr>
          <w:p w14:paraId="5D921D2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16,30%</w:t>
            </w:r>
          </w:p>
        </w:tc>
      </w:tr>
      <w:tr w:rsidR="00955BC0" w:rsidRPr="00FD0DBE" w14:paraId="4A0B2F6F" w14:textId="77777777" w:rsidTr="00E6039F">
        <w:trPr>
          <w:trHeight w:val="174"/>
        </w:trPr>
        <w:tc>
          <w:tcPr>
            <w:tcW w:w="1531" w:type="dxa"/>
            <w:vMerge/>
            <w:vAlign w:val="center"/>
            <w:hideMark/>
          </w:tcPr>
          <w:p w14:paraId="4D9768A9"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4496FEE6" w14:textId="77777777" w:rsidR="00955BC0" w:rsidRPr="00FD0DBE" w:rsidRDefault="00955BC0" w:rsidP="008250BF">
            <w:pPr>
              <w:spacing w:after="0"/>
              <w:rPr>
                <w:rFonts w:eastAsia="Times New Roman"/>
                <w:sz w:val="20"/>
                <w:szCs w:val="20"/>
              </w:rPr>
            </w:pPr>
          </w:p>
        </w:tc>
        <w:tc>
          <w:tcPr>
            <w:tcW w:w="910" w:type="dxa"/>
            <w:vMerge/>
            <w:vAlign w:val="center"/>
            <w:hideMark/>
          </w:tcPr>
          <w:p w14:paraId="6FBD9FC8"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58A7C0E1"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369F5014"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Durbes novads</w:t>
            </w:r>
          </w:p>
        </w:tc>
        <w:tc>
          <w:tcPr>
            <w:tcW w:w="1361" w:type="dxa"/>
            <w:shd w:val="clear" w:color="auto" w:fill="auto"/>
            <w:vAlign w:val="center"/>
            <w:hideMark/>
          </w:tcPr>
          <w:p w14:paraId="18CFEF07"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195,80 </w:t>
            </w:r>
          </w:p>
        </w:tc>
        <w:tc>
          <w:tcPr>
            <w:tcW w:w="1155" w:type="dxa"/>
            <w:shd w:val="clear" w:color="auto" w:fill="auto"/>
            <w:vAlign w:val="center"/>
            <w:hideMark/>
          </w:tcPr>
          <w:p w14:paraId="7C119843"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20,50%</w:t>
            </w:r>
          </w:p>
        </w:tc>
      </w:tr>
      <w:tr w:rsidR="00955BC0" w:rsidRPr="00FD0DBE" w14:paraId="320EFF66" w14:textId="77777777" w:rsidTr="00E6039F">
        <w:trPr>
          <w:trHeight w:val="174"/>
        </w:trPr>
        <w:tc>
          <w:tcPr>
            <w:tcW w:w="1531" w:type="dxa"/>
            <w:vMerge/>
            <w:vAlign w:val="center"/>
            <w:hideMark/>
          </w:tcPr>
          <w:p w14:paraId="2A27A126"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4D5DF0E4" w14:textId="77777777" w:rsidR="00955BC0" w:rsidRPr="00FD0DBE" w:rsidRDefault="00955BC0" w:rsidP="008250BF">
            <w:pPr>
              <w:spacing w:after="0"/>
              <w:rPr>
                <w:rFonts w:eastAsia="Times New Roman"/>
                <w:sz w:val="20"/>
                <w:szCs w:val="20"/>
              </w:rPr>
            </w:pPr>
          </w:p>
        </w:tc>
        <w:tc>
          <w:tcPr>
            <w:tcW w:w="910" w:type="dxa"/>
            <w:vMerge/>
            <w:vAlign w:val="center"/>
            <w:hideMark/>
          </w:tcPr>
          <w:p w14:paraId="27EF3C9D"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1FF50816"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1643FE8C"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Grobiņas novads</w:t>
            </w:r>
          </w:p>
        </w:tc>
        <w:tc>
          <w:tcPr>
            <w:tcW w:w="1361" w:type="dxa"/>
            <w:shd w:val="clear" w:color="auto" w:fill="auto"/>
            <w:vAlign w:val="center"/>
            <w:hideMark/>
          </w:tcPr>
          <w:p w14:paraId="4989106F"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183,12 </w:t>
            </w:r>
          </w:p>
        </w:tc>
        <w:tc>
          <w:tcPr>
            <w:tcW w:w="1155" w:type="dxa"/>
            <w:shd w:val="clear" w:color="auto" w:fill="auto"/>
            <w:vAlign w:val="center"/>
            <w:hideMark/>
          </w:tcPr>
          <w:p w14:paraId="2A48486B"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18,90%</w:t>
            </w:r>
          </w:p>
        </w:tc>
      </w:tr>
      <w:tr w:rsidR="00955BC0" w:rsidRPr="00FD0DBE" w14:paraId="7F048569" w14:textId="77777777" w:rsidTr="00E6039F">
        <w:trPr>
          <w:trHeight w:val="174"/>
        </w:trPr>
        <w:tc>
          <w:tcPr>
            <w:tcW w:w="1531" w:type="dxa"/>
            <w:vMerge/>
            <w:vAlign w:val="center"/>
            <w:hideMark/>
          </w:tcPr>
          <w:p w14:paraId="0468AD52"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3ECDDE48" w14:textId="77777777" w:rsidR="00955BC0" w:rsidRPr="00FD0DBE" w:rsidRDefault="00955BC0" w:rsidP="008250BF">
            <w:pPr>
              <w:spacing w:after="0"/>
              <w:rPr>
                <w:rFonts w:eastAsia="Times New Roman"/>
                <w:sz w:val="20"/>
                <w:szCs w:val="20"/>
              </w:rPr>
            </w:pPr>
          </w:p>
        </w:tc>
        <w:tc>
          <w:tcPr>
            <w:tcW w:w="910" w:type="dxa"/>
            <w:vMerge/>
            <w:vAlign w:val="center"/>
            <w:hideMark/>
          </w:tcPr>
          <w:p w14:paraId="7AD55289"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64CC3E90"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0A8910A1"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Nīcas novads</w:t>
            </w:r>
          </w:p>
        </w:tc>
        <w:tc>
          <w:tcPr>
            <w:tcW w:w="1361" w:type="dxa"/>
            <w:shd w:val="clear" w:color="auto" w:fill="auto"/>
            <w:vAlign w:val="center"/>
            <w:hideMark/>
          </w:tcPr>
          <w:p w14:paraId="474F9CB2"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-91,17 </w:t>
            </w:r>
          </w:p>
        </w:tc>
        <w:tc>
          <w:tcPr>
            <w:tcW w:w="1155" w:type="dxa"/>
            <w:shd w:val="clear" w:color="auto" w:fill="auto"/>
            <w:vAlign w:val="center"/>
            <w:hideMark/>
          </w:tcPr>
          <w:p w14:paraId="543B38F2"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-7,30%</w:t>
            </w:r>
          </w:p>
        </w:tc>
      </w:tr>
      <w:tr w:rsidR="00955BC0" w:rsidRPr="00FD0DBE" w14:paraId="7E2377DB" w14:textId="77777777" w:rsidTr="00E6039F">
        <w:trPr>
          <w:trHeight w:val="174"/>
        </w:trPr>
        <w:tc>
          <w:tcPr>
            <w:tcW w:w="1531" w:type="dxa"/>
            <w:vMerge/>
            <w:vAlign w:val="center"/>
            <w:hideMark/>
          </w:tcPr>
          <w:p w14:paraId="6B7F03C1"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02BFF1A3" w14:textId="77777777" w:rsidR="00955BC0" w:rsidRPr="00FD0DBE" w:rsidRDefault="00955BC0" w:rsidP="008250BF">
            <w:pPr>
              <w:spacing w:after="0"/>
              <w:rPr>
                <w:rFonts w:eastAsia="Times New Roman"/>
                <w:sz w:val="20"/>
                <w:szCs w:val="20"/>
              </w:rPr>
            </w:pPr>
          </w:p>
        </w:tc>
        <w:tc>
          <w:tcPr>
            <w:tcW w:w="910" w:type="dxa"/>
            <w:vMerge/>
            <w:vAlign w:val="center"/>
            <w:hideMark/>
          </w:tcPr>
          <w:p w14:paraId="18A5AAB2"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26923626"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52342539"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Pāvilostas novads</w:t>
            </w:r>
          </w:p>
        </w:tc>
        <w:tc>
          <w:tcPr>
            <w:tcW w:w="1361" w:type="dxa"/>
            <w:shd w:val="clear" w:color="auto" w:fill="auto"/>
            <w:vAlign w:val="center"/>
            <w:hideMark/>
          </w:tcPr>
          <w:p w14:paraId="3584D83F"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-3,72 </w:t>
            </w:r>
          </w:p>
        </w:tc>
        <w:tc>
          <w:tcPr>
            <w:tcW w:w="1155" w:type="dxa"/>
            <w:shd w:val="clear" w:color="auto" w:fill="auto"/>
            <w:vAlign w:val="center"/>
            <w:hideMark/>
          </w:tcPr>
          <w:p w14:paraId="4468A8E0"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-0,30%</w:t>
            </w:r>
          </w:p>
        </w:tc>
      </w:tr>
      <w:tr w:rsidR="00955BC0" w:rsidRPr="00FD0DBE" w14:paraId="492E295A" w14:textId="77777777" w:rsidTr="00E6039F">
        <w:trPr>
          <w:trHeight w:val="174"/>
        </w:trPr>
        <w:tc>
          <w:tcPr>
            <w:tcW w:w="1531" w:type="dxa"/>
            <w:vMerge/>
            <w:vAlign w:val="center"/>
            <w:hideMark/>
          </w:tcPr>
          <w:p w14:paraId="31BA0EA3"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49D04347" w14:textId="77777777" w:rsidR="00955BC0" w:rsidRPr="00FD0DBE" w:rsidRDefault="00955BC0" w:rsidP="008250BF">
            <w:pPr>
              <w:spacing w:after="0"/>
              <w:rPr>
                <w:rFonts w:eastAsia="Times New Roman"/>
                <w:sz w:val="20"/>
                <w:szCs w:val="20"/>
              </w:rPr>
            </w:pPr>
          </w:p>
        </w:tc>
        <w:tc>
          <w:tcPr>
            <w:tcW w:w="910" w:type="dxa"/>
            <w:vMerge/>
            <w:vAlign w:val="center"/>
            <w:hideMark/>
          </w:tcPr>
          <w:p w14:paraId="55B1E03F"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23F4A87B"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7BF0371E"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Priekules novads</w:t>
            </w:r>
          </w:p>
        </w:tc>
        <w:tc>
          <w:tcPr>
            <w:tcW w:w="1361" w:type="dxa"/>
            <w:shd w:val="clear" w:color="auto" w:fill="auto"/>
            <w:vAlign w:val="center"/>
            <w:hideMark/>
          </w:tcPr>
          <w:p w14:paraId="497F8231"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-2,44 </w:t>
            </w:r>
          </w:p>
        </w:tc>
        <w:tc>
          <w:tcPr>
            <w:tcW w:w="1155" w:type="dxa"/>
            <w:shd w:val="clear" w:color="auto" w:fill="auto"/>
            <w:vAlign w:val="center"/>
            <w:hideMark/>
          </w:tcPr>
          <w:p w14:paraId="3BB27B3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-0,20%</w:t>
            </w:r>
          </w:p>
        </w:tc>
      </w:tr>
      <w:tr w:rsidR="00955BC0" w:rsidRPr="00FD0DBE" w14:paraId="4C693E02" w14:textId="77777777" w:rsidTr="00E6039F">
        <w:trPr>
          <w:trHeight w:val="174"/>
        </w:trPr>
        <w:tc>
          <w:tcPr>
            <w:tcW w:w="1531" w:type="dxa"/>
            <w:vMerge/>
            <w:vAlign w:val="center"/>
            <w:hideMark/>
          </w:tcPr>
          <w:p w14:paraId="0AF52DE7"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7AEE9FFA" w14:textId="77777777" w:rsidR="00955BC0" w:rsidRPr="00FD0DBE" w:rsidRDefault="00955BC0" w:rsidP="008250BF">
            <w:pPr>
              <w:spacing w:after="0"/>
              <w:rPr>
                <w:rFonts w:eastAsia="Times New Roman"/>
                <w:sz w:val="20"/>
                <w:szCs w:val="20"/>
              </w:rPr>
            </w:pPr>
          </w:p>
        </w:tc>
        <w:tc>
          <w:tcPr>
            <w:tcW w:w="910" w:type="dxa"/>
            <w:vMerge/>
            <w:vAlign w:val="center"/>
            <w:hideMark/>
          </w:tcPr>
          <w:p w14:paraId="2F7C2857"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49246872"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14C7CB43"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Rucavas novads</w:t>
            </w:r>
          </w:p>
        </w:tc>
        <w:tc>
          <w:tcPr>
            <w:tcW w:w="1361" w:type="dxa"/>
            <w:shd w:val="clear" w:color="auto" w:fill="auto"/>
            <w:vAlign w:val="center"/>
            <w:hideMark/>
          </w:tcPr>
          <w:p w14:paraId="4FCD87C1"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-477,31 </w:t>
            </w:r>
          </w:p>
        </w:tc>
        <w:tc>
          <w:tcPr>
            <w:tcW w:w="1155" w:type="dxa"/>
            <w:shd w:val="clear" w:color="auto" w:fill="auto"/>
            <w:vAlign w:val="center"/>
            <w:hideMark/>
          </w:tcPr>
          <w:p w14:paraId="1ADDDCB8"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-29,30%</w:t>
            </w:r>
          </w:p>
        </w:tc>
      </w:tr>
      <w:tr w:rsidR="00955BC0" w:rsidRPr="00FD0DBE" w14:paraId="4FA23D88" w14:textId="77777777" w:rsidTr="00E6039F">
        <w:trPr>
          <w:trHeight w:val="174"/>
        </w:trPr>
        <w:tc>
          <w:tcPr>
            <w:tcW w:w="1531" w:type="dxa"/>
            <w:vMerge/>
            <w:vAlign w:val="center"/>
            <w:hideMark/>
          </w:tcPr>
          <w:p w14:paraId="7C7CB148"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56AA2033" w14:textId="77777777" w:rsidR="00955BC0" w:rsidRPr="00FD0DBE" w:rsidRDefault="00955BC0" w:rsidP="008250BF">
            <w:pPr>
              <w:spacing w:after="0"/>
              <w:rPr>
                <w:rFonts w:eastAsia="Times New Roman"/>
                <w:sz w:val="20"/>
                <w:szCs w:val="20"/>
              </w:rPr>
            </w:pPr>
          </w:p>
        </w:tc>
        <w:tc>
          <w:tcPr>
            <w:tcW w:w="910" w:type="dxa"/>
            <w:vMerge/>
            <w:vAlign w:val="center"/>
            <w:hideMark/>
          </w:tcPr>
          <w:p w14:paraId="57A226E8"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02BB7F15"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6E06F236"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Vaiņodes novads </w:t>
            </w:r>
          </w:p>
        </w:tc>
        <w:tc>
          <w:tcPr>
            <w:tcW w:w="1361" w:type="dxa"/>
            <w:shd w:val="clear" w:color="auto" w:fill="auto"/>
            <w:vAlign w:val="center"/>
            <w:hideMark/>
          </w:tcPr>
          <w:p w14:paraId="1B86FA8E"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-11,76 </w:t>
            </w:r>
          </w:p>
        </w:tc>
        <w:tc>
          <w:tcPr>
            <w:tcW w:w="1155" w:type="dxa"/>
            <w:shd w:val="clear" w:color="auto" w:fill="auto"/>
            <w:vAlign w:val="center"/>
            <w:hideMark/>
          </w:tcPr>
          <w:p w14:paraId="2446EA96"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-1,00%</w:t>
            </w:r>
          </w:p>
        </w:tc>
      </w:tr>
      <w:tr w:rsidR="00955BC0" w:rsidRPr="00FD0DBE" w14:paraId="4A70688B" w14:textId="77777777" w:rsidTr="00E6039F">
        <w:trPr>
          <w:trHeight w:val="178"/>
        </w:trPr>
        <w:tc>
          <w:tcPr>
            <w:tcW w:w="1531" w:type="dxa"/>
            <w:vMerge w:val="restart"/>
            <w:shd w:val="clear" w:color="auto" w:fill="auto"/>
            <w:noWrap/>
            <w:vAlign w:val="center"/>
            <w:hideMark/>
          </w:tcPr>
          <w:p w14:paraId="1E1F575C"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Dobeles novads</w:t>
            </w:r>
          </w:p>
        </w:tc>
        <w:tc>
          <w:tcPr>
            <w:tcW w:w="1215" w:type="dxa"/>
            <w:vMerge w:val="restart"/>
            <w:shd w:val="clear" w:color="auto" w:fill="auto"/>
            <w:noWrap/>
            <w:vAlign w:val="center"/>
            <w:hideMark/>
          </w:tcPr>
          <w:p w14:paraId="33672CCE"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1 141,00 </w:t>
            </w:r>
          </w:p>
        </w:tc>
        <w:tc>
          <w:tcPr>
            <w:tcW w:w="910" w:type="dxa"/>
            <w:vMerge w:val="restart"/>
            <w:shd w:val="clear" w:color="auto" w:fill="auto"/>
            <w:noWrap/>
            <w:vAlign w:val="center"/>
            <w:hideMark/>
          </w:tcPr>
          <w:p w14:paraId="182EA026"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129,24 </w:t>
            </w:r>
          </w:p>
        </w:tc>
        <w:tc>
          <w:tcPr>
            <w:tcW w:w="930" w:type="dxa"/>
            <w:vMerge w:val="restart"/>
            <w:shd w:val="clear" w:color="auto" w:fill="auto"/>
            <w:noWrap/>
            <w:vAlign w:val="center"/>
            <w:hideMark/>
          </w:tcPr>
          <w:p w14:paraId="4FC285F4" w14:textId="77777777" w:rsidR="00955BC0" w:rsidRPr="00FD0DBE" w:rsidRDefault="00955BC0" w:rsidP="008250BF">
            <w:pPr>
              <w:spacing w:after="0"/>
              <w:rPr>
                <w:rFonts w:eastAsia="Times New Roman"/>
                <w:sz w:val="20"/>
                <w:szCs w:val="20"/>
              </w:rPr>
            </w:pPr>
            <w:r w:rsidRPr="00FD0DBE">
              <w:rPr>
                <w:rFonts w:eastAsia="Times New Roman"/>
                <w:sz w:val="20"/>
                <w:szCs w:val="20"/>
              </w:rPr>
              <w:t>12,80%</w:t>
            </w:r>
          </w:p>
        </w:tc>
        <w:tc>
          <w:tcPr>
            <w:tcW w:w="1995" w:type="dxa"/>
            <w:shd w:val="clear" w:color="auto" w:fill="auto"/>
            <w:vAlign w:val="center"/>
            <w:hideMark/>
          </w:tcPr>
          <w:p w14:paraId="7499CBA9"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Auces novads</w:t>
            </w:r>
          </w:p>
        </w:tc>
        <w:tc>
          <w:tcPr>
            <w:tcW w:w="1361" w:type="dxa"/>
            <w:shd w:val="clear" w:color="auto" w:fill="auto"/>
            <w:noWrap/>
            <w:vAlign w:val="center"/>
            <w:hideMark/>
          </w:tcPr>
          <w:p w14:paraId="4B27136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267,15 </w:t>
            </w:r>
          </w:p>
        </w:tc>
        <w:tc>
          <w:tcPr>
            <w:tcW w:w="1155" w:type="dxa"/>
            <w:shd w:val="clear" w:color="auto" w:fill="auto"/>
            <w:noWrap/>
            <w:vAlign w:val="center"/>
            <w:hideMark/>
          </w:tcPr>
          <w:p w14:paraId="3520E7FB"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30,60%</w:t>
            </w:r>
          </w:p>
        </w:tc>
      </w:tr>
      <w:tr w:rsidR="00955BC0" w:rsidRPr="00FD0DBE" w14:paraId="2DB669FB" w14:textId="77777777" w:rsidTr="00E6039F">
        <w:trPr>
          <w:trHeight w:val="174"/>
        </w:trPr>
        <w:tc>
          <w:tcPr>
            <w:tcW w:w="1531" w:type="dxa"/>
            <w:vMerge/>
            <w:vAlign w:val="center"/>
            <w:hideMark/>
          </w:tcPr>
          <w:p w14:paraId="55676699"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7AD7EE12" w14:textId="77777777" w:rsidR="00955BC0" w:rsidRPr="00FD0DBE" w:rsidRDefault="00955BC0" w:rsidP="008250BF">
            <w:pPr>
              <w:spacing w:after="0"/>
              <w:rPr>
                <w:rFonts w:eastAsia="Times New Roman"/>
                <w:sz w:val="20"/>
                <w:szCs w:val="20"/>
              </w:rPr>
            </w:pPr>
          </w:p>
        </w:tc>
        <w:tc>
          <w:tcPr>
            <w:tcW w:w="910" w:type="dxa"/>
            <w:vMerge/>
            <w:vAlign w:val="center"/>
            <w:hideMark/>
          </w:tcPr>
          <w:p w14:paraId="48D5175C"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31EDF0C6"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103AB94B"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Dobeles novads</w:t>
            </w:r>
          </w:p>
        </w:tc>
        <w:tc>
          <w:tcPr>
            <w:tcW w:w="1361" w:type="dxa"/>
            <w:shd w:val="clear" w:color="auto" w:fill="auto"/>
            <w:noWrap/>
            <w:vAlign w:val="center"/>
            <w:hideMark/>
          </w:tcPr>
          <w:p w14:paraId="37E3322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160,57 </w:t>
            </w:r>
          </w:p>
        </w:tc>
        <w:tc>
          <w:tcPr>
            <w:tcW w:w="1155" w:type="dxa"/>
            <w:shd w:val="clear" w:color="auto" w:fill="auto"/>
            <w:noWrap/>
            <w:vAlign w:val="center"/>
            <w:hideMark/>
          </w:tcPr>
          <w:p w14:paraId="2208266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16,40%</w:t>
            </w:r>
          </w:p>
        </w:tc>
      </w:tr>
      <w:tr w:rsidR="00955BC0" w:rsidRPr="00FD0DBE" w14:paraId="790C65EF" w14:textId="77777777" w:rsidTr="00E6039F">
        <w:trPr>
          <w:trHeight w:val="174"/>
        </w:trPr>
        <w:tc>
          <w:tcPr>
            <w:tcW w:w="1531" w:type="dxa"/>
            <w:vMerge/>
            <w:vAlign w:val="center"/>
            <w:hideMark/>
          </w:tcPr>
          <w:p w14:paraId="4A0C81DF"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5CDF30FC" w14:textId="77777777" w:rsidR="00955BC0" w:rsidRPr="00FD0DBE" w:rsidRDefault="00955BC0" w:rsidP="008250BF">
            <w:pPr>
              <w:spacing w:after="0"/>
              <w:rPr>
                <w:rFonts w:eastAsia="Times New Roman"/>
                <w:sz w:val="20"/>
                <w:szCs w:val="20"/>
              </w:rPr>
            </w:pPr>
          </w:p>
        </w:tc>
        <w:tc>
          <w:tcPr>
            <w:tcW w:w="910" w:type="dxa"/>
            <w:vMerge/>
            <w:vAlign w:val="center"/>
            <w:hideMark/>
          </w:tcPr>
          <w:p w14:paraId="79671FBD"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0439A0F5"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31E07DE5"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Tērvetes novads</w:t>
            </w:r>
          </w:p>
        </w:tc>
        <w:tc>
          <w:tcPr>
            <w:tcW w:w="1361" w:type="dxa"/>
            <w:shd w:val="clear" w:color="auto" w:fill="auto"/>
            <w:noWrap/>
            <w:vAlign w:val="center"/>
            <w:hideMark/>
          </w:tcPr>
          <w:p w14:paraId="0C4A7816"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-344,08 </w:t>
            </w:r>
          </w:p>
        </w:tc>
        <w:tc>
          <w:tcPr>
            <w:tcW w:w="1155" w:type="dxa"/>
            <w:shd w:val="clear" w:color="auto" w:fill="auto"/>
            <w:noWrap/>
            <w:vAlign w:val="center"/>
            <w:hideMark/>
          </w:tcPr>
          <w:p w14:paraId="1FED98D2"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-23,20%</w:t>
            </w:r>
          </w:p>
        </w:tc>
      </w:tr>
      <w:tr w:rsidR="00955BC0" w:rsidRPr="00FD0DBE" w14:paraId="7427EDE3" w14:textId="77777777" w:rsidTr="00E6039F">
        <w:trPr>
          <w:trHeight w:val="178"/>
        </w:trPr>
        <w:tc>
          <w:tcPr>
            <w:tcW w:w="1531" w:type="dxa"/>
            <w:vMerge w:val="restart"/>
            <w:shd w:val="clear" w:color="auto" w:fill="auto"/>
            <w:noWrap/>
            <w:vAlign w:val="center"/>
            <w:hideMark/>
          </w:tcPr>
          <w:p w14:paraId="6BAF841F"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Jelgavas novads</w:t>
            </w:r>
          </w:p>
        </w:tc>
        <w:tc>
          <w:tcPr>
            <w:tcW w:w="1215" w:type="dxa"/>
            <w:vMerge w:val="restart"/>
            <w:shd w:val="clear" w:color="auto" w:fill="auto"/>
            <w:noWrap/>
            <w:vAlign w:val="center"/>
            <w:hideMark/>
          </w:tcPr>
          <w:p w14:paraId="476C94AB"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1 172,00 </w:t>
            </w:r>
          </w:p>
        </w:tc>
        <w:tc>
          <w:tcPr>
            <w:tcW w:w="910" w:type="dxa"/>
            <w:vMerge w:val="restart"/>
            <w:shd w:val="clear" w:color="auto" w:fill="auto"/>
            <w:noWrap/>
            <w:vAlign w:val="center"/>
            <w:hideMark/>
          </w:tcPr>
          <w:p w14:paraId="2B904441"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67,40 </w:t>
            </w:r>
          </w:p>
        </w:tc>
        <w:tc>
          <w:tcPr>
            <w:tcW w:w="930" w:type="dxa"/>
            <w:vMerge w:val="restart"/>
            <w:shd w:val="clear" w:color="auto" w:fill="auto"/>
            <w:noWrap/>
            <w:vAlign w:val="center"/>
            <w:hideMark/>
          </w:tcPr>
          <w:p w14:paraId="58974D2D" w14:textId="77777777" w:rsidR="00955BC0" w:rsidRPr="00FD0DBE" w:rsidRDefault="00955BC0" w:rsidP="008250BF">
            <w:pPr>
              <w:spacing w:after="0"/>
              <w:rPr>
                <w:rFonts w:eastAsia="Times New Roman"/>
                <w:sz w:val="20"/>
                <w:szCs w:val="20"/>
              </w:rPr>
            </w:pPr>
            <w:r w:rsidRPr="00FD0DBE">
              <w:rPr>
                <w:rFonts w:eastAsia="Times New Roman"/>
                <w:sz w:val="20"/>
                <w:szCs w:val="20"/>
              </w:rPr>
              <w:t>6,10%</w:t>
            </w:r>
          </w:p>
        </w:tc>
        <w:tc>
          <w:tcPr>
            <w:tcW w:w="1995" w:type="dxa"/>
            <w:shd w:val="clear" w:color="auto" w:fill="auto"/>
            <w:vAlign w:val="center"/>
            <w:hideMark/>
          </w:tcPr>
          <w:p w14:paraId="3F788FD7"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Jelgavas novads</w:t>
            </w:r>
          </w:p>
        </w:tc>
        <w:tc>
          <w:tcPr>
            <w:tcW w:w="1361" w:type="dxa"/>
            <w:shd w:val="clear" w:color="auto" w:fill="auto"/>
            <w:noWrap/>
            <w:vAlign w:val="center"/>
            <w:hideMark/>
          </w:tcPr>
          <w:p w14:paraId="0F32F271"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114,16 </w:t>
            </w:r>
          </w:p>
        </w:tc>
        <w:tc>
          <w:tcPr>
            <w:tcW w:w="1155" w:type="dxa"/>
            <w:shd w:val="clear" w:color="auto" w:fill="auto"/>
            <w:noWrap/>
            <w:vAlign w:val="center"/>
            <w:hideMark/>
          </w:tcPr>
          <w:p w14:paraId="308B8988"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10,80%</w:t>
            </w:r>
          </w:p>
        </w:tc>
      </w:tr>
      <w:tr w:rsidR="00955BC0" w:rsidRPr="00FD0DBE" w14:paraId="1C7BE7BC" w14:textId="77777777" w:rsidTr="00E6039F">
        <w:trPr>
          <w:trHeight w:val="174"/>
        </w:trPr>
        <w:tc>
          <w:tcPr>
            <w:tcW w:w="1531" w:type="dxa"/>
            <w:vMerge/>
            <w:vAlign w:val="center"/>
            <w:hideMark/>
          </w:tcPr>
          <w:p w14:paraId="3ADE023E"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7208EA33" w14:textId="77777777" w:rsidR="00955BC0" w:rsidRPr="00FD0DBE" w:rsidRDefault="00955BC0" w:rsidP="008250BF">
            <w:pPr>
              <w:spacing w:after="0"/>
              <w:rPr>
                <w:rFonts w:eastAsia="Times New Roman"/>
                <w:sz w:val="20"/>
                <w:szCs w:val="20"/>
              </w:rPr>
            </w:pPr>
          </w:p>
        </w:tc>
        <w:tc>
          <w:tcPr>
            <w:tcW w:w="910" w:type="dxa"/>
            <w:vMerge/>
            <w:vAlign w:val="center"/>
            <w:hideMark/>
          </w:tcPr>
          <w:p w14:paraId="5B0D9306"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32CE279F"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29D2BB75"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Ozolnieku novads</w:t>
            </w:r>
          </w:p>
        </w:tc>
        <w:tc>
          <w:tcPr>
            <w:tcW w:w="1361" w:type="dxa"/>
            <w:shd w:val="clear" w:color="auto" w:fill="auto"/>
            <w:noWrap/>
            <w:vAlign w:val="center"/>
            <w:hideMark/>
          </w:tcPr>
          <w:p w14:paraId="146E2FEE"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-34,70 </w:t>
            </w:r>
          </w:p>
        </w:tc>
        <w:tc>
          <w:tcPr>
            <w:tcW w:w="1155" w:type="dxa"/>
            <w:shd w:val="clear" w:color="auto" w:fill="auto"/>
            <w:noWrap/>
            <w:vAlign w:val="center"/>
            <w:hideMark/>
          </w:tcPr>
          <w:p w14:paraId="62316851"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-2,90%</w:t>
            </w:r>
          </w:p>
        </w:tc>
      </w:tr>
      <w:tr w:rsidR="00955BC0" w:rsidRPr="00FD0DBE" w14:paraId="5DE41F31" w14:textId="77777777" w:rsidTr="00E6039F">
        <w:trPr>
          <w:trHeight w:val="178"/>
        </w:trPr>
        <w:tc>
          <w:tcPr>
            <w:tcW w:w="1531" w:type="dxa"/>
            <w:vMerge w:val="restart"/>
            <w:shd w:val="clear" w:color="auto" w:fill="auto"/>
            <w:vAlign w:val="center"/>
            <w:hideMark/>
          </w:tcPr>
          <w:p w14:paraId="5875D7E2"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Kuldīgas novads </w:t>
            </w:r>
          </w:p>
        </w:tc>
        <w:tc>
          <w:tcPr>
            <w:tcW w:w="1215" w:type="dxa"/>
            <w:vMerge w:val="restart"/>
            <w:shd w:val="clear" w:color="auto" w:fill="auto"/>
            <w:vAlign w:val="center"/>
            <w:hideMark/>
          </w:tcPr>
          <w:p w14:paraId="3BE7E8F8"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1 152,00 </w:t>
            </w:r>
          </w:p>
        </w:tc>
        <w:tc>
          <w:tcPr>
            <w:tcW w:w="910" w:type="dxa"/>
            <w:vMerge w:val="restart"/>
            <w:shd w:val="clear" w:color="auto" w:fill="auto"/>
            <w:vAlign w:val="center"/>
            <w:hideMark/>
          </w:tcPr>
          <w:p w14:paraId="4AE15333"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77,19 </w:t>
            </w:r>
          </w:p>
        </w:tc>
        <w:tc>
          <w:tcPr>
            <w:tcW w:w="930" w:type="dxa"/>
            <w:vMerge w:val="restart"/>
            <w:shd w:val="clear" w:color="auto" w:fill="auto"/>
            <w:vAlign w:val="center"/>
            <w:hideMark/>
          </w:tcPr>
          <w:p w14:paraId="4141B4F4" w14:textId="77777777" w:rsidR="00955BC0" w:rsidRPr="00FD0DBE" w:rsidRDefault="00955BC0" w:rsidP="008250BF">
            <w:pPr>
              <w:spacing w:after="0"/>
              <w:rPr>
                <w:rFonts w:eastAsia="Times New Roman"/>
                <w:sz w:val="20"/>
                <w:szCs w:val="20"/>
              </w:rPr>
            </w:pPr>
            <w:r w:rsidRPr="00FD0DBE">
              <w:rPr>
                <w:rFonts w:eastAsia="Times New Roman"/>
                <w:sz w:val="20"/>
                <w:szCs w:val="20"/>
              </w:rPr>
              <w:t>7,20%</w:t>
            </w:r>
          </w:p>
        </w:tc>
        <w:tc>
          <w:tcPr>
            <w:tcW w:w="1995" w:type="dxa"/>
            <w:shd w:val="clear" w:color="auto" w:fill="auto"/>
            <w:vAlign w:val="center"/>
            <w:hideMark/>
          </w:tcPr>
          <w:p w14:paraId="10C7BDEC"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Alsungas novads</w:t>
            </w:r>
          </w:p>
        </w:tc>
        <w:tc>
          <w:tcPr>
            <w:tcW w:w="1361" w:type="dxa"/>
            <w:shd w:val="clear" w:color="auto" w:fill="auto"/>
            <w:vAlign w:val="center"/>
            <w:hideMark/>
          </w:tcPr>
          <w:p w14:paraId="59CDD2EF"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96,52 </w:t>
            </w:r>
          </w:p>
        </w:tc>
        <w:tc>
          <w:tcPr>
            <w:tcW w:w="1155" w:type="dxa"/>
            <w:shd w:val="clear" w:color="auto" w:fill="auto"/>
            <w:vAlign w:val="center"/>
            <w:hideMark/>
          </w:tcPr>
          <w:p w14:paraId="4822109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9,10%</w:t>
            </w:r>
          </w:p>
        </w:tc>
      </w:tr>
      <w:tr w:rsidR="00955BC0" w:rsidRPr="00FD0DBE" w14:paraId="2C06A903" w14:textId="77777777" w:rsidTr="00E6039F">
        <w:trPr>
          <w:trHeight w:val="174"/>
        </w:trPr>
        <w:tc>
          <w:tcPr>
            <w:tcW w:w="1531" w:type="dxa"/>
            <w:vMerge/>
            <w:vAlign w:val="center"/>
            <w:hideMark/>
          </w:tcPr>
          <w:p w14:paraId="138D7192"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344AAE8E" w14:textId="77777777" w:rsidR="00955BC0" w:rsidRPr="00FD0DBE" w:rsidRDefault="00955BC0" w:rsidP="008250BF">
            <w:pPr>
              <w:spacing w:after="0"/>
              <w:rPr>
                <w:rFonts w:eastAsia="Times New Roman"/>
                <w:sz w:val="20"/>
                <w:szCs w:val="20"/>
              </w:rPr>
            </w:pPr>
          </w:p>
        </w:tc>
        <w:tc>
          <w:tcPr>
            <w:tcW w:w="910" w:type="dxa"/>
            <w:vMerge/>
            <w:vAlign w:val="center"/>
            <w:hideMark/>
          </w:tcPr>
          <w:p w14:paraId="30174020"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0703CA7E"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377C0676"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Kuldīgas novads</w:t>
            </w:r>
          </w:p>
        </w:tc>
        <w:tc>
          <w:tcPr>
            <w:tcW w:w="1361" w:type="dxa"/>
            <w:shd w:val="clear" w:color="auto" w:fill="auto"/>
            <w:vAlign w:val="center"/>
            <w:hideMark/>
          </w:tcPr>
          <w:p w14:paraId="2C10A9A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31,75 </w:t>
            </w:r>
          </w:p>
        </w:tc>
        <w:tc>
          <w:tcPr>
            <w:tcW w:w="1155" w:type="dxa"/>
            <w:shd w:val="clear" w:color="auto" w:fill="auto"/>
            <w:vAlign w:val="center"/>
            <w:hideMark/>
          </w:tcPr>
          <w:p w14:paraId="1649E5EE"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2,80%</w:t>
            </w:r>
          </w:p>
        </w:tc>
      </w:tr>
      <w:tr w:rsidR="00955BC0" w:rsidRPr="00FD0DBE" w14:paraId="06806AE1" w14:textId="77777777" w:rsidTr="00E6039F">
        <w:trPr>
          <w:trHeight w:val="174"/>
        </w:trPr>
        <w:tc>
          <w:tcPr>
            <w:tcW w:w="1531" w:type="dxa"/>
            <w:vMerge/>
            <w:vAlign w:val="center"/>
            <w:hideMark/>
          </w:tcPr>
          <w:p w14:paraId="168EB1DB"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7B49E942" w14:textId="77777777" w:rsidR="00955BC0" w:rsidRPr="00FD0DBE" w:rsidRDefault="00955BC0" w:rsidP="008250BF">
            <w:pPr>
              <w:spacing w:after="0"/>
              <w:rPr>
                <w:rFonts w:eastAsia="Times New Roman"/>
                <w:sz w:val="20"/>
                <w:szCs w:val="20"/>
              </w:rPr>
            </w:pPr>
          </w:p>
        </w:tc>
        <w:tc>
          <w:tcPr>
            <w:tcW w:w="910" w:type="dxa"/>
            <w:vMerge/>
            <w:vAlign w:val="center"/>
            <w:hideMark/>
          </w:tcPr>
          <w:p w14:paraId="5D868CD9"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0DD6550D"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72897CA1"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Skrundas novads</w:t>
            </w:r>
          </w:p>
        </w:tc>
        <w:tc>
          <w:tcPr>
            <w:tcW w:w="1361" w:type="dxa"/>
            <w:shd w:val="clear" w:color="auto" w:fill="auto"/>
            <w:vAlign w:val="center"/>
            <w:hideMark/>
          </w:tcPr>
          <w:p w14:paraId="1F7F3370"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290,47 </w:t>
            </w:r>
          </w:p>
        </w:tc>
        <w:tc>
          <w:tcPr>
            <w:tcW w:w="1155" w:type="dxa"/>
            <w:shd w:val="clear" w:color="auto" w:fill="auto"/>
            <w:vAlign w:val="center"/>
            <w:hideMark/>
          </w:tcPr>
          <w:p w14:paraId="6DE50868"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33,70%</w:t>
            </w:r>
          </w:p>
        </w:tc>
      </w:tr>
      <w:tr w:rsidR="00955BC0" w:rsidRPr="00FD0DBE" w14:paraId="7B39B976" w14:textId="77777777" w:rsidTr="00E6039F">
        <w:trPr>
          <w:trHeight w:val="174"/>
        </w:trPr>
        <w:tc>
          <w:tcPr>
            <w:tcW w:w="1531" w:type="dxa"/>
            <w:vMerge w:val="restart"/>
            <w:shd w:val="clear" w:color="auto" w:fill="auto"/>
            <w:vAlign w:val="center"/>
            <w:hideMark/>
          </w:tcPr>
          <w:p w14:paraId="0790FF33"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Ķekavas novads</w:t>
            </w:r>
          </w:p>
        </w:tc>
        <w:tc>
          <w:tcPr>
            <w:tcW w:w="1215" w:type="dxa"/>
            <w:vMerge w:val="restart"/>
            <w:shd w:val="clear" w:color="auto" w:fill="auto"/>
            <w:vAlign w:val="center"/>
            <w:hideMark/>
          </w:tcPr>
          <w:p w14:paraId="609B099D"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1 303,00 </w:t>
            </w:r>
          </w:p>
        </w:tc>
        <w:tc>
          <w:tcPr>
            <w:tcW w:w="910" w:type="dxa"/>
            <w:vMerge w:val="restart"/>
            <w:shd w:val="clear" w:color="auto" w:fill="auto"/>
            <w:vAlign w:val="center"/>
            <w:hideMark/>
          </w:tcPr>
          <w:p w14:paraId="36CCADD1"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133,51 </w:t>
            </w:r>
          </w:p>
        </w:tc>
        <w:tc>
          <w:tcPr>
            <w:tcW w:w="930" w:type="dxa"/>
            <w:vMerge w:val="restart"/>
            <w:shd w:val="clear" w:color="auto" w:fill="auto"/>
            <w:vAlign w:val="center"/>
            <w:hideMark/>
          </w:tcPr>
          <w:p w14:paraId="65350656" w14:textId="77777777" w:rsidR="00955BC0" w:rsidRPr="00FD0DBE" w:rsidRDefault="00955BC0" w:rsidP="008250BF">
            <w:pPr>
              <w:spacing w:after="0"/>
              <w:rPr>
                <w:rFonts w:eastAsia="Times New Roman"/>
                <w:sz w:val="20"/>
                <w:szCs w:val="20"/>
              </w:rPr>
            </w:pPr>
            <w:r w:rsidRPr="00FD0DBE">
              <w:rPr>
                <w:rFonts w:eastAsia="Times New Roman"/>
                <w:sz w:val="20"/>
                <w:szCs w:val="20"/>
              </w:rPr>
              <w:t>11,40%</w:t>
            </w:r>
          </w:p>
        </w:tc>
        <w:tc>
          <w:tcPr>
            <w:tcW w:w="1995" w:type="dxa"/>
            <w:shd w:val="clear" w:color="auto" w:fill="auto"/>
            <w:vAlign w:val="center"/>
            <w:hideMark/>
          </w:tcPr>
          <w:p w14:paraId="3E410229"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Baldones novads</w:t>
            </w:r>
          </w:p>
        </w:tc>
        <w:tc>
          <w:tcPr>
            <w:tcW w:w="1361" w:type="dxa"/>
            <w:shd w:val="clear" w:color="auto" w:fill="auto"/>
            <w:vAlign w:val="center"/>
            <w:hideMark/>
          </w:tcPr>
          <w:p w14:paraId="5EFCAE78"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418,31 </w:t>
            </w:r>
          </w:p>
        </w:tc>
        <w:tc>
          <w:tcPr>
            <w:tcW w:w="1155" w:type="dxa"/>
            <w:shd w:val="clear" w:color="auto" w:fill="auto"/>
            <w:vAlign w:val="center"/>
            <w:hideMark/>
          </w:tcPr>
          <w:p w14:paraId="1EBE07B0"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47,30%</w:t>
            </w:r>
          </w:p>
        </w:tc>
      </w:tr>
      <w:tr w:rsidR="00955BC0" w:rsidRPr="00FD0DBE" w14:paraId="18DE8593" w14:textId="77777777" w:rsidTr="00E6039F">
        <w:trPr>
          <w:trHeight w:val="174"/>
        </w:trPr>
        <w:tc>
          <w:tcPr>
            <w:tcW w:w="1531" w:type="dxa"/>
            <w:vMerge/>
            <w:vAlign w:val="center"/>
            <w:hideMark/>
          </w:tcPr>
          <w:p w14:paraId="708CCB7E"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646782B4" w14:textId="77777777" w:rsidR="00955BC0" w:rsidRPr="00FD0DBE" w:rsidRDefault="00955BC0" w:rsidP="008250BF">
            <w:pPr>
              <w:spacing w:after="0"/>
              <w:rPr>
                <w:rFonts w:eastAsia="Times New Roman"/>
                <w:sz w:val="20"/>
                <w:szCs w:val="20"/>
              </w:rPr>
            </w:pPr>
          </w:p>
        </w:tc>
        <w:tc>
          <w:tcPr>
            <w:tcW w:w="910" w:type="dxa"/>
            <w:vMerge/>
            <w:vAlign w:val="center"/>
            <w:hideMark/>
          </w:tcPr>
          <w:p w14:paraId="720E1CD0"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22744735"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61DC889B"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Ķekavas novads</w:t>
            </w:r>
          </w:p>
        </w:tc>
        <w:tc>
          <w:tcPr>
            <w:tcW w:w="1361" w:type="dxa"/>
            <w:shd w:val="clear" w:color="auto" w:fill="auto"/>
            <w:vAlign w:val="center"/>
            <w:hideMark/>
          </w:tcPr>
          <w:p w14:paraId="64717FAB"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69,30 </w:t>
            </w:r>
          </w:p>
        </w:tc>
        <w:tc>
          <w:tcPr>
            <w:tcW w:w="1155" w:type="dxa"/>
            <w:shd w:val="clear" w:color="auto" w:fill="auto"/>
            <w:vAlign w:val="center"/>
            <w:hideMark/>
          </w:tcPr>
          <w:p w14:paraId="713BA965"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5,60%</w:t>
            </w:r>
          </w:p>
        </w:tc>
      </w:tr>
      <w:tr w:rsidR="00955BC0" w:rsidRPr="00FD0DBE" w14:paraId="5B049FB6" w14:textId="77777777" w:rsidTr="00E6039F">
        <w:trPr>
          <w:trHeight w:val="178"/>
        </w:trPr>
        <w:tc>
          <w:tcPr>
            <w:tcW w:w="1531" w:type="dxa"/>
            <w:vMerge w:val="restart"/>
            <w:shd w:val="clear" w:color="auto" w:fill="auto"/>
            <w:vAlign w:val="center"/>
            <w:hideMark/>
          </w:tcPr>
          <w:p w14:paraId="2BB711E0"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Limbažu novads </w:t>
            </w:r>
          </w:p>
        </w:tc>
        <w:tc>
          <w:tcPr>
            <w:tcW w:w="1215" w:type="dxa"/>
            <w:vMerge w:val="restart"/>
            <w:shd w:val="clear" w:color="auto" w:fill="auto"/>
            <w:vAlign w:val="center"/>
            <w:hideMark/>
          </w:tcPr>
          <w:p w14:paraId="29357E11"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1 093,00 </w:t>
            </w:r>
          </w:p>
        </w:tc>
        <w:tc>
          <w:tcPr>
            <w:tcW w:w="910" w:type="dxa"/>
            <w:vMerge w:val="restart"/>
            <w:shd w:val="clear" w:color="auto" w:fill="auto"/>
            <w:vAlign w:val="center"/>
            <w:hideMark/>
          </w:tcPr>
          <w:p w14:paraId="043214CA"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52,39 </w:t>
            </w:r>
          </w:p>
        </w:tc>
        <w:tc>
          <w:tcPr>
            <w:tcW w:w="930" w:type="dxa"/>
            <w:vMerge w:val="restart"/>
            <w:shd w:val="clear" w:color="auto" w:fill="auto"/>
            <w:vAlign w:val="center"/>
            <w:hideMark/>
          </w:tcPr>
          <w:p w14:paraId="10544F38" w14:textId="77777777" w:rsidR="00955BC0" w:rsidRPr="00FD0DBE" w:rsidRDefault="00955BC0" w:rsidP="008250BF">
            <w:pPr>
              <w:spacing w:after="0"/>
              <w:rPr>
                <w:rFonts w:eastAsia="Times New Roman"/>
                <w:sz w:val="20"/>
                <w:szCs w:val="20"/>
              </w:rPr>
            </w:pPr>
            <w:r w:rsidRPr="00FD0DBE">
              <w:rPr>
                <w:rFonts w:eastAsia="Times New Roman"/>
                <w:sz w:val="20"/>
                <w:szCs w:val="20"/>
              </w:rPr>
              <w:t>5,00%</w:t>
            </w:r>
          </w:p>
        </w:tc>
        <w:tc>
          <w:tcPr>
            <w:tcW w:w="1995" w:type="dxa"/>
            <w:shd w:val="clear" w:color="auto" w:fill="auto"/>
            <w:vAlign w:val="center"/>
            <w:hideMark/>
          </w:tcPr>
          <w:p w14:paraId="0D6FD5EA"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Alojas novads</w:t>
            </w:r>
          </w:p>
        </w:tc>
        <w:tc>
          <w:tcPr>
            <w:tcW w:w="1361" w:type="dxa"/>
            <w:shd w:val="clear" w:color="auto" w:fill="auto"/>
            <w:vAlign w:val="center"/>
            <w:hideMark/>
          </w:tcPr>
          <w:p w14:paraId="166E18D3"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102,54 </w:t>
            </w:r>
          </w:p>
        </w:tc>
        <w:tc>
          <w:tcPr>
            <w:tcW w:w="1155" w:type="dxa"/>
            <w:shd w:val="clear" w:color="auto" w:fill="auto"/>
            <w:vAlign w:val="center"/>
            <w:hideMark/>
          </w:tcPr>
          <w:p w14:paraId="18BB0D94"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10,40%</w:t>
            </w:r>
          </w:p>
        </w:tc>
      </w:tr>
      <w:tr w:rsidR="00955BC0" w:rsidRPr="00FD0DBE" w14:paraId="28C07407" w14:textId="77777777" w:rsidTr="00E6039F">
        <w:trPr>
          <w:trHeight w:val="174"/>
        </w:trPr>
        <w:tc>
          <w:tcPr>
            <w:tcW w:w="1531" w:type="dxa"/>
            <w:vMerge/>
            <w:vAlign w:val="center"/>
            <w:hideMark/>
          </w:tcPr>
          <w:p w14:paraId="5B6FE4C1"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6EA79F92" w14:textId="77777777" w:rsidR="00955BC0" w:rsidRPr="00FD0DBE" w:rsidRDefault="00955BC0" w:rsidP="008250BF">
            <w:pPr>
              <w:spacing w:after="0"/>
              <w:rPr>
                <w:rFonts w:eastAsia="Times New Roman"/>
                <w:sz w:val="20"/>
                <w:szCs w:val="20"/>
              </w:rPr>
            </w:pPr>
          </w:p>
        </w:tc>
        <w:tc>
          <w:tcPr>
            <w:tcW w:w="910" w:type="dxa"/>
            <w:vMerge/>
            <w:vAlign w:val="center"/>
            <w:hideMark/>
          </w:tcPr>
          <w:p w14:paraId="2FA18D9D"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63C29753"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3B343C72"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Limbažu novads</w:t>
            </w:r>
          </w:p>
        </w:tc>
        <w:tc>
          <w:tcPr>
            <w:tcW w:w="1361" w:type="dxa"/>
            <w:shd w:val="clear" w:color="auto" w:fill="auto"/>
            <w:vAlign w:val="center"/>
            <w:hideMark/>
          </w:tcPr>
          <w:p w14:paraId="5DFFAD77"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77,68 </w:t>
            </w:r>
          </w:p>
        </w:tc>
        <w:tc>
          <w:tcPr>
            <w:tcW w:w="1155" w:type="dxa"/>
            <w:shd w:val="clear" w:color="auto" w:fill="auto"/>
            <w:vAlign w:val="center"/>
            <w:hideMark/>
          </w:tcPr>
          <w:p w14:paraId="34AE9615"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7,70%</w:t>
            </w:r>
          </w:p>
        </w:tc>
      </w:tr>
      <w:tr w:rsidR="00955BC0" w:rsidRPr="00FD0DBE" w14:paraId="70FA756B" w14:textId="77777777" w:rsidTr="00E6039F">
        <w:trPr>
          <w:trHeight w:val="260"/>
        </w:trPr>
        <w:tc>
          <w:tcPr>
            <w:tcW w:w="1531" w:type="dxa"/>
            <w:vMerge/>
            <w:vAlign w:val="center"/>
            <w:hideMark/>
          </w:tcPr>
          <w:p w14:paraId="7A30068F"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1F7889DF" w14:textId="77777777" w:rsidR="00955BC0" w:rsidRPr="00FD0DBE" w:rsidRDefault="00955BC0" w:rsidP="008250BF">
            <w:pPr>
              <w:spacing w:after="0"/>
              <w:rPr>
                <w:rFonts w:eastAsia="Times New Roman"/>
                <w:sz w:val="20"/>
                <w:szCs w:val="20"/>
              </w:rPr>
            </w:pPr>
          </w:p>
        </w:tc>
        <w:tc>
          <w:tcPr>
            <w:tcW w:w="910" w:type="dxa"/>
            <w:vMerge/>
            <w:vAlign w:val="center"/>
            <w:hideMark/>
          </w:tcPr>
          <w:p w14:paraId="6E4DF578"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3FCEE50B"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7F35B8ED"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Salacgrīvas novads</w:t>
            </w:r>
          </w:p>
        </w:tc>
        <w:tc>
          <w:tcPr>
            <w:tcW w:w="1361" w:type="dxa"/>
            <w:shd w:val="clear" w:color="auto" w:fill="auto"/>
            <w:vAlign w:val="center"/>
            <w:hideMark/>
          </w:tcPr>
          <w:p w14:paraId="4B044572"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-78,25 </w:t>
            </w:r>
          </w:p>
        </w:tc>
        <w:tc>
          <w:tcPr>
            <w:tcW w:w="1155" w:type="dxa"/>
            <w:shd w:val="clear" w:color="auto" w:fill="auto"/>
            <w:vAlign w:val="center"/>
            <w:hideMark/>
          </w:tcPr>
          <w:p w14:paraId="7DE90F3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-6,70%</w:t>
            </w:r>
          </w:p>
        </w:tc>
      </w:tr>
      <w:tr w:rsidR="00955BC0" w:rsidRPr="00FD0DBE" w14:paraId="45CD35B3" w14:textId="77777777" w:rsidTr="00E6039F">
        <w:trPr>
          <w:trHeight w:val="178"/>
        </w:trPr>
        <w:tc>
          <w:tcPr>
            <w:tcW w:w="1531" w:type="dxa"/>
            <w:vMerge w:val="restart"/>
            <w:shd w:val="clear" w:color="auto" w:fill="auto"/>
            <w:vAlign w:val="center"/>
            <w:hideMark/>
          </w:tcPr>
          <w:p w14:paraId="53777731"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Ludzas novads </w:t>
            </w:r>
          </w:p>
        </w:tc>
        <w:tc>
          <w:tcPr>
            <w:tcW w:w="1215" w:type="dxa"/>
            <w:vMerge w:val="restart"/>
            <w:shd w:val="clear" w:color="auto" w:fill="auto"/>
            <w:vAlign w:val="center"/>
            <w:hideMark/>
          </w:tcPr>
          <w:p w14:paraId="29246D3E"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1 115,00 </w:t>
            </w:r>
          </w:p>
        </w:tc>
        <w:tc>
          <w:tcPr>
            <w:tcW w:w="910" w:type="dxa"/>
            <w:vMerge w:val="restart"/>
            <w:shd w:val="clear" w:color="auto" w:fill="auto"/>
            <w:vAlign w:val="center"/>
            <w:hideMark/>
          </w:tcPr>
          <w:p w14:paraId="757FA036"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42,01 </w:t>
            </w:r>
          </w:p>
        </w:tc>
        <w:tc>
          <w:tcPr>
            <w:tcW w:w="930" w:type="dxa"/>
            <w:vMerge w:val="restart"/>
            <w:shd w:val="clear" w:color="auto" w:fill="auto"/>
            <w:vAlign w:val="center"/>
            <w:hideMark/>
          </w:tcPr>
          <w:p w14:paraId="3C323CC4" w14:textId="77777777" w:rsidR="00955BC0" w:rsidRPr="00FD0DBE" w:rsidRDefault="00955BC0" w:rsidP="008250BF">
            <w:pPr>
              <w:spacing w:after="0"/>
              <w:rPr>
                <w:rFonts w:eastAsia="Times New Roman"/>
                <w:sz w:val="20"/>
                <w:szCs w:val="20"/>
              </w:rPr>
            </w:pPr>
            <w:r w:rsidRPr="00FD0DBE">
              <w:rPr>
                <w:rFonts w:eastAsia="Times New Roman"/>
                <w:sz w:val="20"/>
                <w:szCs w:val="20"/>
              </w:rPr>
              <w:t>3,90%</w:t>
            </w:r>
          </w:p>
        </w:tc>
        <w:tc>
          <w:tcPr>
            <w:tcW w:w="1995" w:type="dxa"/>
            <w:shd w:val="clear" w:color="auto" w:fill="auto"/>
            <w:vAlign w:val="center"/>
            <w:hideMark/>
          </w:tcPr>
          <w:p w14:paraId="6E51FC7F"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Ciblas novads</w:t>
            </w:r>
          </w:p>
        </w:tc>
        <w:tc>
          <w:tcPr>
            <w:tcW w:w="1361" w:type="dxa"/>
            <w:shd w:val="clear" w:color="auto" w:fill="auto"/>
            <w:vAlign w:val="center"/>
            <w:hideMark/>
          </w:tcPr>
          <w:p w14:paraId="5A50976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-19,57 </w:t>
            </w:r>
          </w:p>
        </w:tc>
        <w:tc>
          <w:tcPr>
            <w:tcW w:w="1155" w:type="dxa"/>
            <w:shd w:val="clear" w:color="auto" w:fill="auto"/>
            <w:vAlign w:val="center"/>
            <w:hideMark/>
          </w:tcPr>
          <w:p w14:paraId="60CD79F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-1,70%</w:t>
            </w:r>
          </w:p>
        </w:tc>
      </w:tr>
      <w:tr w:rsidR="00955BC0" w:rsidRPr="00FD0DBE" w14:paraId="705FF8C5" w14:textId="77777777" w:rsidTr="00E6039F">
        <w:trPr>
          <w:trHeight w:val="174"/>
        </w:trPr>
        <w:tc>
          <w:tcPr>
            <w:tcW w:w="1531" w:type="dxa"/>
            <w:vMerge/>
            <w:vAlign w:val="center"/>
            <w:hideMark/>
          </w:tcPr>
          <w:p w14:paraId="6C91F19C"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35EEE8DB" w14:textId="77777777" w:rsidR="00955BC0" w:rsidRPr="00FD0DBE" w:rsidRDefault="00955BC0" w:rsidP="008250BF">
            <w:pPr>
              <w:spacing w:after="0"/>
              <w:rPr>
                <w:rFonts w:eastAsia="Times New Roman"/>
                <w:sz w:val="20"/>
                <w:szCs w:val="20"/>
              </w:rPr>
            </w:pPr>
          </w:p>
        </w:tc>
        <w:tc>
          <w:tcPr>
            <w:tcW w:w="910" w:type="dxa"/>
            <w:vMerge/>
            <w:vAlign w:val="center"/>
            <w:hideMark/>
          </w:tcPr>
          <w:p w14:paraId="2967E4B7" w14:textId="77777777" w:rsidR="00955BC0" w:rsidRPr="00FD0DBE" w:rsidRDefault="00955BC0" w:rsidP="008250BF">
            <w:pPr>
              <w:spacing w:after="0"/>
              <w:rPr>
                <w:rFonts w:eastAsia="Times New Roman"/>
                <w:sz w:val="20"/>
                <w:szCs w:val="20"/>
              </w:rPr>
            </w:pPr>
          </w:p>
        </w:tc>
        <w:tc>
          <w:tcPr>
            <w:tcW w:w="930" w:type="dxa"/>
            <w:vMerge/>
            <w:vAlign w:val="center"/>
            <w:hideMark/>
          </w:tcPr>
          <w:p w14:paraId="11BDFB14"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4055E364"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Kārsavas novads</w:t>
            </w:r>
          </w:p>
        </w:tc>
        <w:tc>
          <w:tcPr>
            <w:tcW w:w="1361" w:type="dxa"/>
            <w:shd w:val="clear" w:color="auto" w:fill="auto"/>
            <w:vAlign w:val="center"/>
            <w:hideMark/>
          </w:tcPr>
          <w:p w14:paraId="3A0144D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111,36 </w:t>
            </w:r>
          </w:p>
        </w:tc>
        <w:tc>
          <w:tcPr>
            <w:tcW w:w="1155" w:type="dxa"/>
            <w:shd w:val="clear" w:color="auto" w:fill="auto"/>
            <w:vAlign w:val="center"/>
            <w:hideMark/>
          </w:tcPr>
          <w:p w14:paraId="5DBB2AA6"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11,10%</w:t>
            </w:r>
          </w:p>
        </w:tc>
      </w:tr>
      <w:tr w:rsidR="00955BC0" w:rsidRPr="00FD0DBE" w14:paraId="7116FAE3" w14:textId="77777777" w:rsidTr="00E6039F">
        <w:trPr>
          <w:trHeight w:val="174"/>
        </w:trPr>
        <w:tc>
          <w:tcPr>
            <w:tcW w:w="1531" w:type="dxa"/>
            <w:vMerge/>
            <w:vAlign w:val="center"/>
            <w:hideMark/>
          </w:tcPr>
          <w:p w14:paraId="2CD78EEF"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649339EB" w14:textId="77777777" w:rsidR="00955BC0" w:rsidRPr="00FD0DBE" w:rsidRDefault="00955BC0" w:rsidP="008250BF">
            <w:pPr>
              <w:spacing w:after="0"/>
              <w:rPr>
                <w:rFonts w:eastAsia="Times New Roman"/>
                <w:sz w:val="20"/>
                <w:szCs w:val="20"/>
              </w:rPr>
            </w:pPr>
          </w:p>
        </w:tc>
        <w:tc>
          <w:tcPr>
            <w:tcW w:w="910" w:type="dxa"/>
            <w:vMerge/>
            <w:vAlign w:val="center"/>
            <w:hideMark/>
          </w:tcPr>
          <w:p w14:paraId="7F21D711" w14:textId="77777777" w:rsidR="00955BC0" w:rsidRPr="00FD0DBE" w:rsidRDefault="00955BC0" w:rsidP="008250BF">
            <w:pPr>
              <w:spacing w:after="0"/>
              <w:rPr>
                <w:rFonts w:eastAsia="Times New Roman"/>
                <w:sz w:val="20"/>
                <w:szCs w:val="20"/>
              </w:rPr>
            </w:pPr>
          </w:p>
        </w:tc>
        <w:tc>
          <w:tcPr>
            <w:tcW w:w="930" w:type="dxa"/>
            <w:vMerge/>
            <w:vAlign w:val="center"/>
            <w:hideMark/>
          </w:tcPr>
          <w:p w14:paraId="50449A31"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72DC1CBE"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Ludzas novads</w:t>
            </w:r>
          </w:p>
        </w:tc>
        <w:tc>
          <w:tcPr>
            <w:tcW w:w="1361" w:type="dxa"/>
            <w:shd w:val="clear" w:color="auto" w:fill="auto"/>
            <w:vAlign w:val="center"/>
            <w:hideMark/>
          </w:tcPr>
          <w:p w14:paraId="0147A827"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49,55 </w:t>
            </w:r>
          </w:p>
        </w:tc>
        <w:tc>
          <w:tcPr>
            <w:tcW w:w="1155" w:type="dxa"/>
            <w:shd w:val="clear" w:color="auto" w:fill="auto"/>
            <w:vAlign w:val="center"/>
            <w:hideMark/>
          </w:tcPr>
          <w:p w14:paraId="350A8ED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4,70%</w:t>
            </w:r>
          </w:p>
        </w:tc>
      </w:tr>
      <w:tr w:rsidR="00955BC0" w:rsidRPr="00FD0DBE" w14:paraId="305B95BF" w14:textId="77777777" w:rsidTr="00E6039F">
        <w:trPr>
          <w:trHeight w:val="174"/>
        </w:trPr>
        <w:tc>
          <w:tcPr>
            <w:tcW w:w="1531" w:type="dxa"/>
            <w:vMerge/>
            <w:vAlign w:val="center"/>
            <w:hideMark/>
          </w:tcPr>
          <w:p w14:paraId="19A3DCED"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3E5F351B" w14:textId="77777777" w:rsidR="00955BC0" w:rsidRPr="00FD0DBE" w:rsidRDefault="00955BC0" w:rsidP="008250BF">
            <w:pPr>
              <w:spacing w:after="0"/>
              <w:rPr>
                <w:rFonts w:eastAsia="Times New Roman"/>
                <w:sz w:val="20"/>
                <w:szCs w:val="20"/>
              </w:rPr>
            </w:pPr>
          </w:p>
        </w:tc>
        <w:tc>
          <w:tcPr>
            <w:tcW w:w="910" w:type="dxa"/>
            <w:vMerge/>
            <w:vAlign w:val="center"/>
            <w:hideMark/>
          </w:tcPr>
          <w:p w14:paraId="658531CF" w14:textId="77777777" w:rsidR="00955BC0" w:rsidRPr="00FD0DBE" w:rsidRDefault="00955BC0" w:rsidP="008250BF">
            <w:pPr>
              <w:spacing w:after="0"/>
              <w:rPr>
                <w:rFonts w:eastAsia="Times New Roman"/>
                <w:sz w:val="20"/>
                <w:szCs w:val="20"/>
              </w:rPr>
            </w:pPr>
          </w:p>
        </w:tc>
        <w:tc>
          <w:tcPr>
            <w:tcW w:w="930" w:type="dxa"/>
            <w:vMerge/>
            <w:vAlign w:val="center"/>
            <w:hideMark/>
          </w:tcPr>
          <w:p w14:paraId="41D4CCB5"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1BBE14EC"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Zilupes novads</w:t>
            </w:r>
          </w:p>
        </w:tc>
        <w:tc>
          <w:tcPr>
            <w:tcW w:w="1361" w:type="dxa"/>
            <w:shd w:val="clear" w:color="auto" w:fill="auto"/>
            <w:vAlign w:val="center"/>
            <w:hideMark/>
          </w:tcPr>
          <w:p w14:paraId="66355B0D"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-71,66 </w:t>
            </w:r>
          </w:p>
        </w:tc>
        <w:tc>
          <w:tcPr>
            <w:tcW w:w="1155" w:type="dxa"/>
            <w:shd w:val="clear" w:color="auto" w:fill="auto"/>
            <w:vAlign w:val="center"/>
            <w:hideMark/>
          </w:tcPr>
          <w:p w14:paraId="27F30034"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-6,00%</w:t>
            </w:r>
          </w:p>
        </w:tc>
      </w:tr>
      <w:tr w:rsidR="00955BC0" w:rsidRPr="00FD0DBE" w14:paraId="0C1A9E78" w14:textId="77777777" w:rsidTr="00E6039F">
        <w:trPr>
          <w:trHeight w:val="178"/>
        </w:trPr>
        <w:tc>
          <w:tcPr>
            <w:tcW w:w="1531" w:type="dxa"/>
            <w:vMerge w:val="restart"/>
            <w:shd w:val="clear" w:color="auto" w:fill="auto"/>
            <w:vAlign w:val="center"/>
            <w:hideMark/>
          </w:tcPr>
          <w:p w14:paraId="448C8578"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lastRenderedPageBreak/>
              <w:t xml:space="preserve">Madonas novads </w:t>
            </w:r>
          </w:p>
        </w:tc>
        <w:tc>
          <w:tcPr>
            <w:tcW w:w="1215" w:type="dxa"/>
            <w:vMerge w:val="restart"/>
            <w:shd w:val="clear" w:color="auto" w:fill="auto"/>
            <w:vAlign w:val="center"/>
            <w:hideMark/>
          </w:tcPr>
          <w:p w14:paraId="5DE93890"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1 376,00 </w:t>
            </w:r>
          </w:p>
        </w:tc>
        <w:tc>
          <w:tcPr>
            <w:tcW w:w="910" w:type="dxa"/>
            <w:vMerge w:val="restart"/>
            <w:shd w:val="clear" w:color="auto" w:fill="auto"/>
            <w:vAlign w:val="center"/>
            <w:hideMark/>
          </w:tcPr>
          <w:p w14:paraId="572BE2B3"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254,90 </w:t>
            </w:r>
          </w:p>
        </w:tc>
        <w:tc>
          <w:tcPr>
            <w:tcW w:w="930" w:type="dxa"/>
            <w:vMerge w:val="restart"/>
            <w:shd w:val="clear" w:color="auto" w:fill="auto"/>
            <w:vAlign w:val="center"/>
            <w:hideMark/>
          </w:tcPr>
          <w:p w14:paraId="49A4C691" w14:textId="77777777" w:rsidR="00955BC0" w:rsidRPr="00FD0DBE" w:rsidRDefault="00955BC0" w:rsidP="008250BF">
            <w:pPr>
              <w:spacing w:after="0"/>
              <w:rPr>
                <w:rFonts w:eastAsia="Times New Roman"/>
                <w:sz w:val="20"/>
                <w:szCs w:val="20"/>
              </w:rPr>
            </w:pPr>
            <w:r w:rsidRPr="00FD0DBE">
              <w:rPr>
                <w:rFonts w:eastAsia="Times New Roman"/>
                <w:sz w:val="20"/>
                <w:szCs w:val="20"/>
              </w:rPr>
              <w:t>22,70%</w:t>
            </w:r>
          </w:p>
        </w:tc>
        <w:tc>
          <w:tcPr>
            <w:tcW w:w="1995" w:type="dxa"/>
            <w:shd w:val="clear" w:color="auto" w:fill="auto"/>
            <w:vAlign w:val="center"/>
            <w:hideMark/>
          </w:tcPr>
          <w:p w14:paraId="516284D6"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Cesvaines novads</w:t>
            </w:r>
          </w:p>
        </w:tc>
        <w:tc>
          <w:tcPr>
            <w:tcW w:w="1361" w:type="dxa"/>
            <w:shd w:val="clear" w:color="auto" w:fill="auto"/>
            <w:vAlign w:val="center"/>
            <w:hideMark/>
          </w:tcPr>
          <w:p w14:paraId="4B8EEF9E"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175,16 </w:t>
            </w:r>
          </w:p>
        </w:tc>
        <w:tc>
          <w:tcPr>
            <w:tcW w:w="1155" w:type="dxa"/>
            <w:shd w:val="clear" w:color="auto" w:fill="auto"/>
            <w:vAlign w:val="center"/>
            <w:hideMark/>
          </w:tcPr>
          <w:p w14:paraId="458B4D20"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14,60%</w:t>
            </w:r>
          </w:p>
        </w:tc>
      </w:tr>
      <w:tr w:rsidR="00955BC0" w:rsidRPr="00FD0DBE" w14:paraId="4947D7E9" w14:textId="77777777" w:rsidTr="00E6039F">
        <w:trPr>
          <w:trHeight w:val="174"/>
        </w:trPr>
        <w:tc>
          <w:tcPr>
            <w:tcW w:w="1531" w:type="dxa"/>
            <w:vMerge/>
            <w:vAlign w:val="center"/>
            <w:hideMark/>
          </w:tcPr>
          <w:p w14:paraId="743E0CE6"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0B81D350" w14:textId="77777777" w:rsidR="00955BC0" w:rsidRPr="00FD0DBE" w:rsidRDefault="00955BC0" w:rsidP="008250BF">
            <w:pPr>
              <w:spacing w:after="0"/>
              <w:rPr>
                <w:rFonts w:eastAsia="Times New Roman"/>
                <w:sz w:val="20"/>
                <w:szCs w:val="20"/>
              </w:rPr>
            </w:pPr>
          </w:p>
        </w:tc>
        <w:tc>
          <w:tcPr>
            <w:tcW w:w="910" w:type="dxa"/>
            <w:vMerge/>
            <w:vAlign w:val="center"/>
            <w:hideMark/>
          </w:tcPr>
          <w:p w14:paraId="0E944C01"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6A346EB8"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7888770F"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Ērgļu novads</w:t>
            </w:r>
          </w:p>
        </w:tc>
        <w:tc>
          <w:tcPr>
            <w:tcW w:w="1361" w:type="dxa"/>
            <w:shd w:val="clear" w:color="auto" w:fill="auto"/>
            <w:vAlign w:val="center"/>
            <w:hideMark/>
          </w:tcPr>
          <w:p w14:paraId="264C8212"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334,54 </w:t>
            </w:r>
          </w:p>
        </w:tc>
        <w:tc>
          <w:tcPr>
            <w:tcW w:w="1155" w:type="dxa"/>
            <w:shd w:val="clear" w:color="auto" w:fill="auto"/>
            <w:vAlign w:val="center"/>
            <w:hideMark/>
          </w:tcPr>
          <w:p w14:paraId="6026BDAF"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32,10%</w:t>
            </w:r>
          </w:p>
        </w:tc>
      </w:tr>
      <w:tr w:rsidR="00955BC0" w:rsidRPr="00FD0DBE" w14:paraId="4F2922E4" w14:textId="77777777" w:rsidTr="00E6039F">
        <w:trPr>
          <w:trHeight w:val="174"/>
        </w:trPr>
        <w:tc>
          <w:tcPr>
            <w:tcW w:w="1531" w:type="dxa"/>
            <w:vMerge/>
            <w:vAlign w:val="center"/>
            <w:hideMark/>
          </w:tcPr>
          <w:p w14:paraId="6432F0B7"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11498BFA" w14:textId="77777777" w:rsidR="00955BC0" w:rsidRPr="00FD0DBE" w:rsidRDefault="00955BC0" w:rsidP="008250BF">
            <w:pPr>
              <w:spacing w:after="0"/>
              <w:rPr>
                <w:rFonts w:eastAsia="Times New Roman"/>
                <w:sz w:val="20"/>
                <w:szCs w:val="20"/>
              </w:rPr>
            </w:pPr>
          </w:p>
        </w:tc>
        <w:tc>
          <w:tcPr>
            <w:tcW w:w="910" w:type="dxa"/>
            <w:vMerge/>
            <w:vAlign w:val="center"/>
            <w:hideMark/>
          </w:tcPr>
          <w:p w14:paraId="4D8BB416"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038887AA"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27C925CE"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Lubānas novads</w:t>
            </w:r>
          </w:p>
        </w:tc>
        <w:tc>
          <w:tcPr>
            <w:tcW w:w="1361" w:type="dxa"/>
            <w:shd w:val="clear" w:color="auto" w:fill="auto"/>
            <w:vAlign w:val="center"/>
            <w:hideMark/>
          </w:tcPr>
          <w:p w14:paraId="6ABC0748"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370,84 </w:t>
            </w:r>
          </w:p>
        </w:tc>
        <w:tc>
          <w:tcPr>
            <w:tcW w:w="1155" w:type="dxa"/>
            <w:shd w:val="clear" w:color="auto" w:fill="auto"/>
            <w:vAlign w:val="center"/>
            <w:hideMark/>
          </w:tcPr>
          <w:p w14:paraId="4A703EE1"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36,90%</w:t>
            </w:r>
          </w:p>
        </w:tc>
      </w:tr>
      <w:tr w:rsidR="00955BC0" w:rsidRPr="00FD0DBE" w14:paraId="600703F9" w14:textId="77777777" w:rsidTr="00E6039F">
        <w:trPr>
          <w:trHeight w:val="174"/>
        </w:trPr>
        <w:tc>
          <w:tcPr>
            <w:tcW w:w="1531" w:type="dxa"/>
            <w:vMerge/>
            <w:vAlign w:val="center"/>
            <w:hideMark/>
          </w:tcPr>
          <w:p w14:paraId="782C66E8"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5A74C991" w14:textId="77777777" w:rsidR="00955BC0" w:rsidRPr="00FD0DBE" w:rsidRDefault="00955BC0" w:rsidP="008250BF">
            <w:pPr>
              <w:spacing w:after="0"/>
              <w:rPr>
                <w:rFonts w:eastAsia="Times New Roman"/>
                <w:sz w:val="20"/>
                <w:szCs w:val="20"/>
              </w:rPr>
            </w:pPr>
          </w:p>
        </w:tc>
        <w:tc>
          <w:tcPr>
            <w:tcW w:w="910" w:type="dxa"/>
            <w:vMerge/>
            <w:vAlign w:val="center"/>
            <w:hideMark/>
          </w:tcPr>
          <w:p w14:paraId="4D65A01C"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4EBC233E"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22A0EFE5"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Madonas novads </w:t>
            </w:r>
          </w:p>
        </w:tc>
        <w:tc>
          <w:tcPr>
            <w:tcW w:w="1361" w:type="dxa"/>
            <w:shd w:val="clear" w:color="auto" w:fill="auto"/>
            <w:vAlign w:val="center"/>
            <w:hideMark/>
          </w:tcPr>
          <w:p w14:paraId="131FED06"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242,08 </w:t>
            </w:r>
          </w:p>
        </w:tc>
        <w:tc>
          <w:tcPr>
            <w:tcW w:w="1155" w:type="dxa"/>
            <w:shd w:val="clear" w:color="auto" w:fill="auto"/>
            <w:vAlign w:val="center"/>
            <w:hideMark/>
          </w:tcPr>
          <w:p w14:paraId="4AD4C7EF"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21,30%</w:t>
            </w:r>
          </w:p>
        </w:tc>
      </w:tr>
      <w:tr w:rsidR="00955BC0" w:rsidRPr="00FD0DBE" w14:paraId="5D1C27B9" w14:textId="77777777" w:rsidTr="00E6039F">
        <w:trPr>
          <w:trHeight w:val="178"/>
        </w:trPr>
        <w:tc>
          <w:tcPr>
            <w:tcW w:w="1531" w:type="dxa"/>
            <w:vMerge w:val="restart"/>
            <w:shd w:val="clear" w:color="auto" w:fill="auto"/>
            <w:vAlign w:val="center"/>
            <w:hideMark/>
          </w:tcPr>
          <w:p w14:paraId="083053BB"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Ogres novads</w:t>
            </w:r>
          </w:p>
        </w:tc>
        <w:tc>
          <w:tcPr>
            <w:tcW w:w="1215" w:type="dxa"/>
            <w:vMerge w:val="restart"/>
            <w:shd w:val="clear" w:color="auto" w:fill="auto"/>
            <w:vAlign w:val="center"/>
            <w:hideMark/>
          </w:tcPr>
          <w:p w14:paraId="4108F278"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1 210,00 </w:t>
            </w:r>
          </w:p>
        </w:tc>
        <w:tc>
          <w:tcPr>
            <w:tcW w:w="910" w:type="dxa"/>
            <w:vMerge w:val="restart"/>
            <w:shd w:val="clear" w:color="auto" w:fill="auto"/>
            <w:vAlign w:val="center"/>
            <w:hideMark/>
          </w:tcPr>
          <w:p w14:paraId="0F4AAEA7"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46,30 </w:t>
            </w:r>
          </w:p>
        </w:tc>
        <w:tc>
          <w:tcPr>
            <w:tcW w:w="930" w:type="dxa"/>
            <w:vMerge w:val="restart"/>
            <w:shd w:val="clear" w:color="auto" w:fill="auto"/>
            <w:vAlign w:val="center"/>
            <w:hideMark/>
          </w:tcPr>
          <w:p w14:paraId="3F1AF3F7" w14:textId="77777777" w:rsidR="00955BC0" w:rsidRPr="00FD0DBE" w:rsidRDefault="00955BC0" w:rsidP="008250BF">
            <w:pPr>
              <w:spacing w:after="0"/>
              <w:rPr>
                <w:rFonts w:eastAsia="Times New Roman"/>
                <w:sz w:val="20"/>
                <w:szCs w:val="20"/>
              </w:rPr>
            </w:pPr>
            <w:r w:rsidRPr="00FD0DBE">
              <w:rPr>
                <w:rFonts w:eastAsia="Times New Roman"/>
                <w:sz w:val="20"/>
                <w:szCs w:val="20"/>
              </w:rPr>
              <w:t>4,00%</w:t>
            </w:r>
          </w:p>
        </w:tc>
        <w:tc>
          <w:tcPr>
            <w:tcW w:w="1995" w:type="dxa"/>
            <w:shd w:val="clear" w:color="auto" w:fill="auto"/>
            <w:vAlign w:val="center"/>
            <w:hideMark/>
          </w:tcPr>
          <w:p w14:paraId="080E2685"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Ikšķiles novads</w:t>
            </w:r>
          </w:p>
        </w:tc>
        <w:tc>
          <w:tcPr>
            <w:tcW w:w="1361" w:type="dxa"/>
            <w:shd w:val="clear" w:color="auto" w:fill="auto"/>
            <w:vAlign w:val="center"/>
            <w:hideMark/>
          </w:tcPr>
          <w:p w14:paraId="21E8835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113,36 </w:t>
            </w:r>
          </w:p>
        </w:tc>
        <w:tc>
          <w:tcPr>
            <w:tcW w:w="1155" w:type="dxa"/>
            <w:shd w:val="clear" w:color="auto" w:fill="auto"/>
            <w:vAlign w:val="center"/>
            <w:hideMark/>
          </w:tcPr>
          <w:p w14:paraId="7003CEA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10,30%</w:t>
            </w:r>
          </w:p>
        </w:tc>
      </w:tr>
      <w:tr w:rsidR="00955BC0" w:rsidRPr="00FD0DBE" w14:paraId="78B8C5EA" w14:textId="77777777" w:rsidTr="00E6039F">
        <w:trPr>
          <w:trHeight w:val="174"/>
        </w:trPr>
        <w:tc>
          <w:tcPr>
            <w:tcW w:w="1531" w:type="dxa"/>
            <w:vMerge/>
            <w:vAlign w:val="center"/>
            <w:hideMark/>
          </w:tcPr>
          <w:p w14:paraId="1C2CC7A4"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7CF39379" w14:textId="77777777" w:rsidR="00955BC0" w:rsidRPr="00FD0DBE" w:rsidRDefault="00955BC0" w:rsidP="008250BF">
            <w:pPr>
              <w:spacing w:after="0"/>
              <w:rPr>
                <w:rFonts w:eastAsia="Times New Roman"/>
                <w:sz w:val="20"/>
                <w:szCs w:val="20"/>
              </w:rPr>
            </w:pPr>
          </w:p>
        </w:tc>
        <w:tc>
          <w:tcPr>
            <w:tcW w:w="910" w:type="dxa"/>
            <w:vMerge/>
            <w:vAlign w:val="center"/>
            <w:hideMark/>
          </w:tcPr>
          <w:p w14:paraId="276D924D"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31926BDD"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5940D998"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Ķeguma novads</w:t>
            </w:r>
          </w:p>
        </w:tc>
        <w:tc>
          <w:tcPr>
            <w:tcW w:w="1361" w:type="dxa"/>
            <w:shd w:val="clear" w:color="auto" w:fill="auto"/>
            <w:vAlign w:val="center"/>
            <w:hideMark/>
          </w:tcPr>
          <w:p w14:paraId="27E89408"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249,26 </w:t>
            </w:r>
          </w:p>
        </w:tc>
        <w:tc>
          <w:tcPr>
            <w:tcW w:w="1155" w:type="dxa"/>
            <w:shd w:val="clear" w:color="auto" w:fill="auto"/>
            <w:vAlign w:val="center"/>
            <w:hideMark/>
          </w:tcPr>
          <w:p w14:paraId="2083BB65"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25,90%</w:t>
            </w:r>
          </w:p>
        </w:tc>
      </w:tr>
      <w:tr w:rsidR="00955BC0" w:rsidRPr="00FD0DBE" w14:paraId="752F0671" w14:textId="77777777" w:rsidTr="00E6039F">
        <w:trPr>
          <w:trHeight w:val="174"/>
        </w:trPr>
        <w:tc>
          <w:tcPr>
            <w:tcW w:w="1531" w:type="dxa"/>
            <w:vMerge/>
            <w:vAlign w:val="center"/>
            <w:hideMark/>
          </w:tcPr>
          <w:p w14:paraId="638D92FF"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494D3D8B" w14:textId="77777777" w:rsidR="00955BC0" w:rsidRPr="00FD0DBE" w:rsidRDefault="00955BC0" w:rsidP="008250BF">
            <w:pPr>
              <w:spacing w:after="0"/>
              <w:rPr>
                <w:rFonts w:eastAsia="Times New Roman"/>
                <w:sz w:val="20"/>
                <w:szCs w:val="20"/>
              </w:rPr>
            </w:pPr>
          </w:p>
        </w:tc>
        <w:tc>
          <w:tcPr>
            <w:tcW w:w="910" w:type="dxa"/>
            <w:vMerge/>
            <w:vAlign w:val="center"/>
            <w:hideMark/>
          </w:tcPr>
          <w:p w14:paraId="333ECF78"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0BA9FD7F"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136EAEE1"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Lielvārdes novads</w:t>
            </w:r>
          </w:p>
        </w:tc>
        <w:tc>
          <w:tcPr>
            <w:tcW w:w="1361" w:type="dxa"/>
            <w:shd w:val="clear" w:color="auto" w:fill="auto"/>
            <w:vAlign w:val="center"/>
            <w:hideMark/>
          </w:tcPr>
          <w:p w14:paraId="1837BAFE"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183,91 </w:t>
            </w:r>
          </w:p>
        </w:tc>
        <w:tc>
          <w:tcPr>
            <w:tcW w:w="1155" w:type="dxa"/>
            <w:shd w:val="clear" w:color="auto" w:fill="auto"/>
            <w:vAlign w:val="center"/>
            <w:hideMark/>
          </w:tcPr>
          <w:p w14:paraId="2D0D602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17,90%</w:t>
            </w:r>
          </w:p>
        </w:tc>
      </w:tr>
      <w:tr w:rsidR="00955BC0" w:rsidRPr="00FD0DBE" w14:paraId="536F89B6" w14:textId="77777777" w:rsidTr="00E6039F">
        <w:trPr>
          <w:trHeight w:val="174"/>
        </w:trPr>
        <w:tc>
          <w:tcPr>
            <w:tcW w:w="1531" w:type="dxa"/>
            <w:vMerge/>
            <w:vAlign w:val="center"/>
            <w:hideMark/>
          </w:tcPr>
          <w:p w14:paraId="28171F6E"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1A1D748A" w14:textId="77777777" w:rsidR="00955BC0" w:rsidRPr="00FD0DBE" w:rsidRDefault="00955BC0" w:rsidP="008250BF">
            <w:pPr>
              <w:spacing w:after="0"/>
              <w:rPr>
                <w:rFonts w:eastAsia="Times New Roman"/>
                <w:sz w:val="20"/>
                <w:szCs w:val="20"/>
              </w:rPr>
            </w:pPr>
          </w:p>
        </w:tc>
        <w:tc>
          <w:tcPr>
            <w:tcW w:w="910" w:type="dxa"/>
            <w:vMerge/>
            <w:vAlign w:val="center"/>
            <w:hideMark/>
          </w:tcPr>
          <w:p w14:paraId="770C80BC"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35B3ABC0"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48D0BD8A"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Ogres novads </w:t>
            </w:r>
          </w:p>
        </w:tc>
        <w:tc>
          <w:tcPr>
            <w:tcW w:w="1361" w:type="dxa"/>
            <w:shd w:val="clear" w:color="auto" w:fill="auto"/>
            <w:vAlign w:val="center"/>
            <w:hideMark/>
          </w:tcPr>
          <w:p w14:paraId="0B043A57"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-45,75 </w:t>
            </w:r>
          </w:p>
        </w:tc>
        <w:tc>
          <w:tcPr>
            <w:tcW w:w="1155" w:type="dxa"/>
            <w:shd w:val="clear" w:color="auto" w:fill="auto"/>
            <w:vAlign w:val="center"/>
            <w:hideMark/>
          </w:tcPr>
          <w:p w14:paraId="3C3EE1F7"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-3,60%</w:t>
            </w:r>
          </w:p>
        </w:tc>
      </w:tr>
      <w:tr w:rsidR="00955BC0" w:rsidRPr="00FD0DBE" w14:paraId="4E32741C" w14:textId="77777777" w:rsidTr="00E6039F">
        <w:trPr>
          <w:trHeight w:val="178"/>
        </w:trPr>
        <w:tc>
          <w:tcPr>
            <w:tcW w:w="1531" w:type="dxa"/>
            <w:vMerge w:val="restart"/>
            <w:shd w:val="clear" w:color="auto" w:fill="auto"/>
            <w:vAlign w:val="center"/>
            <w:hideMark/>
          </w:tcPr>
          <w:p w14:paraId="7902E1CE"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Preiļu novads </w:t>
            </w:r>
          </w:p>
        </w:tc>
        <w:tc>
          <w:tcPr>
            <w:tcW w:w="1215" w:type="dxa"/>
            <w:vMerge w:val="restart"/>
            <w:shd w:val="clear" w:color="auto" w:fill="auto"/>
            <w:vAlign w:val="center"/>
            <w:hideMark/>
          </w:tcPr>
          <w:p w14:paraId="7E9DA21B"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1 228,00 </w:t>
            </w:r>
          </w:p>
        </w:tc>
        <w:tc>
          <w:tcPr>
            <w:tcW w:w="910" w:type="dxa"/>
            <w:vMerge w:val="restart"/>
            <w:shd w:val="clear" w:color="auto" w:fill="auto"/>
            <w:vAlign w:val="center"/>
            <w:hideMark/>
          </w:tcPr>
          <w:p w14:paraId="0060D2D5"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200,12 </w:t>
            </w:r>
          </w:p>
        </w:tc>
        <w:tc>
          <w:tcPr>
            <w:tcW w:w="930" w:type="dxa"/>
            <w:vMerge w:val="restart"/>
            <w:shd w:val="clear" w:color="auto" w:fill="auto"/>
            <w:vAlign w:val="center"/>
            <w:hideMark/>
          </w:tcPr>
          <w:p w14:paraId="1D84F3F2" w14:textId="77777777" w:rsidR="00955BC0" w:rsidRPr="00FD0DBE" w:rsidRDefault="00955BC0" w:rsidP="008250BF">
            <w:pPr>
              <w:spacing w:after="0"/>
              <w:rPr>
                <w:rFonts w:eastAsia="Times New Roman"/>
                <w:sz w:val="20"/>
                <w:szCs w:val="20"/>
              </w:rPr>
            </w:pPr>
            <w:r w:rsidRPr="00FD0DBE">
              <w:rPr>
                <w:rFonts w:eastAsia="Times New Roman"/>
                <w:sz w:val="20"/>
                <w:szCs w:val="20"/>
              </w:rPr>
              <w:t>19,50%</w:t>
            </w:r>
          </w:p>
        </w:tc>
        <w:tc>
          <w:tcPr>
            <w:tcW w:w="1995" w:type="dxa"/>
            <w:shd w:val="clear" w:color="auto" w:fill="auto"/>
            <w:vAlign w:val="center"/>
            <w:hideMark/>
          </w:tcPr>
          <w:p w14:paraId="108F5818"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Aglonas novads</w:t>
            </w:r>
          </w:p>
        </w:tc>
        <w:tc>
          <w:tcPr>
            <w:tcW w:w="1361" w:type="dxa"/>
            <w:shd w:val="clear" w:color="auto" w:fill="auto"/>
            <w:vAlign w:val="center"/>
            <w:hideMark/>
          </w:tcPr>
          <w:p w14:paraId="66335607"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-47,44 </w:t>
            </w:r>
          </w:p>
        </w:tc>
        <w:tc>
          <w:tcPr>
            <w:tcW w:w="1155" w:type="dxa"/>
            <w:shd w:val="clear" w:color="auto" w:fill="auto"/>
            <w:vAlign w:val="center"/>
            <w:hideMark/>
          </w:tcPr>
          <w:p w14:paraId="5A78250E"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-3,70%</w:t>
            </w:r>
          </w:p>
        </w:tc>
      </w:tr>
      <w:tr w:rsidR="00955BC0" w:rsidRPr="00FD0DBE" w14:paraId="5EF0C069" w14:textId="77777777" w:rsidTr="00E6039F">
        <w:trPr>
          <w:trHeight w:val="174"/>
        </w:trPr>
        <w:tc>
          <w:tcPr>
            <w:tcW w:w="1531" w:type="dxa"/>
            <w:vMerge/>
            <w:vAlign w:val="center"/>
            <w:hideMark/>
          </w:tcPr>
          <w:p w14:paraId="009D30D7"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29675357" w14:textId="77777777" w:rsidR="00955BC0" w:rsidRPr="00FD0DBE" w:rsidRDefault="00955BC0" w:rsidP="008250BF">
            <w:pPr>
              <w:spacing w:after="0"/>
              <w:rPr>
                <w:rFonts w:eastAsia="Times New Roman"/>
                <w:sz w:val="20"/>
                <w:szCs w:val="20"/>
              </w:rPr>
            </w:pPr>
          </w:p>
        </w:tc>
        <w:tc>
          <w:tcPr>
            <w:tcW w:w="910" w:type="dxa"/>
            <w:vMerge/>
            <w:vAlign w:val="center"/>
            <w:hideMark/>
          </w:tcPr>
          <w:p w14:paraId="7BF50306"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01820165"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737C3377"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Preiļu novads</w:t>
            </w:r>
          </w:p>
        </w:tc>
        <w:tc>
          <w:tcPr>
            <w:tcW w:w="1361" w:type="dxa"/>
            <w:shd w:val="clear" w:color="auto" w:fill="auto"/>
            <w:vAlign w:val="center"/>
            <w:hideMark/>
          </w:tcPr>
          <w:p w14:paraId="7ECF49C6"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168,01 </w:t>
            </w:r>
          </w:p>
        </w:tc>
        <w:tc>
          <w:tcPr>
            <w:tcW w:w="1155" w:type="dxa"/>
            <w:shd w:val="clear" w:color="auto" w:fill="auto"/>
            <w:vAlign w:val="center"/>
            <w:hideMark/>
          </w:tcPr>
          <w:p w14:paraId="714E2BB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15,80%</w:t>
            </w:r>
          </w:p>
        </w:tc>
      </w:tr>
      <w:tr w:rsidR="00955BC0" w:rsidRPr="00FD0DBE" w14:paraId="440992D8" w14:textId="77777777" w:rsidTr="00E6039F">
        <w:trPr>
          <w:trHeight w:val="174"/>
        </w:trPr>
        <w:tc>
          <w:tcPr>
            <w:tcW w:w="1531" w:type="dxa"/>
            <w:vMerge/>
            <w:vAlign w:val="center"/>
            <w:hideMark/>
          </w:tcPr>
          <w:p w14:paraId="55125263"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3AEF7C6D" w14:textId="77777777" w:rsidR="00955BC0" w:rsidRPr="00FD0DBE" w:rsidRDefault="00955BC0" w:rsidP="008250BF">
            <w:pPr>
              <w:spacing w:after="0"/>
              <w:rPr>
                <w:rFonts w:eastAsia="Times New Roman"/>
                <w:sz w:val="20"/>
                <w:szCs w:val="20"/>
              </w:rPr>
            </w:pPr>
          </w:p>
        </w:tc>
        <w:tc>
          <w:tcPr>
            <w:tcW w:w="910" w:type="dxa"/>
            <w:vMerge/>
            <w:vAlign w:val="center"/>
            <w:hideMark/>
          </w:tcPr>
          <w:p w14:paraId="108540FC"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631ABFCA"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143C83B9"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Riebiņu novads</w:t>
            </w:r>
          </w:p>
        </w:tc>
        <w:tc>
          <w:tcPr>
            <w:tcW w:w="1361" w:type="dxa"/>
            <w:shd w:val="clear" w:color="auto" w:fill="auto"/>
            <w:vAlign w:val="center"/>
            <w:hideMark/>
          </w:tcPr>
          <w:p w14:paraId="709613C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392,34 </w:t>
            </w:r>
          </w:p>
        </w:tc>
        <w:tc>
          <w:tcPr>
            <w:tcW w:w="1155" w:type="dxa"/>
            <w:shd w:val="clear" w:color="auto" w:fill="auto"/>
            <w:vAlign w:val="center"/>
            <w:hideMark/>
          </w:tcPr>
          <w:p w14:paraId="48822671"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46,90%</w:t>
            </w:r>
          </w:p>
        </w:tc>
      </w:tr>
      <w:tr w:rsidR="00955BC0" w:rsidRPr="00FD0DBE" w14:paraId="3D0E90BC" w14:textId="77777777" w:rsidTr="00E6039F">
        <w:trPr>
          <w:trHeight w:val="174"/>
        </w:trPr>
        <w:tc>
          <w:tcPr>
            <w:tcW w:w="1531" w:type="dxa"/>
            <w:vMerge/>
            <w:vAlign w:val="center"/>
            <w:hideMark/>
          </w:tcPr>
          <w:p w14:paraId="3E53417C"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1B0403CC" w14:textId="77777777" w:rsidR="00955BC0" w:rsidRPr="00FD0DBE" w:rsidRDefault="00955BC0" w:rsidP="008250BF">
            <w:pPr>
              <w:spacing w:after="0"/>
              <w:rPr>
                <w:rFonts w:eastAsia="Times New Roman"/>
                <w:sz w:val="20"/>
                <w:szCs w:val="20"/>
              </w:rPr>
            </w:pPr>
          </w:p>
        </w:tc>
        <w:tc>
          <w:tcPr>
            <w:tcW w:w="910" w:type="dxa"/>
            <w:vMerge/>
            <w:vAlign w:val="center"/>
            <w:hideMark/>
          </w:tcPr>
          <w:p w14:paraId="0412631C"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5070CCE9"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1271F923"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Vārkavas novads</w:t>
            </w:r>
          </w:p>
        </w:tc>
        <w:tc>
          <w:tcPr>
            <w:tcW w:w="1361" w:type="dxa"/>
            <w:shd w:val="clear" w:color="auto" w:fill="auto"/>
            <w:vAlign w:val="center"/>
            <w:hideMark/>
          </w:tcPr>
          <w:p w14:paraId="396F7C2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307,72 </w:t>
            </w:r>
          </w:p>
        </w:tc>
        <w:tc>
          <w:tcPr>
            <w:tcW w:w="1155" w:type="dxa"/>
            <w:shd w:val="clear" w:color="auto" w:fill="auto"/>
            <w:vAlign w:val="center"/>
            <w:hideMark/>
          </w:tcPr>
          <w:p w14:paraId="04FB7044"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33,40%</w:t>
            </w:r>
          </w:p>
        </w:tc>
      </w:tr>
      <w:tr w:rsidR="00955BC0" w:rsidRPr="00FD0DBE" w14:paraId="1EEFBD90" w14:textId="77777777" w:rsidTr="00E6039F">
        <w:trPr>
          <w:trHeight w:val="178"/>
        </w:trPr>
        <w:tc>
          <w:tcPr>
            <w:tcW w:w="1531" w:type="dxa"/>
            <w:vMerge w:val="restart"/>
            <w:shd w:val="clear" w:color="auto" w:fill="auto"/>
            <w:vAlign w:val="center"/>
            <w:hideMark/>
          </w:tcPr>
          <w:p w14:paraId="72D34054"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Rēzeknes novads</w:t>
            </w:r>
          </w:p>
        </w:tc>
        <w:tc>
          <w:tcPr>
            <w:tcW w:w="1215" w:type="dxa"/>
            <w:vMerge w:val="restart"/>
            <w:shd w:val="clear" w:color="auto" w:fill="auto"/>
            <w:vAlign w:val="center"/>
            <w:hideMark/>
          </w:tcPr>
          <w:p w14:paraId="2D57D406"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1 065,00 </w:t>
            </w:r>
          </w:p>
        </w:tc>
        <w:tc>
          <w:tcPr>
            <w:tcW w:w="910" w:type="dxa"/>
            <w:vMerge w:val="restart"/>
            <w:shd w:val="clear" w:color="auto" w:fill="auto"/>
            <w:vAlign w:val="center"/>
            <w:hideMark/>
          </w:tcPr>
          <w:p w14:paraId="1D6DA740"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98,93 </w:t>
            </w:r>
          </w:p>
        </w:tc>
        <w:tc>
          <w:tcPr>
            <w:tcW w:w="930" w:type="dxa"/>
            <w:vMerge w:val="restart"/>
            <w:shd w:val="clear" w:color="auto" w:fill="auto"/>
            <w:vAlign w:val="center"/>
            <w:hideMark/>
          </w:tcPr>
          <w:p w14:paraId="12B5F727" w14:textId="77777777" w:rsidR="00955BC0" w:rsidRPr="00FD0DBE" w:rsidRDefault="00955BC0" w:rsidP="008250BF">
            <w:pPr>
              <w:spacing w:after="0"/>
              <w:rPr>
                <w:rFonts w:eastAsia="Times New Roman"/>
                <w:sz w:val="20"/>
                <w:szCs w:val="20"/>
              </w:rPr>
            </w:pPr>
            <w:r w:rsidRPr="00FD0DBE">
              <w:rPr>
                <w:rFonts w:eastAsia="Times New Roman"/>
                <w:sz w:val="20"/>
                <w:szCs w:val="20"/>
              </w:rPr>
              <w:t>10,20%</w:t>
            </w:r>
          </w:p>
        </w:tc>
        <w:tc>
          <w:tcPr>
            <w:tcW w:w="1995" w:type="dxa"/>
            <w:shd w:val="clear" w:color="auto" w:fill="auto"/>
            <w:vAlign w:val="center"/>
            <w:hideMark/>
          </w:tcPr>
          <w:p w14:paraId="69D74FC8"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Rēzeknes novads</w:t>
            </w:r>
          </w:p>
        </w:tc>
        <w:tc>
          <w:tcPr>
            <w:tcW w:w="1361" w:type="dxa"/>
            <w:shd w:val="clear" w:color="auto" w:fill="auto"/>
            <w:vAlign w:val="center"/>
            <w:hideMark/>
          </w:tcPr>
          <w:p w14:paraId="041CA9D7"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117,75 </w:t>
            </w:r>
          </w:p>
        </w:tc>
        <w:tc>
          <w:tcPr>
            <w:tcW w:w="1155" w:type="dxa"/>
            <w:shd w:val="clear" w:color="auto" w:fill="auto"/>
            <w:vAlign w:val="center"/>
            <w:hideMark/>
          </w:tcPr>
          <w:p w14:paraId="5AAC4C16"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12,40%</w:t>
            </w:r>
          </w:p>
        </w:tc>
      </w:tr>
      <w:tr w:rsidR="00955BC0" w:rsidRPr="00FD0DBE" w14:paraId="5E03A2CB" w14:textId="77777777" w:rsidTr="00E6039F">
        <w:trPr>
          <w:trHeight w:val="174"/>
        </w:trPr>
        <w:tc>
          <w:tcPr>
            <w:tcW w:w="1531" w:type="dxa"/>
            <w:vMerge/>
            <w:vAlign w:val="center"/>
            <w:hideMark/>
          </w:tcPr>
          <w:p w14:paraId="6E48016B"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5B6B6A58" w14:textId="77777777" w:rsidR="00955BC0" w:rsidRPr="00FD0DBE" w:rsidRDefault="00955BC0" w:rsidP="008250BF">
            <w:pPr>
              <w:spacing w:after="0"/>
              <w:rPr>
                <w:rFonts w:eastAsia="Times New Roman"/>
                <w:sz w:val="20"/>
                <w:szCs w:val="20"/>
              </w:rPr>
            </w:pPr>
          </w:p>
        </w:tc>
        <w:tc>
          <w:tcPr>
            <w:tcW w:w="910" w:type="dxa"/>
            <w:vMerge/>
            <w:vAlign w:val="center"/>
            <w:hideMark/>
          </w:tcPr>
          <w:p w14:paraId="42DB9134"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7C5E4C8E"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48ABED87"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Viļānu novads</w:t>
            </w:r>
          </w:p>
        </w:tc>
        <w:tc>
          <w:tcPr>
            <w:tcW w:w="1361" w:type="dxa"/>
            <w:shd w:val="clear" w:color="auto" w:fill="auto"/>
            <w:vAlign w:val="center"/>
            <w:hideMark/>
          </w:tcPr>
          <w:p w14:paraId="06C43D52"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13,45 </w:t>
            </w:r>
          </w:p>
        </w:tc>
        <w:tc>
          <w:tcPr>
            <w:tcW w:w="1155" w:type="dxa"/>
            <w:shd w:val="clear" w:color="auto" w:fill="auto"/>
            <w:vAlign w:val="center"/>
            <w:hideMark/>
          </w:tcPr>
          <w:p w14:paraId="31712E22"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1,30%</w:t>
            </w:r>
          </w:p>
        </w:tc>
      </w:tr>
      <w:tr w:rsidR="00955BC0" w:rsidRPr="00FD0DBE" w14:paraId="322C21AB" w14:textId="77777777" w:rsidTr="00E6039F">
        <w:trPr>
          <w:trHeight w:val="178"/>
        </w:trPr>
        <w:tc>
          <w:tcPr>
            <w:tcW w:w="1531" w:type="dxa"/>
            <w:vMerge w:val="restart"/>
            <w:shd w:val="clear" w:color="auto" w:fill="auto"/>
            <w:vAlign w:val="center"/>
            <w:hideMark/>
          </w:tcPr>
          <w:p w14:paraId="4C893AC9"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Talsu novads </w:t>
            </w:r>
          </w:p>
        </w:tc>
        <w:tc>
          <w:tcPr>
            <w:tcW w:w="1215" w:type="dxa"/>
            <w:vMerge w:val="restart"/>
            <w:shd w:val="clear" w:color="auto" w:fill="auto"/>
            <w:vAlign w:val="center"/>
            <w:hideMark/>
          </w:tcPr>
          <w:p w14:paraId="47A10038"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1 033,00 </w:t>
            </w:r>
          </w:p>
        </w:tc>
        <w:tc>
          <w:tcPr>
            <w:tcW w:w="910" w:type="dxa"/>
            <w:vMerge w:val="restart"/>
            <w:shd w:val="clear" w:color="auto" w:fill="auto"/>
            <w:vAlign w:val="center"/>
            <w:hideMark/>
          </w:tcPr>
          <w:p w14:paraId="06923DF6"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107,83 </w:t>
            </w:r>
          </w:p>
        </w:tc>
        <w:tc>
          <w:tcPr>
            <w:tcW w:w="930" w:type="dxa"/>
            <w:vMerge w:val="restart"/>
            <w:shd w:val="clear" w:color="auto" w:fill="auto"/>
            <w:vAlign w:val="center"/>
            <w:hideMark/>
          </w:tcPr>
          <w:p w14:paraId="335FC323" w14:textId="77777777" w:rsidR="00955BC0" w:rsidRPr="00FD0DBE" w:rsidRDefault="00955BC0" w:rsidP="008250BF">
            <w:pPr>
              <w:spacing w:after="0"/>
              <w:rPr>
                <w:rFonts w:eastAsia="Times New Roman"/>
                <w:sz w:val="20"/>
                <w:szCs w:val="20"/>
              </w:rPr>
            </w:pPr>
            <w:r w:rsidRPr="00FD0DBE">
              <w:rPr>
                <w:rFonts w:eastAsia="Times New Roman"/>
                <w:sz w:val="20"/>
                <w:szCs w:val="20"/>
              </w:rPr>
              <w:t>11,70%</w:t>
            </w:r>
          </w:p>
        </w:tc>
        <w:tc>
          <w:tcPr>
            <w:tcW w:w="1995" w:type="dxa"/>
            <w:shd w:val="clear" w:color="auto" w:fill="auto"/>
            <w:vAlign w:val="center"/>
            <w:hideMark/>
          </w:tcPr>
          <w:p w14:paraId="7BCDD51A"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Dundagas novads</w:t>
            </w:r>
          </w:p>
        </w:tc>
        <w:tc>
          <w:tcPr>
            <w:tcW w:w="1361" w:type="dxa"/>
            <w:shd w:val="clear" w:color="auto" w:fill="auto"/>
            <w:vAlign w:val="center"/>
            <w:hideMark/>
          </w:tcPr>
          <w:p w14:paraId="227539E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-102,31 </w:t>
            </w:r>
          </w:p>
        </w:tc>
        <w:tc>
          <w:tcPr>
            <w:tcW w:w="1155" w:type="dxa"/>
            <w:shd w:val="clear" w:color="auto" w:fill="auto"/>
            <w:vAlign w:val="center"/>
            <w:hideMark/>
          </w:tcPr>
          <w:p w14:paraId="063B760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-9,00%</w:t>
            </w:r>
          </w:p>
        </w:tc>
      </w:tr>
      <w:tr w:rsidR="00955BC0" w:rsidRPr="00FD0DBE" w14:paraId="7134D19F" w14:textId="77777777" w:rsidTr="00E6039F">
        <w:trPr>
          <w:trHeight w:val="174"/>
        </w:trPr>
        <w:tc>
          <w:tcPr>
            <w:tcW w:w="1531" w:type="dxa"/>
            <w:vMerge/>
            <w:vAlign w:val="center"/>
            <w:hideMark/>
          </w:tcPr>
          <w:p w14:paraId="62147443"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45BD11B2" w14:textId="77777777" w:rsidR="00955BC0" w:rsidRPr="00FD0DBE" w:rsidRDefault="00955BC0" w:rsidP="008250BF">
            <w:pPr>
              <w:spacing w:after="0"/>
              <w:rPr>
                <w:rFonts w:eastAsia="Times New Roman"/>
                <w:sz w:val="20"/>
                <w:szCs w:val="20"/>
              </w:rPr>
            </w:pPr>
          </w:p>
        </w:tc>
        <w:tc>
          <w:tcPr>
            <w:tcW w:w="910" w:type="dxa"/>
            <w:vMerge/>
            <w:vAlign w:val="center"/>
            <w:hideMark/>
          </w:tcPr>
          <w:p w14:paraId="015CADF6"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5B8A771B"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6A081E40"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Mērsraga novads</w:t>
            </w:r>
          </w:p>
        </w:tc>
        <w:tc>
          <w:tcPr>
            <w:tcW w:w="1361" w:type="dxa"/>
            <w:shd w:val="clear" w:color="auto" w:fill="auto"/>
            <w:vAlign w:val="center"/>
            <w:hideMark/>
          </w:tcPr>
          <w:p w14:paraId="547D6194"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92,03 </w:t>
            </w:r>
          </w:p>
        </w:tc>
        <w:tc>
          <w:tcPr>
            <w:tcW w:w="1155" w:type="dxa"/>
            <w:shd w:val="clear" w:color="auto" w:fill="auto"/>
            <w:vAlign w:val="center"/>
            <w:hideMark/>
          </w:tcPr>
          <w:p w14:paraId="69154CEB"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9,80%</w:t>
            </w:r>
          </w:p>
        </w:tc>
      </w:tr>
      <w:tr w:rsidR="00955BC0" w:rsidRPr="00FD0DBE" w14:paraId="14738522" w14:textId="77777777" w:rsidTr="00E6039F">
        <w:trPr>
          <w:trHeight w:val="174"/>
        </w:trPr>
        <w:tc>
          <w:tcPr>
            <w:tcW w:w="1531" w:type="dxa"/>
            <w:vMerge/>
            <w:vAlign w:val="center"/>
            <w:hideMark/>
          </w:tcPr>
          <w:p w14:paraId="125AC371"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3F087123" w14:textId="77777777" w:rsidR="00955BC0" w:rsidRPr="00FD0DBE" w:rsidRDefault="00955BC0" w:rsidP="008250BF">
            <w:pPr>
              <w:spacing w:after="0"/>
              <w:rPr>
                <w:rFonts w:eastAsia="Times New Roman"/>
                <w:sz w:val="20"/>
                <w:szCs w:val="20"/>
              </w:rPr>
            </w:pPr>
          </w:p>
        </w:tc>
        <w:tc>
          <w:tcPr>
            <w:tcW w:w="910" w:type="dxa"/>
            <w:vMerge/>
            <w:vAlign w:val="center"/>
            <w:hideMark/>
          </w:tcPr>
          <w:p w14:paraId="41E91033"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251F4F1E"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3D2AFC87"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Rojas novads</w:t>
            </w:r>
          </w:p>
        </w:tc>
        <w:tc>
          <w:tcPr>
            <w:tcW w:w="1361" w:type="dxa"/>
            <w:shd w:val="clear" w:color="auto" w:fill="auto"/>
            <w:vAlign w:val="center"/>
            <w:hideMark/>
          </w:tcPr>
          <w:p w14:paraId="35269D96"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96,59 </w:t>
            </w:r>
          </w:p>
        </w:tc>
        <w:tc>
          <w:tcPr>
            <w:tcW w:w="1155" w:type="dxa"/>
            <w:shd w:val="clear" w:color="auto" w:fill="auto"/>
            <w:vAlign w:val="center"/>
            <w:hideMark/>
          </w:tcPr>
          <w:p w14:paraId="25785577"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10,30%</w:t>
            </w:r>
          </w:p>
        </w:tc>
      </w:tr>
      <w:tr w:rsidR="00955BC0" w:rsidRPr="00FD0DBE" w14:paraId="2B8E8143" w14:textId="77777777" w:rsidTr="00E6039F">
        <w:trPr>
          <w:trHeight w:val="174"/>
        </w:trPr>
        <w:tc>
          <w:tcPr>
            <w:tcW w:w="1531" w:type="dxa"/>
            <w:vMerge/>
            <w:vAlign w:val="center"/>
            <w:hideMark/>
          </w:tcPr>
          <w:p w14:paraId="2EC72718"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293390F9" w14:textId="77777777" w:rsidR="00955BC0" w:rsidRPr="00FD0DBE" w:rsidRDefault="00955BC0" w:rsidP="008250BF">
            <w:pPr>
              <w:spacing w:after="0"/>
              <w:rPr>
                <w:rFonts w:eastAsia="Times New Roman"/>
                <w:sz w:val="20"/>
                <w:szCs w:val="20"/>
              </w:rPr>
            </w:pPr>
          </w:p>
        </w:tc>
        <w:tc>
          <w:tcPr>
            <w:tcW w:w="910" w:type="dxa"/>
            <w:vMerge/>
            <w:vAlign w:val="center"/>
            <w:hideMark/>
          </w:tcPr>
          <w:p w14:paraId="3A4D5E59"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45295785"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5E0F6554"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Talsu novads </w:t>
            </w:r>
          </w:p>
        </w:tc>
        <w:tc>
          <w:tcPr>
            <w:tcW w:w="1361" w:type="dxa"/>
            <w:shd w:val="clear" w:color="auto" w:fill="auto"/>
            <w:vAlign w:val="center"/>
            <w:hideMark/>
          </w:tcPr>
          <w:p w14:paraId="0FAF2375"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137,14 </w:t>
            </w:r>
          </w:p>
        </w:tc>
        <w:tc>
          <w:tcPr>
            <w:tcW w:w="1155" w:type="dxa"/>
            <w:shd w:val="clear" w:color="auto" w:fill="auto"/>
            <w:vAlign w:val="center"/>
            <w:hideMark/>
          </w:tcPr>
          <w:p w14:paraId="4CEFEE1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15,30%</w:t>
            </w:r>
          </w:p>
        </w:tc>
      </w:tr>
      <w:tr w:rsidR="00955BC0" w:rsidRPr="00FD0DBE" w14:paraId="3A08C512" w14:textId="77777777" w:rsidTr="00E6039F">
        <w:trPr>
          <w:trHeight w:val="178"/>
        </w:trPr>
        <w:tc>
          <w:tcPr>
            <w:tcW w:w="1531" w:type="dxa"/>
            <w:vMerge w:val="restart"/>
            <w:shd w:val="clear" w:color="auto" w:fill="auto"/>
            <w:vAlign w:val="center"/>
            <w:hideMark/>
          </w:tcPr>
          <w:p w14:paraId="1501C00F"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Tukuma novads </w:t>
            </w:r>
          </w:p>
        </w:tc>
        <w:tc>
          <w:tcPr>
            <w:tcW w:w="1215" w:type="dxa"/>
            <w:vMerge w:val="restart"/>
            <w:shd w:val="clear" w:color="auto" w:fill="auto"/>
            <w:vAlign w:val="center"/>
            <w:hideMark/>
          </w:tcPr>
          <w:p w14:paraId="7F31B552"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1 217,00 </w:t>
            </w:r>
          </w:p>
        </w:tc>
        <w:tc>
          <w:tcPr>
            <w:tcW w:w="910" w:type="dxa"/>
            <w:vMerge w:val="restart"/>
            <w:shd w:val="clear" w:color="auto" w:fill="auto"/>
            <w:vAlign w:val="center"/>
            <w:hideMark/>
          </w:tcPr>
          <w:p w14:paraId="3105FBA2"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165,89 </w:t>
            </w:r>
          </w:p>
        </w:tc>
        <w:tc>
          <w:tcPr>
            <w:tcW w:w="930" w:type="dxa"/>
            <w:vMerge w:val="restart"/>
            <w:shd w:val="clear" w:color="auto" w:fill="auto"/>
            <w:vAlign w:val="center"/>
            <w:hideMark/>
          </w:tcPr>
          <w:p w14:paraId="4D933E9B" w14:textId="77777777" w:rsidR="00955BC0" w:rsidRPr="00FD0DBE" w:rsidRDefault="00955BC0" w:rsidP="008250BF">
            <w:pPr>
              <w:spacing w:after="0"/>
              <w:rPr>
                <w:rFonts w:eastAsia="Times New Roman"/>
                <w:sz w:val="20"/>
                <w:szCs w:val="20"/>
              </w:rPr>
            </w:pPr>
            <w:r w:rsidRPr="00FD0DBE">
              <w:rPr>
                <w:rFonts w:eastAsia="Times New Roman"/>
                <w:sz w:val="20"/>
                <w:szCs w:val="20"/>
              </w:rPr>
              <w:t>15,80%</w:t>
            </w:r>
          </w:p>
        </w:tc>
        <w:tc>
          <w:tcPr>
            <w:tcW w:w="1995" w:type="dxa"/>
            <w:shd w:val="clear" w:color="auto" w:fill="auto"/>
            <w:vAlign w:val="center"/>
            <w:hideMark/>
          </w:tcPr>
          <w:p w14:paraId="24D5A876"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Engures novads</w:t>
            </w:r>
          </w:p>
        </w:tc>
        <w:tc>
          <w:tcPr>
            <w:tcW w:w="1361" w:type="dxa"/>
            <w:shd w:val="clear" w:color="auto" w:fill="auto"/>
            <w:vAlign w:val="center"/>
            <w:hideMark/>
          </w:tcPr>
          <w:p w14:paraId="33AC7CC7"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-51,79 </w:t>
            </w:r>
          </w:p>
        </w:tc>
        <w:tc>
          <w:tcPr>
            <w:tcW w:w="1155" w:type="dxa"/>
            <w:shd w:val="clear" w:color="auto" w:fill="auto"/>
            <w:vAlign w:val="center"/>
            <w:hideMark/>
          </w:tcPr>
          <w:p w14:paraId="7B3BA3D3"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-4,10%</w:t>
            </w:r>
          </w:p>
        </w:tc>
      </w:tr>
      <w:tr w:rsidR="00955BC0" w:rsidRPr="00FD0DBE" w14:paraId="3F9F3579" w14:textId="77777777" w:rsidTr="00E6039F">
        <w:trPr>
          <w:trHeight w:val="174"/>
        </w:trPr>
        <w:tc>
          <w:tcPr>
            <w:tcW w:w="1531" w:type="dxa"/>
            <w:vMerge/>
            <w:vAlign w:val="center"/>
            <w:hideMark/>
          </w:tcPr>
          <w:p w14:paraId="7D7D2145"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44725D2F" w14:textId="77777777" w:rsidR="00955BC0" w:rsidRPr="00FD0DBE" w:rsidRDefault="00955BC0" w:rsidP="008250BF">
            <w:pPr>
              <w:spacing w:after="0"/>
              <w:rPr>
                <w:rFonts w:eastAsia="Times New Roman"/>
                <w:sz w:val="20"/>
                <w:szCs w:val="20"/>
              </w:rPr>
            </w:pPr>
          </w:p>
        </w:tc>
        <w:tc>
          <w:tcPr>
            <w:tcW w:w="910" w:type="dxa"/>
            <w:vMerge/>
            <w:vAlign w:val="center"/>
            <w:hideMark/>
          </w:tcPr>
          <w:p w14:paraId="726DBD7F"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770BA0C7"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1423E503"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Jaunpils novads</w:t>
            </w:r>
          </w:p>
        </w:tc>
        <w:tc>
          <w:tcPr>
            <w:tcW w:w="1361" w:type="dxa"/>
            <w:shd w:val="clear" w:color="auto" w:fill="auto"/>
            <w:vAlign w:val="center"/>
            <w:hideMark/>
          </w:tcPr>
          <w:p w14:paraId="40155B2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249,27 </w:t>
            </w:r>
          </w:p>
        </w:tc>
        <w:tc>
          <w:tcPr>
            <w:tcW w:w="1155" w:type="dxa"/>
            <w:shd w:val="clear" w:color="auto" w:fill="auto"/>
            <w:vAlign w:val="center"/>
            <w:hideMark/>
          </w:tcPr>
          <w:p w14:paraId="0E572125"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25,80%</w:t>
            </w:r>
          </w:p>
        </w:tc>
      </w:tr>
      <w:tr w:rsidR="00955BC0" w:rsidRPr="00FD0DBE" w14:paraId="663B889A" w14:textId="77777777" w:rsidTr="00E6039F">
        <w:trPr>
          <w:trHeight w:val="174"/>
        </w:trPr>
        <w:tc>
          <w:tcPr>
            <w:tcW w:w="1531" w:type="dxa"/>
            <w:vMerge/>
            <w:vAlign w:val="center"/>
            <w:hideMark/>
          </w:tcPr>
          <w:p w14:paraId="59D3432A"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18C484CB" w14:textId="77777777" w:rsidR="00955BC0" w:rsidRPr="00FD0DBE" w:rsidRDefault="00955BC0" w:rsidP="008250BF">
            <w:pPr>
              <w:spacing w:after="0"/>
              <w:rPr>
                <w:rFonts w:eastAsia="Times New Roman"/>
                <w:sz w:val="20"/>
                <w:szCs w:val="20"/>
              </w:rPr>
            </w:pPr>
          </w:p>
        </w:tc>
        <w:tc>
          <w:tcPr>
            <w:tcW w:w="910" w:type="dxa"/>
            <w:vMerge/>
            <w:vAlign w:val="center"/>
            <w:hideMark/>
          </w:tcPr>
          <w:p w14:paraId="46270DC1"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63476CD1"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4626879C"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Kandavas novads</w:t>
            </w:r>
          </w:p>
        </w:tc>
        <w:tc>
          <w:tcPr>
            <w:tcW w:w="1361" w:type="dxa"/>
            <w:shd w:val="clear" w:color="auto" w:fill="auto"/>
            <w:vAlign w:val="center"/>
            <w:hideMark/>
          </w:tcPr>
          <w:p w14:paraId="4F2D44E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310,03 </w:t>
            </w:r>
          </w:p>
        </w:tc>
        <w:tc>
          <w:tcPr>
            <w:tcW w:w="1155" w:type="dxa"/>
            <w:shd w:val="clear" w:color="auto" w:fill="auto"/>
            <w:vAlign w:val="center"/>
            <w:hideMark/>
          </w:tcPr>
          <w:p w14:paraId="16B9854D"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34,20%</w:t>
            </w:r>
          </w:p>
        </w:tc>
      </w:tr>
      <w:tr w:rsidR="00955BC0" w:rsidRPr="00FD0DBE" w14:paraId="79998572" w14:textId="77777777" w:rsidTr="00E6039F">
        <w:trPr>
          <w:trHeight w:val="174"/>
        </w:trPr>
        <w:tc>
          <w:tcPr>
            <w:tcW w:w="1531" w:type="dxa"/>
            <w:vMerge/>
            <w:vAlign w:val="center"/>
            <w:hideMark/>
          </w:tcPr>
          <w:p w14:paraId="14F46D8A"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001B08B3" w14:textId="77777777" w:rsidR="00955BC0" w:rsidRPr="00FD0DBE" w:rsidRDefault="00955BC0" w:rsidP="008250BF">
            <w:pPr>
              <w:spacing w:after="0"/>
              <w:rPr>
                <w:rFonts w:eastAsia="Times New Roman"/>
                <w:sz w:val="20"/>
                <w:szCs w:val="20"/>
              </w:rPr>
            </w:pPr>
          </w:p>
        </w:tc>
        <w:tc>
          <w:tcPr>
            <w:tcW w:w="910" w:type="dxa"/>
            <w:vMerge/>
            <w:vAlign w:val="center"/>
            <w:hideMark/>
          </w:tcPr>
          <w:p w14:paraId="28296C08" w14:textId="77777777" w:rsidR="00955BC0" w:rsidRPr="00FD0DBE" w:rsidRDefault="00955BC0" w:rsidP="008250BF">
            <w:pPr>
              <w:spacing w:after="0"/>
              <w:jc w:val="right"/>
              <w:rPr>
                <w:rFonts w:eastAsia="Times New Roman"/>
                <w:sz w:val="20"/>
                <w:szCs w:val="20"/>
              </w:rPr>
            </w:pPr>
          </w:p>
        </w:tc>
        <w:tc>
          <w:tcPr>
            <w:tcW w:w="930" w:type="dxa"/>
            <w:vMerge/>
            <w:vAlign w:val="center"/>
            <w:hideMark/>
          </w:tcPr>
          <w:p w14:paraId="582240CE" w14:textId="77777777" w:rsidR="00955BC0" w:rsidRPr="00FD0DBE" w:rsidRDefault="00955BC0" w:rsidP="008250BF">
            <w:pPr>
              <w:spacing w:after="0"/>
              <w:jc w:val="right"/>
              <w:rPr>
                <w:rFonts w:eastAsia="Times New Roman"/>
                <w:sz w:val="20"/>
                <w:szCs w:val="20"/>
              </w:rPr>
            </w:pPr>
          </w:p>
        </w:tc>
        <w:tc>
          <w:tcPr>
            <w:tcW w:w="1995" w:type="dxa"/>
            <w:shd w:val="clear" w:color="auto" w:fill="auto"/>
            <w:vAlign w:val="center"/>
            <w:hideMark/>
          </w:tcPr>
          <w:p w14:paraId="351CF528"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Tukuma novads </w:t>
            </w:r>
          </w:p>
        </w:tc>
        <w:tc>
          <w:tcPr>
            <w:tcW w:w="1361" w:type="dxa"/>
            <w:shd w:val="clear" w:color="auto" w:fill="auto"/>
            <w:vAlign w:val="center"/>
            <w:hideMark/>
          </w:tcPr>
          <w:p w14:paraId="32F5BC9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174,08 </w:t>
            </w:r>
          </w:p>
        </w:tc>
        <w:tc>
          <w:tcPr>
            <w:tcW w:w="1155" w:type="dxa"/>
            <w:shd w:val="clear" w:color="auto" w:fill="auto"/>
            <w:vAlign w:val="center"/>
            <w:hideMark/>
          </w:tcPr>
          <w:p w14:paraId="185114D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16,70%</w:t>
            </w:r>
          </w:p>
        </w:tc>
      </w:tr>
      <w:tr w:rsidR="00955BC0" w:rsidRPr="00FD0DBE" w14:paraId="5A72CC2E" w14:textId="77777777" w:rsidTr="00E6039F">
        <w:trPr>
          <w:trHeight w:val="178"/>
        </w:trPr>
        <w:tc>
          <w:tcPr>
            <w:tcW w:w="1531" w:type="dxa"/>
            <w:vMerge w:val="restart"/>
            <w:shd w:val="clear" w:color="auto" w:fill="auto"/>
            <w:vAlign w:val="center"/>
            <w:hideMark/>
          </w:tcPr>
          <w:p w14:paraId="11A16499"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Valmieras novads </w:t>
            </w:r>
          </w:p>
        </w:tc>
        <w:tc>
          <w:tcPr>
            <w:tcW w:w="1215" w:type="dxa"/>
            <w:vMerge w:val="restart"/>
            <w:shd w:val="clear" w:color="auto" w:fill="auto"/>
            <w:vAlign w:val="center"/>
            <w:hideMark/>
          </w:tcPr>
          <w:p w14:paraId="779CF08F"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1 335,00 </w:t>
            </w:r>
          </w:p>
        </w:tc>
        <w:tc>
          <w:tcPr>
            <w:tcW w:w="910" w:type="dxa"/>
            <w:vMerge w:val="restart"/>
            <w:shd w:val="clear" w:color="auto" w:fill="auto"/>
            <w:vAlign w:val="center"/>
            <w:hideMark/>
          </w:tcPr>
          <w:p w14:paraId="5AC599E1" w14:textId="77777777" w:rsidR="00955BC0" w:rsidRPr="00FD0DBE" w:rsidRDefault="00955BC0" w:rsidP="008250BF">
            <w:pPr>
              <w:spacing w:after="0"/>
              <w:rPr>
                <w:rFonts w:eastAsia="Times New Roman"/>
                <w:sz w:val="20"/>
                <w:szCs w:val="20"/>
              </w:rPr>
            </w:pPr>
            <w:r w:rsidRPr="00FD0DBE">
              <w:rPr>
                <w:rFonts w:eastAsia="Times New Roman"/>
                <w:sz w:val="20"/>
                <w:szCs w:val="20"/>
              </w:rPr>
              <w:t xml:space="preserve">65,24 </w:t>
            </w:r>
          </w:p>
        </w:tc>
        <w:tc>
          <w:tcPr>
            <w:tcW w:w="930" w:type="dxa"/>
            <w:vMerge w:val="restart"/>
            <w:shd w:val="clear" w:color="auto" w:fill="auto"/>
            <w:vAlign w:val="center"/>
            <w:hideMark/>
          </w:tcPr>
          <w:p w14:paraId="69AD375C" w14:textId="77777777" w:rsidR="00955BC0" w:rsidRPr="00FD0DBE" w:rsidRDefault="00955BC0" w:rsidP="008250BF">
            <w:pPr>
              <w:spacing w:after="0"/>
              <w:rPr>
                <w:rFonts w:eastAsia="Times New Roman"/>
                <w:sz w:val="20"/>
                <w:szCs w:val="20"/>
              </w:rPr>
            </w:pPr>
            <w:r w:rsidRPr="00FD0DBE">
              <w:rPr>
                <w:rFonts w:eastAsia="Times New Roman"/>
                <w:sz w:val="20"/>
                <w:szCs w:val="20"/>
              </w:rPr>
              <w:t>5,10%</w:t>
            </w:r>
          </w:p>
        </w:tc>
        <w:tc>
          <w:tcPr>
            <w:tcW w:w="1995" w:type="dxa"/>
            <w:shd w:val="clear" w:color="auto" w:fill="auto"/>
            <w:vAlign w:val="center"/>
            <w:hideMark/>
          </w:tcPr>
          <w:p w14:paraId="3531B078"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Beverīnas novads</w:t>
            </w:r>
          </w:p>
        </w:tc>
        <w:tc>
          <w:tcPr>
            <w:tcW w:w="1361" w:type="dxa"/>
            <w:shd w:val="clear" w:color="auto" w:fill="auto"/>
            <w:vAlign w:val="center"/>
            <w:hideMark/>
          </w:tcPr>
          <w:p w14:paraId="4E4BC296"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351,27 </w:t>
            </w:r>
          </w:p>
        </w:tc>
        <w:tc>
          <w:tcPr>
            <w:tcW w:w="1155" w:type="dxa"/>
            <w:shd w:val="clear" w:color="auto" w:fill="auto"/>
            <w:vAlign w:val="center"/>
            <w:hideMark/>
          </w:tcPr>
          <w:p w14:paraId="4B74C9E9"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35,70%</w:t>
            </w:r>
          </w:p>
        </w:tc>
      </w:tr>
      <w:tr w:rsidR="00955BC0" w:rsidRPr="00FD0DBE" w14:paraId="1D8923AA" w14:textId="77777777" w:rsidTr="00E6039F">
        <w:trPr>
          <w:trHeight w:val="174"/>
        </w:trPr>
        <w:tc>
          <w:tcPr>
            <w:tcW w:w="1531" w:type="dxa"/>
            <w:vMerge/>
            <w:vAlign w:val="center"/>
            <w:hideMark/>
          </w:tcPr>
          <w:p w14:paraId="010FE711"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5A202F4C" w14:textId="77777777" w:rsidR="00955BC0" w:rsidRPr="00FD0DBE" w:rsidRDefault="00955BC0" w:rsidP="008250BF">
            <w:pPr>
              <w:spacing w:after="0"/>
              <w:rPr>
                <w:rFonts w:eastAsia="Times New Roman"/>
                <w:sz w:val="20"/>
                <w:szCs w:val="20"/>
              </w:rPr>
            </w:pPr>
          </w:p>
        </w:tc>
        <w:tc>
          <w:tcPr>
            <w:tcW w:w="910" w:type="dxa"/>
            <w:vMerge/>
            <w:vAlign w:val="center"/>
            <w:hideMark/>
          </w:tcPr>
          <w:p w14:paraId="1FC35253" w14:textId="77777777" w:rsidR="00955BC0" w:rsidRPr="00FD0DBE" w:rsidRDefault="00955BC0" w:rsidP="008250BF">
            <w:pPr>
              <w:spacing w:after="0"/>
              <w:rPr>
                <w:rFonts w:eastAsia="Times New Roman"/>
                <w:sz w:val="20"/>
                <w:szCs w:val="20"/>
              </w:rPr>
            </w:pPr>
          </w:p>
        </w:tc>
        <w:tc>
          <w:tcPr>
            <w:tcW w:w="930" w:type="dxa"/>
            <w:vMerge/>
            <w:vAlign w:val="center"/>
            <w:hideMark/>
          </w:tcPr>
          <w:p w14:paraId="233A05AF"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03F8C1A7"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Burtnieku novads</w:t>
            </w:r>
          </w:p>
        </w:tc>
        <w:tc>
          <w:tcPr>
            <w:tcW w:w="1361" w:type="dxa"/>
            <w:shd w:val="clear" w:color="auto" w:fill="auto"/>
            <w:vAlign w:val="center"/>
            <w:hideMark/>
          </w:tcPr>
          <w:p w14:paraId="7929C42F"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415,18 </w:t>
            </w:r>
          </w:p>
        </w:tc>
        <w:tc>
          <w:tcPr>
            <w:tcW w:w="1155" w:type="dxa"/>
            <w:shd w:val="clear" w:color="auto" w:fill="auto"/>
            <w:vAlign w:val="center"/>
            <w:hideMark/>
          </w:tcPr>
          <w:p w14:paraId="525838D5"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45,20%</w:t>
            </w:r>
          </w:p>
        </w:tc>
      </w:tr>
      <w:tr w:rsidR="00955BC0" w:rsidRPr="00FD0DBE" w14:paraId="519A9741" w14:textId="77777777" w:rsidTr="00E6039F">
        <w:trPr>
          <w:trHeight w:val="174"/>
        </w:trPr>
        <w:tc>
          <w:tcPr>
            <w:tcW w:w="1531" w:type="dxa"/>
            <w:vMerge/>
            <w:vAlign w:val="center"/>
            <w:hideMark/>
          </w:tcPr>
          <w:p w14:paraId="3129F3E5"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317E6871" w14:textId="77777777" w:rsidR="00955BC0" w:rsidRPr="00FD0DBE" w:rsidRDefault="00955BC0" w:rsidP="008250BF">
            <w:pPr>
              <w:spacing w:after="0"/>
              <w:rPr>
                <w:rFonts w:eastAsia="Times New Roman"/>
                <w:sz w:val="20"/>
                <w:szCs w:val="20"/>
              </w:rPr>
            </w:pPr>
          </w:p>
        </w:tc>
        <w:tc>
          <w:tcPr>
            <w:tcW w:w="910" w:type="dxa"/>
            <w:vMerge/>
            <w:vAlign w:val="center"/>
            <w:hideMark/>
          </w:tcPr>
          <w:p w14:paraId="59797F21" w14:textId="77777777" w:rsidR="00955BC0" w:rsidRPr="00FD0DBE" w:rsidRDefault="00955BC0" w:rsidP="008250BF">
            <w:pPr>
              <w:spacing w:after="0"/>
              <w:rPr>
                <w:rFonts w:eastAsia="Times New Roman"/>
                <w:sz w:val="20"/>
                <w:szCs w:val="20"/>
              </w:rPr>
            </w:pPr>
          </w:p>
        </w:tc>
        <w:tc>
          <w:tcPr>
            <w:tcW w:w="930" w:type="dxa"/>
            <w:vMerge/>
            <w:vAlign w:val="center"/>
            <w:hideMark/>
          </w:tcPr>
          <w:p w14:paraId="250F0B27"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4D2B9BCD"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Kocēnu novads</w:t>
            </w:r>
          </w:p>
        </w:tc>
        <w:tc>
          <w:tcPr>
            <w:tcW w:w="1361" w:type="dxa"/>
            <w:shd w:val="clear" w:color="auto" w:fill="auto"/>
            <w:vAlign w:val="center"/>
            <w:hideMark/>
          </w:tcPr>
          <w:p w14:paraId="1D04F000"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264,53 </w:t>
            </w:r>
          </w:p>
        </w:tc>
        <w:tc>
          <w:tcPr>
            <w:tcW w:w="1155" w:type="dxa"/>
            <w:shd w:val="clear" w:color="auto" w:fill="auto"/>
            <w:vAlign w:val="center"/>
            <w:hideMark/>
          </w:tcPr>
          <w:p w14:paraId="6177F262"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24,70%</w:t>
            </w:r>
          </w:p>
        </w:tc>
      </w:tr>
      <w:tr w:rsidR="00955BC0" w:rsidRPr="00FD0DBE" w14:paraId="63C54239" w14:textId="77777777" w:rsidTr="00E6039F">
        <w:trPr>
          <w:trHeight w:val="260"/>
        </w:trPr>
        <w:tc>
          <w:tcPr>
            <w:tcW w:w="1531" w:type="dxa"/>
            <w:vMerge/>
            <w:vAlign w:val="center"/>
            <w:hideMark/>
          </w:tcPr>
          <w:p w14:paraId="32A989E8"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2D1C5556" w14:textId="77777777" w:rsidR="00955BC0" w:rsidRPr="00FD0DBE" w:rsidRDefault="00955BC0" w:rsidP="008250BF">
            <w:pPr>
              <w:spacing w:after="0"/>
              <w:rPr>
                <w:rFonts w:eastAsia="Times New Roman"/>
                <w:sz w:val="20"/>
                <w:szCs w:val="20"/>
              </w:rPr>
            </w:pPr>
          </w:p>
        </w:tc>
        <w:tc>
          <w:tcPr>
            <w:tcW w:w="910" w:type="dxa"/>
            <w:vMerge/>
            <w:vAlign w:val="center"/>
            <w:hideMark/>
          </w:tcPr>
          <w:p w14:paraId="330285BB" w14:textId="77777777" w:rsidR="00955BC0" w:rsidRPr="00FD0DBE" w:rsidRDefault="00955BC0" w:rsidP="008250BF">
            <w:pPr>
              <w:spacing w:after="0"/>
              <w:rPr>
                <w:rFonts w:eastAsia="Times New Roman"/>
                <w:sz w:val="20"/>
                <w:szCs w:val="20"/>
              </w:rPr>
            </w:pPr>
          </w:p>
        </w:tc>
        <w:tc>
          <w:tcPr>
            <w:tcW w:w="930" w:type="dxa"/>
            <w:vMerge/>
            <w:vAlign w:val="center"/>
            <w:hideMark/>
          </w:tcPr>
          <w:p w14:paraId="02D12756"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2CDEBDE6"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Mazsalacas novads</w:t>
            </w:r>
          </w:p>
        </w:tc>
        <w:tc>
          <w:tcPr>
            <w:tcW w:w="1361" w:type="dxa"/>
            <w:shd w:val="clear" w:color="auto" w:fill="auto"/>
            <w:vAlign w:val="center"/>
            <w:hideMark/>
          </w:tcPr>
          <w:p w14:paraId="7827E81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395,34 </w:t>
            </w:r>
          </w:p>
        </w:tc>
        <w:tc>
          <w:tcPr>
            <w:tcW w:w="1155" w:type="dxa"/>
            <w:shd w:val="clear" w:color="auto" w:fill="auto"/>
            <w:vAlign w:val="center"/>
            <w:hideMark/>
          </w:tcPr>
          <w:p w14:paraId="2E007CEC"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42,10%</w:t>
            </w:r>
          </w:p>
        </w:tc>
      </w:tr>
      <w:tr w:rsidR="00955BC0" w:rsidRPr="00FD0DBE" w14:paraId="32B12384" w14:textId="77777777" w:rsidTr="00E6039F">
        <w:trPr>
          <w:trHeight w:val="174"/>
        </w:trPr>
        <w:tc>
          <w:tcPr>
            <w:tcW w:w="1531" w:type="dxa"/>
            <w:vMerge/>
            <w:vAlign w:val="center"/>
            <w:hideMark/>
          </w:tcPr>
          <w:p w14:paraId="218A7267"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5753B042" w14:textId="77777777" w:rsidR="00955BC0" w:rsidRPr="00FD0DBE" w:rsidRDefault="00955BC0" w:rsidP="008250BF">
            <w:pPr>
              <w:spacing w:after="0"/>
              <w:rPr>
                <w:rFonts w:eastAsia="Times New Roman"/>
                <w:sz w:val="20"/>
                <w:szCs w:val="20"/>
              </w:rPr>
            </w:pPr>
          </w:p>
        </w:tc>
        <w:tc>
          <w:tcPr>
            <w:tcW w:w="910" w:type="dxa"/>
            <w:vMerge/>
            <w:vAlign w:val="center"/>
            <w:hideMark/>
          </w:tcPr>
          <w:p w14:paraId="409DC1D2" w14:textId="77777777" w:rsidR="00955BC0" w:rsidRPr="00FD0DBE" w:rsidRDefault="00955BC0" w:rsidP="008250BF">
            <w:pPr>
              <w:spacing w:after="0"/>
              <w:rPr>
                <w:rFonts w:eastAsia="Times New Roman"/>
                <w:sz w:val="20"/>
                <w:szCs w:val="20"/>
              </w:rPr>
            </w:pPr>
          </w:p>
        </w:tc>
        <w:tc>
          <w:tcPr>
            <w:tcW w:w="930" w:type="dxa"/>
            <w:vMerge/>
            <w:vAlign w:val="center"/>
            <w:hideMark/>
          </w:tcPr>
          <w:p w14:paraId="7F217A10"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4254C3C7"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Naukšēnu novads</w:t>
            </w:r>
          </w:p>
        </w:tc>
        <w:tc>
          <w:tcPr>
            <w:tcW w:w="1361" w:type="dxa"/>
            <w:shd w:val="clear" w:color="auto" w:fill="auto"/>
            <w:vAlign w:val="center"/>
            <w:hideMark/>
          </w:tcPr>
          <w:p w14:paraId="48E78ED2"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67,04 </w:t>
            </w:r>
          </w:p>
        </w:tc>
        <w:tc>
          <w:tcPr>
            <w:tcW w:w="1155" w:type="dxa"/>
            <w:shd w:val="clear" w:color="auto" w:fill="auto"/>
            <w:vAlign w:val="center"/>
            <w:hideMark/>
          </w:tcPr>
          <w:p w14:paraId="765EECD8"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5,30%</w:t>
            </w:r>
          </w:p>
        </w:tc>
      </w:tr>
      <w:tr w:rsidR="00955BC0" w:rsidRPr="00FD0DBE" w14:paraId="643C1B08" w14:textId="77777777" w:rsidTr="00E6039F">
        <w:trPr>
          <w:trHeight w:val="174"/>
        </w:trPr>
        <w:tc>
          <w:tcPr>
            <w:tcW w:w="1531" w:type="dxa"/>
            <w:vMerge/>
            <w:vAlign w:val="center"/>
            <w:hideMark/>
          </w:tcPr>
          <w:p w14:paraId="50AC3AF8"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7A5F28E3" w14:textId="77777777" w:rsidR="00955BC0" w:rsidRPr="00FD0DBE" w:rsidRDefault="00955BC0" w:rsidP="008250BF">
            <w:pPr>
              <w:spacing w:after="0"/>
              <w:rPr>
                <w:rFonts w:eastAsia="Times New Roman"/>
                <w:sz w:val="20"/>
                <w:szCs w:val="20"/>
              </w:rPr>
            </w:pPr>
          </w:p>
        </w:tc>
        <w:tc>
          <w:tcPr>
            <w:tcW w:w="910" w:type="dxa"/>
            <w:vMerge/>
            <w:vAlign w:val="center"/>
            <w:hideMark/>
          </w:tcPr>
          <w:p w14:paraId="2FB082C7" w14:textId="77777777" w:rsidR="00955BC0" w:rsidRPr="00FD0DBE" w:rsidRDefault="00955BC0" w:rsidP="008250BF">
            <w:pPr>
              <w:spacing w:after="0"/>
              <w:rPr>
                <w:rFonts w:eastAsia="Times New Roman"/>
                <w:sz w:val="20"/>
                <w:szCs w:val="20"/>
              </w:rPr>
            </w:pPr>
          </w:p>
        </w:tc>
        <w:tc>
          <w:tcPr>
            <w:tcW w:w="930" w:type="dxa"/>
            <w:vMerge/>
            <w:vAlign w:val="center"/>
            <w:hideMark/>
          </w:tcPr>
          <w:p w14:paraId="2195DEF1"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0D968471"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Rūjienas novads</w:t>
            </w:r>
          </w:p>
        </w:tc>
        <w:tc>
          <w:tcPr>
            <w:tcW w:w="1361" w:type="dxa"/>
            <w:shd w:val="clear" w:color="auto" w:fill="auto"/>
            <w:vAlign w:val="center"/>
            <w:hideMark/>
          </w:tcPr>
          <w:p w14:paraId="6263A210"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286,90 </w:t>
            </w:r>
          </w:p>
        </w:tc>
        <w:tc>
          <w:tcPr>
            <w:tcW w:w="1155" w:type="dxa"/>
            <w:shd w:val="clear" w:color="auto" w:fill="auto"/>
            <w:vAlign w:val="center"/>
            <w:hideMark/>
          </w:tcPr>
          <w:p w14:paraId="234D36CD"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27,40%</w:t>
            </w:r>
          </w:p>
        </w:tc>
      </w:tr>
      <w:tr w:rsidR="00955BC0" w:rsidRPr="00FD0DBE" w14:paraId="7DCFFB0E" w14:textId="77777777" w:rsidTr="00E6039F">
        <w:trPr>
          <w:trHeight w:val="174"/>
        </w:trPr>
        <w:tc>
          <w:tcPr>
            <w:tcW w:w="1531" w:type="dxa"/>
            <w:vMerge/>
            <w:vAlign w:val="center"/>
            <w:hideMark/>
          </w:tcPr>
          <w:p w14:paraId="70E5E376"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3E5412BD" w14:textId="77777777" w:rsidR="00955BC0" w:rsidRPr="00FD0DBE" w:rsidRDefault="00955BC0" w:rsidP="008250BF">
            <w:pPr>
              <w:spacing w:after="0"/>
              <w:rPr>
                <w:rFonts w:eastAsia="Times New Roman"/>
                <w:sz w:val="20"/>
                <w:szCs w:val="20"/>
              </w:rPr>
            </w:pPr>
          </w:p>
        </w:tc>
        <w:tc>
          <w:tcPr>
            <w:tcW w:w="910" w:type="dxa"/>
            <w:vMerge/>
            <w:vAlign w:val="center"/>
            <w:hideMark/>
          </w:tcPr>
          <w:p w14:paraId="3A5FB3A7" w14:textId="77777777" w:rsidR="00955BC0" w:rsidRPr="00FD0DBE" w:rsidRDefault="00955BC0" w:rsidP="008250BF">
            <w:pPr>
              <w:spacing w:after="0"/>
              <w:rPr>
                <w:rFonts w:eastAsia="Times New Roman"/>
                <w:sz w:val="20"/>
                <w:szCs w:val="20"/>
              </w:rPr>
            </w:pPr>
          </w:p>
        </w:tc>
        <w:tc>
          <w:tcPr>
            <w:tcW w:w="930" w:type="dxa"/>
            <w:vMerge/>
            <w:vAlign w:val="center"/>
            <w:hideMark/>
          </w:tcPr>
          <w:p w14:paraId="047BE317"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1FC39F88"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Strenču novads</w:t>
            </w:r>
          </w:p>
        </w:tc>
        <w:tc>
          <w:tcPr>
            <w:tcW w:w="1361" w:type="dxa"/>
            <w:shd w:val="clear" w:color="auto" w:fill="auto"/>
            <w:vAlign w:val="center"/>
            <w:hideMark/>
          </w:tcPr>
          <w:p w14:paraId="2ECBE465"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 xml:space="preserve">368,44 </w:t>
            </w:r>
          </w:p>
        </w:tc>
        <w:tc>
          <w:tcPr>
            <w:tcW w:w="1155" w:type="dxa"/>
            <w:shd w:val="clear" w:color="auto" w:fill="auto"/>
            <w:vAlign w:val="center"/>
            <w:hideMark/>
          </w:tcPr>
          <w:p w14:paraId="5F05D52D"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38,10%</w:t>
            </w:r>
          </w:p>
        </w:tc>
      </w:tr>
      <w:tr w:rsidR="00955BC0" w:rsidRPr="00FD0DBE" w14:paraId="55EE2CB6" w14:textId="77777777" w:rsidTr="00E6039F">
        <w:trPr>
          <w:trHeight w:val="110"/>
        </w:trPr>
        <w:tc>
          <w:tcPr>
            <w:tcW w:w="1531" w:type="dxa"/>
            <w:vMerge/>
            <w:vAlign w:val="center"/>
            <w:hideMark/>
          </w:tcPr>
          <w:p w14:paraId="2EDF54E1" w14:textId="77777777" w:rsidR="00955BC0" w:rsidRPr="00FD0DBE" w:rsidRDefault="00955BC0" w:rsidP="008250BF">
            <w:pPr>
              <w:spacing w:after="0"/>
              <w:rPr>
                <w:rFonts w:eastAsia="Times New Roman"/>
                <w:b/>
                <w:bCs/>
                <w:sz w:val="20"/>
                <w:szCs w:val="20"/>
              </w:rPr>
            </w:pPr>
          </w:p>
        </w:tc>
        <w:tc>
          <w:tcPr>
            <w:tcW w:w="1215" w:type="dxa"/>
            <w:vMerge/>
            <w:vAlign w:val="center"/>
            <w:hideMark/>
          </w:tcPr>
          <w:p w14:paraId="48C7FAE7" w14:textId="77777777" w:rsidR="00955BC0" w:rsidRPr="00FD0DBE" w:rsidRDefault="00955BC0" w:rsidP="008250BF">
            <w:pPr>
              <w:spacing w:after="0"/>
              <w:rPr>
                <w:rFonts w:eastAsia="Times New Roman"/>
                <w:sz w:val="20"/>
                <w:szCs w:val="20"/>
              </w:rPr>
            </w:pPr>
          </w:p>
        </w:tc>
        <w:tc>
          <w:tcPr>
            <w:tcW w:w="910" w:type="dxa"/>
            <w:vMerge/>
            <w:vAlign w:val="center"/>
            <w:hideMark/>
          </w:tcPr>
          <w:p w14:paraId="3AF14E7A" w14:textId="77777777" w:rsidR="00955BC0" w:rsidRPr="00FD0DBE" w:rsidRDefault="00955BC0" w:rsidP="008250BF">
            <w:pPr>
              <w:spacing w:after="0"/>
              <w:rPr>
                <w:rFonts w:eastAsia="Times New Roman"/>
                <w:sz w:val="20"/>
                <w:szCs w:val="20"/>
              </w:rPr>
            </w:pPr>
          </w:p>
        </w:tc>
        <w:tc>
          <w:tcPr>
            <w:tcW w:w="930" w:type="dxa"/>
            <w:vMerge/>
            <w:vAlign w:val="center"/>
            <w:hideMark/>
          </w:tcPr>
          <w:p w14:paraId="565C8100" w14:textId="77777777" w:rsidR="00955BC0" w:rsidRPr="00FD0DBE" w:rsidRDefault="00955BC0" w:rsidP="008250BF">
            <w:pPr>
              <w:spacing w:after="0"/>
              <w:rPr>
                <w:rFonts w:eastAsia="Times New Roman"/>
                <w:sz w:val="20"/>
                <w:szCs w:val="20"/>
              </w:rPr>
            </w:pPr>
          </w:p>
        </w:tc>
        <w:tc>
          <w:tcPr>
            <w:tcW w:w="1995" w:type="dxa"/>
            <w:shd w:val="clear" w:color="auto" w:fill="auto"/>
            <w:vAlign w:val="center"/>
            <w:hideMark/>
          </w:tcPr>
          <w:p w14:paraId="35CDBF4F" w14:textId="77777777" w:rsidR="00955BC0" w:rsidRPr="00FD0DBE" w:rsidRDefault="00955BC0" w:rsidP="008250BF">
            <w:pPr>
              <w:spacing w:after="0"/>
              <w:rPr>
                <w:rFonts w:eastAsia="Times New Roman"/>
                <w:b/>
                <w:bCs/>
                <w:sz w:val="20"/>
                <w:szCs w:val="20"/>
              </w:rPr>
            </w:pPr>
            <w:r w:rsidRPr="00FD0DBE">
              <w:rPr>
                <w:rFonts w:eastAsia="Times New Roman"/>
                <w:b/>
                <w:bCs/>
                <w:sz w:val="20"/>
                <w:szCs w:val="20"/>
              </w:rPr>
              <w:t xml:space="preserve">Valmiera </w:t>
            </w:r>
          </w:p>
        </w:tc>
        <w:tc>
          <w:tcPr>
            <w:tcW w:w="1361" w:type="dxa"/>
            <w:shd w:val="clear" w:color="auto" w:fill="auto"/>
            <w:vAlign w:val="center"/>
            <w:hideMark/>
          </w:tcPr>
          <w:p w14:paraId="3130F92A" w14:textId="77777777" w:rsidR="00955BC0" w:rsidRPr="00FD0DBE" w:rsidRDefault="00955BC0" w:rsidP="008250BF">
            <w:pPr>
              <w:spacing w:after="0"/>
              <w:ind w:firstLineChars="100" w:firstLine="200"/>
              <w:jc w:val="right"/>
              <w:rPr>
                <w:rFonts w:eastAsia="Times New Roman"/>
                <w:sz w:val="20"/>
                <w:szCs w:val="20"/>
              </w:rPr>
            </w:pPr>
            <w:r w:rsidRPr="00FD0DBE">
              <w:rPr>
                <w:rFonts w:eastAsia="Times New Roman"/>
                <w:sz w:val="20"/>
                <w:szCs w:val="20"/>
              </w:rPr>
              <w:t>-252,29</w:t>
            </w:r>
          </w:p>
        </w:tc>
        <w:tc>
          <w:tcPr>
            <w:tcW w:w="1155" w:type="dxa"/>
            <w:shd w:val="clear" w:color="auto" w:fill="auto"/>
            <w:vAlign w:val="center"/>
            <w:hideMark/>
          </w:tcPr>
          <w:p w14:paraId="3ED39454" w14:textId="77777777" w:rsidR="00955BC0" w:rsidRPr="00FD0DBE" w:rsidRDefault="00955BC0" w:rsidP="008250BF">
            <w:pPr>
              <w:spacing w:after="0"/>
              <w:jc w:val="right"/>
              <w:rPr>
                <w:rFonts w:eastAsia="Times New Roman"/>
                <w:sz w:val="20"/>
                <w:szCs w:val="20"/>
              </w:rPr>
            </w:pPr>
            <w:r w:rsidRPr="00FD0DBE">
              <w:rPr>
                <w:rFonts w:eastAsia="Times New Roman"/>
                <w:sz w:val="20"/>
                <w:szCs w:val="20"/>
              </w:rPr>
              <w:t>-15,90%</w:t>
            </w:r>
          </w:p>
        </w:tc>
      </w:tr>
    </w:tbl>
    <w:bookmarkEnd w:id="16"/>
    <w:p w14:paraId="2D3625EC" w14:textId="77777777" w:rsidR="00955BC0" w:rsidRPr="00FD0DBE" w:rsidRDefault="00955BC0" w:rsidP="00955BC0">
      <w:pPr>
        <w:jc w:val="right"/>
        <w:rPr>
          <w:rFonts w:eastAsia="Times New Roman"/>
          <w:i/>
        </w:rPr>
      </w:pPr>
      <w:r w:rsidRPr="00FD0DBE">
        <w:rPr>
          <w:rFonts w:eastAsia="Times New Roman"/>
          <w:i/>
        </w:rPr>
        <w:t xml:space="preserve">Datu avots: </w:t>
      </w:r>
      <w:r w:rsidRPr="00FD0DBE">
        <w:rPr>
          <w:i/>
        </w:rPr>
        <w:t>VK</w:t>
      </w:r>
      <w:r w:rsidRPr="00FD0DBE">
        <w:rPr>
          <w:rFonts w:eastAsia="Times New Roman"/>
          <w:i/>
        </w:rPr>
        <w:t xml:space="preserve"> </w:t>
      </w:r>
    </w:p>
    <w:p w14:paraId="1159A67B" w14:textId="537761A0" w:rsidR="00955BC0" w:rsidRPr="00FD0DBE" w:rsidRDefault="00955BC0" w:rsidP="00955BC0">
      <w:pPr>
        <w:shd w:val="clear" w:color="auto" w:fill="FFFFFF" w:themeFill="background1"/>
        <w:spacing w:before="120"/>
        <w:rPr>
          <w:rFonts w:eastAsia="Calibri"/>
        </w:rPr>
      </w:pPr>
      <w:r w:rsidRPr="731E5E17">
        <w:rPr>
          <w:rFonts w:eastAsia="Calibri"/>
        </w:rPr>
        <w:t>Kā redzams tabulā augstāk, vidējie izdevumi uz 1 iedzīvotāju pēc ATR visvairāk palielinājušies Madonas novadā (+255 EUR/iedz., +22,7%), Preiļu novadā (+200 EUR/iedz., +20%), Tukuma novadā (+166 EUR/iedz., +16%), savukārt mazākais palielinājums ir  Balvu novadam (+27 EUR/iedz., 2%), Aizkraukles novadam (+40 EUR/iedz., 3,4%) un  Ludzas novadam (+ 42 EUR/iedz., 3,9%).</w:t>
      </w:r>
    </w:p>
    <w:p w14:paraId="3BA7DA5B" w14:textId="77777777" w:rsidR="00955BC0" w:rsidRPr="00FD0DBE" w:rsidRDefault="00955BC0" w:rsidP="00955BC0">
      <w:pPr>
        <w:rPr>
          <w:b/>
          <w:bCs/>
        </w:rPr>
      </w:pPr>
      <w:r w:rsidRPr="00FD0DBE">
        <w:rPr>
          <w:b/>
          <w:bCs/>
        </w:rPr>
        <w:t>2. grupa – novadi, kuru teritorija pēc ATR nemainījās</w:t>
      </w:r>
    </w:p>
    <w:p w14:paraId="317098CC" w14:textId="23B4254A" w:rsidR="00955BC0" w:rsidRPr="00FD0DBE" w:rsidRDefault="00376407" w:rsidP="00955BC0">
      <w:r w:rsidRPr="00FD0DBE">
        <w:t>Arī novados, kuri neapvienojās, budžeta izdevumos</w:t>
      </w:r>
      <w:r w:rsidR="00955BC0" w:rsidRPr="00FD0DBE">
        <w:t xml:space="preserve"> ir notikušas izmaiņas, un visbūtiskākās no tām  Valkas novadā, kur izdevumi uz 1 iedzīvotāju 2021. gadā (dati uz oktobri), tās ir samazinājušās par 208 EUR (-14,3%), savukārt Salaspils novadā tās ir pieaugušas  par 67 EUR (+7,7%). </w:t>
      </w:r>
    </w:p>
    <w:p w14:paraId="47A28561" w14:textId="66121140" w:rsidR="00955BC0" w:rsidRPr="00FD0DBE" w:rsidRDefault="00376407" w:rsidP="00B55C6F">
      <w:pPr>
        <w:pStyle w:val="Caption"/>
        <w:rPr>
          <w:lang w:eastAsia="en-GB"/>
        </w:rPr>
      </w:pPr>
      <w:bookmarkStart w:id="17" w:name="_Toc91019102"/>
      <w:r w:rsidRPr="00FD0DBE">
        <w:rPr>
          <w:lang w:eastAsia="en-GB"/>
        </w:rPr>
        <w:t>14</w:t>
      </w:r>
      <w:r w:rsidR="00955BC0" w:rsidRPr="00FD0DBE">
        <w:rPr>
          <w:lang w:eastAsia="en-GB"/>
        </w:rPr>
        <w:t xml:space="preserve">. tabula. Izmaiņas </w:t>
      </w:r>
      <w:r w:rsidR="00F35AE5">
        <w:rPr>
          <w:lang w:eastAsia="en-GB"/>
        </w:rPr>
        <w:t xml:space="preserve">pašvaldību budžeta izdevumu </w:t>
      </w:r>
      <w:r w:rsidR="00F35AE5">
        <w:rPr>
          <w:lang w:eastAsia="en-GB"/>
        </w:rPr>
        <w:br/>
        <w:t xml:space="preserve">apmērā </w:t>
      </w:r>
      <w:r w:rsidR="00955BC0" w:rsidRPr="00FD0DBE">
        <w:rPr>
          <w:lang w:eastAsia="en-GB"/>
        </w:rPr>
        <w:t>uz 1 iedzīvotāju EUR un % novadiem, kuri pēc ATR nemainījās</w:t>
      </w:r>
      <w:bookmarkEnd w:id="17"/>
    </w:p>
    <w:tbl>
      <w:tblPr>
        <w:tblStyle w:val="GridTable1Light-Accent5"/>
        <w:tblW w:w="9004" w:type="dxa"/>
        <w:tblLook w:val="04A0" w:firstRow="1" w:lastRow="0" w:firstColumn="1" w:lastColumn="0" w:noHBand="0" w:noVBand="1"/>
      </w:tblPr>
      <w:tblGrid>
        <w:gridCol w:w="2227"/>
        <w:gridCol w:w="1590"/>
        <w:gridCol w:w="2048"/>
        <w:gridCol w:w="1638"/>
        <w:gridCol w:w="1501"/>
      </w:tblGrid>
      <w:tr w:rsidR="00955BC0" w:rsidRPr="00FD0DBE" w14:paraId="5E838F24" w14:textId="77777777" w:rsidTr="008250BF">
        <w:trPr>
          <w:cnfStyle w:val="100000000000" w:firstRow="1" w:lastRow="0" w:firstColumn="0" w:lastColumn="0" w:oddVBand="0" w:evenVBand="0" w:oddHBand="0" w:evenHBand="0" w:firstRowFirstColumn="0" w:firstRowLastColumn="0" w:lastRowFirstColumn="0" w:lastRowLastColumn="0"/>
          <w:trHeight w:val="273"/>
        </w:trPr>
        <w:tc>
          <w:tcPr>
            <w:cnfStyle w:val="001000000000" w:firstRow="0" w:lastRow="0" w:firstColumn="1" w:lastColumn="0" w:oddVBand="0" w:evenVBand="0" w:oddHBand="0" w:evenHBand="0" w:firstRowFirstColumn="0" w:firstRowLastColumn="0" w:lastRowFirstColumn="0" w:lastRowLastColumn="0"/>
            <w:tcW w:w="2227" w:type="dxa"/>
            <w:shd w:val="clear" w:color="auto" w:fill="F2F2F2" w:themeFill="background1" w:themeFillShade="F2"/>
            <w:vAlign w:val="center"/>
            <w:hideMark/>
          </w:tcPr>
          <w:p w14:paraId="40E3A7B7" w14:textId="77777777" w:rsidR="00955BC0" w:rsidRPr="00FD0DBE" w:rsidRDefault="00955BC0" w:rsidP="00E6039F">
            <w:pPr>
              <w:spacing w:after="0"/>
              <w:ind w:firstLine="22"/>
              <w:jc w:val="center"/>
              <w:rPr>
                <w:rFonts w:eastAsia="Times New Roman"/>
                <w:color w:val="2F5496" w:themeColor="accent1" w:themeShade="BF"/>
                <w:sz w:val="20"/>
                <w:szCs w:val="20"/>
                <w:lang w:eastAsia="lv-LV"/>
              </w:rPr>
            </w:pPr>
            <w:r w:rsidRPr="00FD0DBE">
              <w:rPr>
                <w:rFonts w:eastAsia="Times New Roman"/>
                <w:color w:val="2F5496" w:themeColor="accent1" w:themeShade="BF"/>
                <w:sz w:val="20"/>
                <w:szCs w:val="20"/>
                <w:lang w:eastAsia="lv-LV"/>
              </w:rPr>
              <w:t>Pašvaldība</w:t>
            </w:r>
          </w:p>
        </w:tc>
        <w:tc>
          <w:tcPr>
            <w:tcW w:w="1590" w:type="dxa"/>
            <w:shd w:val="clear" w:color="auto" w:fill="F2F2F2" w:themeFill="background1" w:themeFillShade="F2"/>
            <w:vAlign w:val="center"/>
            <w:hideMark/>
          </w:tcPr>
          <w:p w14:paraId="78A5EA46" w14:textId="77777777" w:rsidR="00955BC0" w:rsidRPr="00FD0DBE" w:rsidRDefault="00955BC0" w:rsidP="00E6039F">
            <w:pPr>
              <w:spacing w:after="0"/>
              <w:ind w:firstLine="71"/>
              <w:jc w:val="center"/>
              <w:cnfStyle w:val="100000000000" w:firstRow="1" w:lastRow="0" w:firstColumn="0" w:lastColumn="0" w:oddVBand="0" w:evenVBand="0" w:oddHBand="0" w:evenHBand="0" w:firstRowFirstColumn="0" w:firstRowLastColumn="0" w:lastRowFirstColumn="0" w:lastRowLastColumn="0"/>
              <w:rPr>
                <w:rFonts w:eastAsia="Times New Roman"/>
                <w:color w:val="2F5496" w:themeColor="accent1" w:themeShade="BF"/>
                <w:sz w:val="20"/>
                <w:szCs w:val="20"/>
                <w:lang w:eastAsia="lv-LV"/>
              </w:rPr>
            </w:pPr>
            <w:r w:rsidRPr="00FD0DBE">
              <w:rPr>
                <w:rFonts w:eastAsia="Times New Roman"/>
                <w:color w:val="2F5496" w:themeColor="accent1" w:themeShade="BF"/>
                <w:sz w:val="20"/>
                <w:szCs w:val="20"/>
              </w:rPr>
              <w:t>Izdevumu apmērs uz 1 iedzīvotāju pēc ATR, EUR</w:t>
            </w:r>
          </w:p>
        </w:tc>
        <w:tc>
          <w:tcPr>
            <w:tcW w:w="2048" w:type="dxa"/>
            <w:shd w:val="clear" w:color="auto" w:fill="F2F2F2" w:themeFill="background1" w:themeFillShade="F2"/>
            <w:vAlign w:val="center"/>
            <w:hideMark/>
          </w:tcPr>
          <w:p w14:paraId="1019749F" w14:textId="77777777" w:rsidR="00955BC0" w:rsidRPr="00FD0DBE" w:rsidRDefault="00955BC0" w:rsidP="00E6039F">
            <w:pPr>
              <w:spacing w:after="0"/>
              <w:ind w:firstLine="32"/>
              <w:jc w:val="center"/>
              <w:cnfStyle w:val="100000000000" w:firstRow="1" w:lastRow="0" w:firstColumn="0" w:lastColumn="0" w:oddVBand="0" w:evenVBand="0" w:oddHBand="0" w:evenHBand="0" w:firstRowFirstColumn="0" w:firstRowLastColumn="0" w:lastRowFirstColumn="0" w:lastRowLastColumn="0"/>
              <w:rPr>
                <w:rFonts w:eastAsia="Times New Roman"/>
                <w:color w:val="2F5496" w:themeColor="accent1" w:themeShade="BF"/>
                <w:sz w:val="20"/>
                <w:szCs w:val="20"/>
                <w:lang w:eastAsia="lv-LV"/>
              </w:rPr>
            </w:pPr>
            <w:r w:rsidRPr="00FD0DBE">
              <w:rPr>
                <w:rFonts w:eastAsia="Times New Roman"/>
                <w:color w:val="2F5496" w:themeColor="accent1" w:themeShade="BF"/>
                <w:sz w:val="20"/>
                <w:szCs w:val="20"/>
              </w:rPr>
              <w:t>Izmaiņas uz 1 iedzīvotāju (pret 2020.gadu), %</w:t>
            </w:r>
          </w:p>
        </w:tc>
        <w:tc>
          <w:tcPr>
            <w:tcW w:w="3139" w:type="dxa"/>
            <w:gridSpan w:val="2"/>
            <w:shd w:val="clear" w:color="auto" w:fill="F2F2F2" w:themeFill="background1" w:themeFillShade="F2"/>
            <w:vAlign w:val="center"/>
            <w:hideMark/>
          </w:tcPr>
          <w:p w14:paraId="3B9BAE89" w14:textId="77777777" w:rsidR="00955BC0" w:rsidRPr="00FD0DBE" w:rsidRDefault="00955BC0" w:rsidP="00E6039F">
            <w:pPr>
              <w:spacing w:after="0"/>
              <w:ind w:firstLine="28"/>
              <w:jc w:val="center"/>
              <w:cnfStyle w:val="100000000000" w:firstRow="1" w:lastRow="0" w:firstColumn="0" w:lastColumn="0" w:oddVBand="0" w:evenVBand="0" w:oddHBand="0" w:evenHBand="0" w:firstRowFirstColumn="0" w:firstRowLastColumn="0" w:lastRowFirstColumn="0" w:lastRowLastColumn="0"/>
              <w:rPr>
                <w:rFonts w:eastAsia="Times New Roman"/>
                <w:color w:val="2F5496" w:themeColor="accent1" w:themeShade="BF"/>
                <w:sz w:val="20"/>
                <w:szCs w:val="20"/>
                <w:lang w:eastAsia="lv-LV"/>
              </w:rPr>
            </w:pPr>
            <w:r w:rsidRPr="00FD0DBE">
              <w:rPr>
                <w:rFonts w:eastAsia="Times New Roman"/>
                <w:color w:val="2F5496" w:themeColor="accent1" w:themeShade="BF"/>
                <w:sz w:val="20"/>
                <w:szCs w:val="20"/>
              </w:rPr>
              <w:t>Izdevumu izmaiņas uz 1 iedzīvotāju (pret 2020.gadu), EUR un  %</w:t>
            </w:r>
          </w:p>
        </w:tc>
      </w:tr>
      <w:tr w:rsidR="00955BC0" w:rsidRPr="00FD0DBE" w14:paraId="11BEC508" w14:textId="77777777" w:rsidTr="008250BF">
        <w:trPr>
          <w:trHeight w:val="110"/>
        </w:trPr>
        <w:tc>
          <w:tcPr>
            <w:cnfStyle w:val="001000000000" w:firstRow="0" w:lastRow="0" w:firstColumn="1" w:lastColumn="0" w:oddVBand="0" w:evenVBand="0" w:oddHBand="0" w:evenHBand="0" w:firstRowFirstColumn="0" w:firstRowLastColumn="0" w:lastRowFirstColumn="0" w:lastRowLastColumn="0"/>
            <w:tcW w:w="2227" w:type="dxa"/>
            <w:hideMark/>
          </w:tcPr>
          <w:p w14:paraId="78173BF4" w14:textId="77777777" w:rsidR="00955BC0" w:rsidRPr="00FD0DBE" w:rsidRDefault="00955BC0" w:rsidP="00E6039F">
            <w:pPr>
              <w:spacing w:after="0"/>
              <w:rPr>
                <w:rFonts w:eastAsia="Times New Roman"/>
                <w:sz w:val="20"/>
                <w:szCs w:val="20"/>
                <w:lang w:eastAsia="lv-LV"/>
              </w:rPr>
            </w:pPr>
            <w:r w:rsidRPr="00FD0DBE">
              <w:rPr>
                <w:rFonts w:eastAsia="Times New Roman"/>
                <w:sz w:val="20"/>
                <w:szCs w:val="20"/>
                <w:lang w:eastAsia="lv-LV"/>
              </w:rPr>
              <w:t>Olaines novads</w:t>
            </w:r>
          </w:p>
        </w:tc>
        <w:tc>
          <w:tcPr>
            <w:tcW w:w="1590" w:type="dxa"/>
            <w:hideMark/>
          </w:tcPr>
          <w:p w14:paraId="2E6404B7" w14:textId="77777777" w:rsidR="00955BC0" w:rsidRPr="00FD0DBE" w:rsidRDefault="00955BC0" w:rsidP="00E6039F">
            <w:pPr>
              <w:spacing w:after="0"/>
              <w:ind w:firstLine="213"/>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916  </w:t>
            </w:r>
          </w:p>
        </w:tc>
        <w:tc>
          <w:tcPr>
            <w:tcW w:w="2048" w:type="dxa"/>
            <w:hideMark/>
          </w:tcPr>
          <w:p w14:paraId="4E15AABC" w14:textId="77777777" w:rsidR="00955BC0" w:rsidRPr="00FD0DBE" w:rsidRDefault="00955BC0" w:rsidP="00E6039F">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6%</w:t>
            </w:r>
          </w:p>
        </w:tc>
        <w:tc>
          <w:tcPr>
            <w:tcW w:w="1638" w:type="dxa"/>
            <w:hideMark/>
          </w:tcPr>
          <w:p w14:paraId="3043C85D"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38.98  </w:t>
            </w:r>
          </w:p>
        </w:tc>
        <w:tc>
          <w:tcPr>
            <w:tcW w:w="1501" w:type="dxa"/>
            <w:hideMark/>
          </w:tcPr>
          <w:p w14:paraId="336A5800"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4.4%</w:t>
            </w:r>
          </w:p>
        </w:tc>
      </w:tr>
      <w:tr w:rsidR="00955BC0" w:rsidRPr="00FD0DBE" w14:paraId="13CADBD5" w14:textId="77777777" w:rsidTr="008250BF">
        <w:trPr>
          <w:trHeight w:val="110"/>
        </w:trPr>
        <w:tc>
          <w:tcPr>
            <w:cnfStyle w:val="001000000000" w:firstRow="0" w:lastRow="0" w:firstColumn="1" w:lastColumn="0" w:oddVBand="0" w:evenVBand="0" w:oddHBand="0" w:evenHBand="0" w:firstRowFirstColumn="0" w:firstRowLastColumn="0" w:lastRowFirstColumn="0" w:lastRowLastColumn="0"/>
            <w:tcW w:w="2227" w:type="dxa"/>
            <w:hideMark/>
          </w:tcPr>
          <w:p w14:paraId="5E996CE4" w14:textId="77777777" w:rsidR="00955BC0" w:rsidRPr="00FD0DBE" w:rsidRDefault="00955BC0" w:rsidP="00E6039F">
            <w:pPr>
              <w:spacing w:after="0"/>
              <w:rPr>
                <w:rFonts w:eastAsia="Times New Roman"/>
                <w:sz w:val="20"/>
                <w:szCs w:val="20"/>
                <w:lang w:eastAsia="lv-LV"/>
              </w:rPr>
            </w:pPr>
            <w:r w:rsidRPr="00FD0DBE">
              <w:rPr>
                <w:rFonts w:eastAsia="Times New Roman"/>
                <w:sz w:val="20"/>
                <w:szCs w:val="20"/>
                <w:lang w:eastAsia="lv-LV"/>
              </w:rPr>
              <w:t xml:space="preserve">Salaspils novads </w:t>
            </w:r>
          </w:p>
        </w:tc>
        <w:tc>
          <w:tcPr>
            <w:tcW w:w="1590" w:type="dxa"/>
            <w:hideMark/>
          </w:tcPr>
          <w:p w14:paraId="3EF34E61" w14:textId="77777777" w:rsidR="00955BC0" w:rsidRPr="00FD0DBE" w:rsidRDefault="00955BC0" w:rsidP="00E6039F">
            <w:pPr>
              <w:spacing w:after="0"/>
              <w:ind w:firstLine="213"/>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936  </w:t>
            </w:r>
          </w:p>
        </w:tc>
        <w:tc>
          <w:tcPr>
            <w:tcW w:w="2048" w:type="dxa"/>
            <w:hideMark/>
          </w:tcPr>
          <w:p w14:paraId="1712BA21" w14:textId="77777777" w:rsidR="00955BC0" w:rsidRPr="00FD0DBE" w:rsidRDefault="00955BC0" w:rsidP="00E6039F">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9%</w:t>
            </w:r>
          </w:p>
        </w:tc>
        <w:tc>
          <w:tcPr>
            <w:tcW w:w="1638" w:type="dxa"/>
            <w:hideMark/>
          </w:tcPr>
          <w:p w14:paraId="447B4421"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67.10  </w:t>
            </w:r>
          </w:p>
        </w:tc>
        <w:tc>
          <w:tcPr>
            <w:tcW w:w="1501" w:type="dxa"/>
            <w:hideMark/>
          </w:tcPr>
          <w:p w14:paraId="47F16C0C"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7.7%</w:t>
            </w:r>
          </w:p>
        </w:tc>
      </w:tr>
      <w:tr w:rsidR="00955BC0" w:rsidRPr="00FD0DBE" w14:paraId="3D0D81D7" w14:textId="77777777" w:rsidTr="008250BF">
        <w:trPr>
          <w:trHeight w:val="110"/>
        </w:trPr>
        <w:tc>
          <w:tcPr>
            <w:cnfStyle w:val="001000000000" w:firstRow="0" w:lastRow="0" w:firstColumn="1" w:lastColumn="0" w:oddVBand="0" w:evenVBand="0" w:oddHBand="0" w:evenHBand="0" w:firstRowFirstColumn="0" w:firstRowLastColumn="0" w:lastRowFirstColumn="0" w:lastRowLastColumn="0"/>
            <w:tcW w:w="2227" w:type="dxa"/>
            <w:hideMark/>
          </w:tcPr>
          <w:p w14:paraId="68603B31" w14:textId="77777777" w:rsidR="00955BC0" w:rsidRPr="00FD0DBE" w:rsidRDefault="00955BC0" w:rsidP="00E6039F">
            <w:pPr>
              <w:spacing w:after="0"/>
              <w:rPr>
                <w:rFonts w:eastAsia="Times New Roman"/>
                <w:sz w:val="20"/>
                <w:szCs w:val="20"/>
                <w:lang w:eastAsia="lv-LV"/>
              </w:rPr>
            </w:pPr>
            <w:r w:rsidRPr="00FD0DBE">
              <w:rPr>
                <w:rFonts w:eastAsia="Times New Roman"/>
                <w:sz w:val="20"/>
                <w:szCs w:val="20"/>
                <w:lang w:eastAsia="lv-LV"/>
              </w:rPr>
              <w:t>Alūksnes novads</w:t>
            </w:r>
          </w:p>
        </w:tc>
        <w:tc>
          <w:tcPr>
            <w:tcW w:w="1590" w:type="dxa"/>
            <w:hideMark/>
          </w:tcPr>
          <w:p w14:paraId="4ECBA536" w14:textId="77777777" w:rsidR="00955BC0" w:rsidRPr="00FD0DBE" w:rsidRDefault="00955BC0" w:rsidP="00E6039F">
            <w:pPr>
              <w:spacing w:after="0"/>
              <w:ind w:firstLine="213"/>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1 103  </w:t>
            </w:r>
          </w:p>
        </w:tc>
        <w:tc>
          <w:tcPr>
            <w:tcW w:w="2048" w:type="dxa"/>
            <w:hideMark/>
          </w:tcPr>
          <w:p w14:paraId="758DDD5C" w14:textId="77777777" w:rsidR="00955BC0" w:rsidRPr="00FD0DBE" w:rsidRDefault="00955BC0" w:rsidP="00E6039F">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0%</w:t>
            </w:r>
          </w:p>
        </w:tc>
        <w:tc>
          <w:tcPr>
            <w:tcW w:w="1638" w:type="dxa"/>
            <w:hideMark/>
          </w:tcPr>
          <w:p w14:paraId="5E71FCF8"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20.44  </w:t>
            </w:r>
          </w:p>
        </w:tc>
        <w:tc>
          <w:tcPr>
            <w:tcW w:w="1501" w:type="dxa"/>
            <w:hideMark/>
          </w:tcPr>
          <w:p w14:paraId="56029B52"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1.9%</w:t>
            </w:r>
          </w:p>
        </w:tc>
      </w:tr>
      <w:tr w:rsidR="00955BC0" w:rsidRPr="00FD0DBE" w14:paraId="025F6954" w14:textId="77777777" w:rsidTr="008250BF">
        <w:trPr>
          <w:trHeight w:val="110"/>
        </w:trPr>
        <w:tc>
          <w:tcPr>
            <w:cnfStyle w:val="001000000000" w:firstRow="0" w:lastRow="0" w:firstColumn="1" w:lastColumn="0" w:oddVBand="0" w:evenVBand="0" w:oddHBand="0" w:evenHBand="0" w:firstRowFirstColumn="0" w:firstRowLastColumn="0" w:lastRowFirstColumn="0" w:lastRowLastColumn="0"/>
            <w:tcW w:w="2227" w:type="dxa"/>
            <w:hideMark/>
          </w:tcPr>
          <w:p w14:paraId="4A3AE1E8" w14:textId="77777777" w:rsidR="00955BC0" w:rsidRPr="00FD0DBE" w:rsidRDefault="00955BC0" w:rsidP="00E6039F">
            <w:pPr>
              <w:spacing w:after="0"/>
              <w:rPr>
                <w:rFonts w:eastAsia="Times New Roman"/>
                <w:sz w:val="20"/>
                <w:szCs w:val="20"/>
                <w:lang w:eastAsia="lv-LV"/>
              </w:rPr>
            </w:pPr>
            <w:r w:rsidRPr="00FD0DBE">
              <w:rPr>
                <w:rFonts w:eastAsia="Times New Roman"/>
                <w:sz w:val="20"/>
                <w:szCs w:val="20"/>
                <w:lang w:eastAsia="lv-LV"/>
              </w:rPr>
              <w:t>Gulbenes novads</w:t>
            </w:r>
          </w:p>
        </w:tc>
        <w:tc>
          <w:tcPr>
            <w:tcW w:w="1590" w:type="dxa"/>
            <w:hideMark/>
          </w:tcPr>
          <w:p w14:paraId="4FF96217" w14:textId="77777777" w:rsidR="00955BC0" w:rsidRPr="00FD0DBE" w:rsidRDefault="00955BC0" w:rsidP="00E6039F">
            <w:pPr>
              <w:spacing w:after="0"/>
              <w:ind w:firstLine="213"/>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1 126  </w:t>
            </w:r>
          </w:p>
        </w:tc>
        <w:tc>
          <w:tcPr>
            <w:tcW w:w="2048" w:type="dxa"/>
            <w:hideMark/>
          </w:tcPr>
          <w:p w14:paraId="2D34D9E8" w14:textId="77777777" w:rsidR="00955BC0" w:rsidRPr="00FD0DBE" w:rsidRDefault="00955BC0" w:rsidP="00E6039F">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-2%</w:t>
            </w:r>
          </w:p>
        </w:tc>
        <w:tc>
          <w:tcPr>
            <w:tcW w:w="1638" w:type="dxa"/>
            <w:hideMark/>
          </w:tcPr>
          <w:p w14:paraId="5F98730B"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1.18  </w:t>
            </w:r>
          </w:p>
        </w:tc>
        <w:tc>
          <w:tcPr>
            <w:tcW w:w="1501" w:type="dxa"/>
            <w:hideMark/>
          </w:tcPr>
          <w:p w14:paraId="76825E0F"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0.1%</w:t>
            </w:r>
          </w:p>
        </w:tc>
      </w:tr>
      <w:tr w:rsidR="00955BC0" w:rsidRPr="00FD0DBE" w14:paraId="50FB9B5F" w14:textId="77777777" w:rsidTr="008250BF">
        <w:trPr>
          <w:trHeight w:val="110"/>
        </w:trPr>
        <w:tc>
          <w:tcPr>
            <w:cnfStyle w:val="001000000000" w:firstRow="0" w:lastRow="0" w:firstColumn="1" w:lastColumn="0" w:oddVBand="0" w:evenVBand="0" w:oddHBand="0" w:evenHBand="0" w:firstRowFirstColumn="0" w:firstRowLastColumn="0" w:lastRowFirstColumn="0" w:lastRowLastColumn="0"/>
            <w:tcW w:w="2227" w:type="dxa"/>
            <w:hideMark/>
          </w:tcPr>
          <w:p w14:paraId="21586301" w14:textId="77777777" w:rsidR="00955BC0" w:rsidRPr="00FD0DBE" w:rsidRDefault="00955BC0" w:rsidP="00E6039F">
            <w:pPr>
              <w:spacing w:after="0"/>
              <w:rPr>
                <w:rFonts w:eastAsia="Times New Roman"/>
                <w:sz w:val="20"/>
                <w:szCs w:val="20"/>
                <w:lang w:eastAsia="lv-LV"/>
              </w:rPr>
            </w:pPr>
            <w:r w:rsidRPr="00FD0DBE">
              <w:rPr>
                <w:rFonts w:eastAsia="Times New Roman"/>
                <w:sz w:val="20"/>
                <w:szCs w:val="20"/>
                <w:lang w:eastAsia="lv-LV"/>
              </w:rPr>
              <w:t>Līvānu novads</w:t>
            </w:r>
          </w:p>
        </w:tc>
        <w:tc>
          <w:tcPr>
            <w:tcW w:w="1590" w:type="dxa"/>
            <w:hideMark/>
          </w:tcPr>
          <w:p w14:paraId="56DAECA4" w14:textId="77777777" w:rsidR="00955BC0" w:rsidRPr="00FD0DBE" w:rsidRDefault="00955BC0" w:rsidP="00E6039F">
            <w:pPr>
              <w:spacing w:after="0"/>
              <w:ind w:firstLine="213"/>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993  </w:t>
            </w:r>
          </w:p>
        </w:tc>
        <w:tc>
          <w:tcPr>
            <w:tcW w:w="2048" w:type="dxa"/>
            <w:hideMark/>
          </w:tcPr>
          <w:p w14:paraId="27B520CD" w14:textId="77777777" w:rsidR="00955BC0" w:rsidRPr="00FD0DBE" w:rsidRDefault="00955BC0" w:rsidP="00E6039F">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6%</w:t>
            </w:r>
          </w:p>
        </w:tc>
        <w:tc>
          <w:tcPr>
            <w:tcW w:w="1638" w:type="dxa"/>
            <w:hideMark/>
          </w:tcPr>
          <w:p w14:paraId="6AB82E6A"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72.53  </w:t>
            </w:r>
          </w:p>
        </w:tc>
        <w:tc>
          <w:tcPr>
            <w:tcW w:w="1501" w:type="dxa"/>
            <w:hideMark/>
          </w:tcPr>
          <w:p w14:paraId="36D97F76"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7.9%</w:t>
            </w:r>
          </w:p>
        </w:tc>
      </w:tr>
      <w:tr w:rsidR="00955BC0" w:rsidRPr="00FD0DBE" w14:paraId="0DD40F09" w14:textId="77777777" w:rsidTr="008250BF">
        <w:trPr>
          <w:trHeight w:val="110"/>
        </w:trPr>
        <w:tc>
          <w:tcPr>
            <w:cnfStyle w:val="001000000000" w:firstRow="0" w:lastRow="0" w:firstColumn="1" w:lastColumn="0" w:oddVBand="0" w:evenVBand="0" w:oddHBand="0" w:evenHBand="0" w:firstRowFirstColumn="0" w:firstRowLastColumn="0" w:lastRowFirstColumn="0" w:lastRowLastColumn="0"/>
            <w:tcW w:w="2227" w:type="dxa"/>
            <w:hideMark/>
          </w:tcPr>
          <w:p w14:paraId="5F846C9E" w14:textId="77777777" w:rsidR="00955BC0" w:rsidRPr="00FD0DBE" w:rsidRDefault="00955BC0" w:rsidP="00E6039F">
            <w:pPr>
              <w:spacing w:after="0"/>
              <w:rPr>
                <w:rFonts w:eastAsia="Times New Roman"/>
                <w:sz w:val="20"/>
                <w:szCs w:val="20"/>
                <w:lang w:eastAsia="lv-LV"/>
              </w:rPr>
            </w:pPr>
            <w:r w:rsidRPr="00FD0DBE">
              <w:rPr>
                <w:rFonts w:eastAsia="Times New Roman"/>
                <w:sz w:val="20"/>
                <w:szCs w:val="20"/>
                <w:lang w:eastAsia="lv-LV"/>
              </w:rPr>
              <w:t>Valkas novads</w:t>
            </w:r>
          </w:p>
        </w:tc>
        <w:tc>
          <w:tcPr>
            <w:tcW w:w="1590" w:type="dxa"/>
            <w:hideMark/>
          </w:tcPr>
          <w:p w14:paraId="7647D2D2" w14:textId="77777777" w:rsidR="00955BC0" w:rsidRPr="00FD0DBE" w:rsidRDefault="00955BC0" w:rsidP="00E6039F">
            <w:pPr>
              <w:spacing w:after="0"/>
              <w:ind w:firstLine="213"/>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1 250  </w:t>
            </w:r>
          </w:p>
        </w:tc>
        <w:tc>
          <w:tcPr>
            <w:tcW w:w="2048" w:type="dxa"/>
            <w:hideMark/>
          </w:tcPr>
          <w:p w14:paraId="3C6FB1EF" w14:textId="77777777" w:rsidR="00955BC0" w:rsidRPr="00FD0DBE" w:rsidRDefault="00955BC0" w:rsidP="00E6039F">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-15%</w:t>
            </w:r>
          </w:p>
        </w:tc>
        <w:tc>
          <w:tcPr>
            <w:tcW w:w="1638" w:type="dxa"/>
            <w:hideMark/>
          </w:tcPr>
          <w:p w14:paraId="2409EA2E"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-207.84 </w:t>
            </w:r>
          </w:p>
        </w:tc>
        <w:tc>
          <w:tcPr>
            <w:tcW w:w="1501" w:type="dxa"/>
            <w:hideMark/>
          </w:tcPr>
          <w:p w14:paraId="2B699DB6"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-14.3%</w:t>
            </w:r>
          </w:p>
        </w:tc>
      </w:tr>
      <w:tr w:rsidR="00955BC0" w:rsidRPr="00FD0DBE" w14:paraId="100F62BC" w14:textId="77777777" w:rsidTr="008250BF">
        <w:trPr>
          <w:trHeight w:val="110"/>
        </w:trPr>
        <w:tc>
          <w:tcPr>
            <w:cnfStyle w:val="001000000000" w:firstRow="0" w:lastRow="0" w:firstColumn="1" w:lastColumn="0" w:oddVBand="0" w:evenVBand="0" w:oddHBand="0" w:evenHBand="0" w:firstRowFirstColumn="0" w:firstRowLastColumn="0" w:lastRowFirstColumn="0" w:lastRowLastColumn="0"/>
            <w:tcW w:w="2227" w:type="dxa"/>
            <w:hideMark/>
          </w:tcPr>
          <w:p w14:paraId="1B517D6D" w14:textId="77777777" w:rsidR="00955BC0" w:rsidRPr="00FD0DBE" w:rsidRDefault="00955BC0" w:rsidP="00E6039F">
            <w:pPr>
              <w:spacing w:after="0"/>
              <w:rPr>
                <w:rFonts w:eastAsia="Times New Roman"/>
                <w:sz w:val="20"/>
                <w:szCs w:val="20"/>
                <w:lang w:eastAsia="lv-LV"/>
              </w:rPr>
            </w:pPr>
            <w:r w:rsidRPr="00FD0DBE">
              <w:rPr>
                <w:rFonts w:eastAsia="Times New Roman"/>
                <w:sz w:val="20"/>
                <w:szCs w:val="20"/>
                <w:lang w:eastAsia="lv-LV"/>
              </w:rPr>
              <w:t>Varakļānu novads</w:t>
            </w:r>
          </w:p>
        </w:tc>
        <w:tc>
          <w:tcPr>
            <w:tcW w:w="1590" w:type="dxa"/>
            <w:hideMark/>
          </w:tcPr>
          <w:p w14:paraId="20457812" w14:textId="77777777" w:rsidR="00955BC0" w:rsidRPr="00FD0DBE" w:rsidRDefault="00955BC0" w:rsidP="00E6039F">
            <w:pPr>
              <w:spacing w:after="0"/>
              <w:ind w:firstLine="213"/>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1 027  </w:t>
            </w:r>
          </w:p>
        </w:tc>
        <w:tc>
          <w:tcPr>
            <w:tcW w:w="2048" w:type="dxa"/>
            <w:hideMark/>
          </w:tcPr>
          <w:p w14:paraId="241C0A3B" w14:textId="77777777" w:rsidR="00955BC0" w:rsidRPr="00FD0DBE" w:rsidRDefault="00955BC0" w:rsidP="00E6039F">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7%</w:t>
            </w:r>
          </w:p>
        </w:tc>
        <w:tc>
          <w:tcPr>
            <w:tcW w:w="1638" w:type="dxa"/>
            <w:hideMark/>
          </w:tcPr>
          <w:p w14:paraId="62C13C0B"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98.17  </w:t>
            </w:r>
          </w:p>
        </w:tc>
        <w:tc>
          <w:tcPr>
            <w:tcW w:w="1501" w:type="dxa"/>
            <w:hideMark/>
          </w:tcPr>
          <w:p w14:paraId="2A295E32"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10.6%</w:t>
            </w:r>
          </w:p>
        </w:tc>
      </w:tr>
      <w:tr w:rsidR="00955BC0" w:rsidRPr="00FD0DBE" w14:paraId="14BDCDFF" w14:textId="77777777" w:rsidTr="008250BF">
        <w:trPr>
          <w:trHeight w:val="110"/>
        </w:trPr>
        <w:tc>
          <w:tcPr>
            <w:cnfStyle w:val="001000000000" w:firstRow="0" w:lastRow="0" w:firstColumn="1" w:lastColumn="0" w:oddVBand="0" w:evenVBand="0" w:oddHBand="0" w:evenHBand="0" w:firstRowFirstColumn="0" w:firstRowLastColumn="0" w:lastRowFirstColumn="0" w:lastRowLastColumn="0"/>
            <w:tcW w:w="2227" w:type="dxa"/>
            <w:hideMark/>
          </w:tcPr>
          <w:p w14:paraId="394B6D1C" w14:textId="77777777" w:rsidR="00955BC0" w:rsidRPr="00FD0DBE" w:rsidRDefault="00955BC0" w:rsidP="00E6039F">
            <w:pPr>
              <w:spacing w:after="0"/>
              <w:rPr>
                <w:rFonts w:eastAsia="Times New Roman"/>
                <w:sz w:val="20"/>
                <w:szCs w:val="20"/>
                <w:lang w:eastAsia="lv-LV"/>
              </w:rPr>
            </w:pPr>
            <w:r w:rsidRPr="00FD0DBE">
              <w:rPr>
                <w:rFonts w:eastAsia="Times New Roman"/>
                <w:sz w:val="20"/>
                <w:szCs w:val="20"/>
                <w:lang w:eastAsia="lv-LV"/>
              </w:rPr>
              <w:lastRenderedPageBreak/>
              <w:t xml:space="preserve">Ventspils novads </w:t>
            </w:r>
          </w:p>
        </w:tc>
        <w:tc>
          <w:tcPr>
            <w:tcW w:w="1590" w:type="dxa"/>
            <w:hideMark/>
          </w:tcPr>
          <w:p w14:paraId="1DA5A876" w14:textId="77777777" w:rsidR="00955BC0" w:rsidRPr="00FD0DBE" w:rsidRDefault="00955BC0" w:rsidP="00E6039F">
            <w:pPr>
              <w:spacing w:after="0"/>
              <w:ind w:firstLine="213"/>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1 104  </w:t>
            </w:r>
          </w:p>
        </w:tc>
        <w:tc>
          <w:tcPr>
            <w:tcW w:w="2048" w:type="dxa"/>
            <w:hideMark/>
          </w:tcPr>
          <w:p w14:paraId="773C6FCF" w14:textId="77777777" w:rsidR="00955BC0" w:rsidRPr="00FD0DBE" w:rsidRDefault="00955BC0" w:rsidP="00E6039F">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4%</w:t>
            </w:r>
          </w:p>
        </w:tc>
        <w:tc>
          <w:tcPr>
            <w:tcW w:w="1638" w:type="dxa"/>
            <w:hideMark/>
          </w:tcPr>
          <w:p w14:paraId="649A5A33"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60.61  </w:t>
            </w:r>
          </w:p>
        </w:tc>
        <w:tc>
          <w:tcPr>
            <w:tcW w:w="1501" w:type="dxa"/>
            <w:hideMark/>
          </w:tcPr>
          <w:p w14:paraId="10833610" w14:textId="77777777" w:rsidR="00955BC0" w:rsidRPr="00FD0DBE" w:rsidRDefault="00955BC0" w:rsidP="00E6039F">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5.8%</w:t>
            </w:r>
          </w:p>
        </w:tc>
      </w:tr>
    </w:tbl>
    <w:p w14:paraId="50945C5E" w14:textId="77777777" w:rsidR="00955BC0" w:rsidRPr="00FD0DBE" w:rsidRDefault="00955BC0" w:rsidP="00955BC0">
      <w:pPr>
        <w:jc w:val="right"/>
        <w:rPr>
          <w:rFonts w:eastAsia="Times New Roman"/>
        </w:rPr>
      </w:pPr>
      <w:r w:rsidRPr="00FD0DBE">
        <w:rPr>
          <w:rFonts w:eastAsia="Times New Roman"/>
          <w:i/>
        </w:rPr>
        <w:t xml:space="preserve">Datu avots: </w:t>
      </w:r>
      <w:r w:rsidRPr="00FD0DBE">
        <w:rPr>
          <w:i/>
        </w:rPr>
        <w:t>VK</w:t>
      </w:r>
      <w:r w:rsidRPr="00FD0DBE">
        <w:rPr>
          <w:rFonts w:eastAsia="Times New Roman"/>
          <w:iCs/>
        </w:rPr>
        <w:t xml:space="preserve"> </w:t>
      </w:r>
    </w:p>
    <w:p w14:paraId="66A86CD8" w14:textId="77777777" w:rsidR="00955BC0" w:rsidRPr="00FD0DBE" w:rsidRDefault="00955BC0" w:rsidP="00955BC0">
      <w:pPr>
        <w:rPr>
          <w:rFonts w:eastAsia="Times New Roman"/>
          <w:lang w:eastAsia="en-GB"/>
        </w:rPr>
      </w:pPr>
      <w:r w:rsidRPr="00FD0DBE">
        <w:rPr>
          <w:rFonts w:eastAsia="Times New Roman"/>
          <w:lang w:eastAsia="en-GB"/>
        </w:rPr>
        <w:t xml:space="preserve">Vidējās izmaksas uz 1 iedzīvotāju starp šiem novadiem ir </w:t>
      </w:r>
      <w:r w:rsidRPr="00FD0DBE">
        <w:rPr>
          <w:rFonts w:eastAsia="Times New Roman"/>
          <w:b/>
          <w:bCs/>
          <w:lang w:eastAsia="en-GB"/>
        </w:rPr>
        <w:t>1 057 EUR</w:t>
      </w:r>
      <w:r w:rsidRPr="00FD0DBE">
        <w:rPr>
          <w:rFonts w:eastAsia="Times New Roman"/>
          <w:lang w:eastAsia="en-GB"/>
        </w:rPr>
        <w:t xml:space="preserve">, būtiski šo vidējo atzīmi pārsniedz Valkas novads, savukārt četros novados izmaksas uz 1 iedzīvotāju ir zem vidējā rādītāja. </w:t>
      </w:r>
    </w:p>
    <w:p w14:paraId="66648D7B" w14:textId="7146F5CD" w:rsidR="00955BC0" w:rsidRPr="00FD0DBE" w:rsidRDefault="00960AFB" w:rsidP="00B55C6F">
      <w:pPr>
        <w:pStyle w:val="Caption"/>
        <w:rPr>
          <w:lang w:eastAsia="en-GB"/>
        </w:rPr>
      </w:pPr>
      <w:bookmarkStart w:id="18" w:name="_Toc91019155"/>
      <w:r w:rsidRPr="00FD0DBE">
        <w:rPr>
          <w:lang w:eastAsia="en-GB"/>
        </w:rPr>
        <w:t>7</w:t>
      </w:r>
      <w:r w:rsidR="00955BC0" w:rsidRPr="00FD0DBE">
        <w:rPr>
          <w:lang w:eastAsia="en-GB"/>
        </w:rPr>
        <w:t xml:space="preserve">. attēls. </w:t>
      </w:r>
      <w:r w:rsidR="00C02A9E">
        <w:rPr>
          <w:lang w:eastAsia="en-GB"/>
        </w:rPr>
        <w:t>Pašvaldību budžeta i</w:t>
      </w:r>
      <w:r w:rsidR="00955BC0" w:rsidRPr="00FD0DBE">
        <w:rPr>
          <w:lang w:eastAsia="en-GB"/>
        </w:rPr>
        <w:t>zmaksas uz 1 iedzīvotāju starp novadiem, kuri nemainījās, (2021. gada izpilde uz oktobri) EUR</w:t>
      </w:r>
      <w:bookmarkEnd w:id="18"/>
    </w:p>
    <w:p w14:paraId="3A94A0EB" w14:textId="77777777" w:rsidR="00955BC0" w:rsidRPr="00FD0DBE" w:rsidRDefault="00955BC0" w:rsidP="00955BC0">
      <w:pPr>
        <w:jc w:val="right"/>
        <w:rPr>
          <w:rFonts w:eastAsia="Times New Roman"/>
          <w:iCs/>
        </w:rPr>
      </w:pPr>
      <w:r w:rsidRPr="00FD0DBE">
        <w:rPr>
          <w:noProof/>
        </w:rPr>
        <w:drawing>
          <wp:inline distT="0" distB="0" distL="0" distR="0" wp14:anchorId="0F58C7FB" wp14:editId="5BFC95E3">
            <wp:extent cx="5729946" cy="2095500"/>
            <wp:effectExtent l="0" t="0" r="4445" b="0"/>
            <wp:docPr id="99" name="Picture 99" descr="Chart, bar chart, waterfall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9"/>
                    <pic:cNvPicPr/>
                  </pic:nvPicPr>
                  <pic:blipFill>
                    <a:blip r:embed="rId23">
                      <a:extLst>
                        <a:ext uri="{28A0092B-C50C-407E-A947-70E740481C1C}">
                          <a14:useLocalDpi xmlns:a14="http://schemas.microsoft.com/office/drawing/2010/main" val="0"/>
                        </a:ext>
                      </a:extLst>
                    </a:blip>
                    <a:stretch>
                      <a:fillRect/>
                    </a:stretch>
                  </pic:blipFill>
                  <pic:spPr>
                    <a:xfrm>
                      <a:off x="0" y="0"/>
                      <a:ext cx="5729946" cy="2095500"/>
                    </a:xfrm>
                    <a:prstGeom prst="rect">
                      <a:avLst/>
                    </a:prstGeom>
                  </pic:spPr>
                </pic:pic>
              </a:graphicData>
            </a:graphic>
          </wp:inline>
        </w:drawing>
      </w:r>
      <w:r w:rsidRPr="00FD0DBE">
        <w:rPr>
          <w:rFonts w:eastAsia="Times New Roman"/>
          <w:i/>
        </w:rPr>
        <w:t xml:space="preserve">Datu avots: </w:t>
      </w:r>
      <w:r w:rsidRPr="00FD0DBE">
        <w:rPr>
          <w:i/>
        </w:rPr>
        <w:t>VK</w:t>
      </w:r>
      <w:r w:rsidRPr="00FD0DBE">
        <w:rPr>
          <w:rFonts w:eastAsia="Times New Roman"/>
          <w:i/>
        </w:rPr>
        <w:t xml:space="preserve"> </w:t>
      </w:r>
    </w:p>
    <w:p w14:paraId="72EE2D29" w14:textId="77777777" w:rsidR="00955BC0" w:rsidRPr="00FD0DBE" w:rsidRDefault="00955BC0" w:rsidP="00955BC0">
      <w:pPr>
        <w:rPr>
          <w:rFonts w:eastAsia="Times New Roman"/>
          <w:i/>
          <w:iCs/>
          <w:sz w:val="20"/>
          <w:szCs w:val="20"/>
          <w:lang w:eastAsia="en-GB"/>
        </w:rPr>
      </w:pPr>
    </w:p>
    <w:p w14:paraId="36477D46" w14:textId="77777777" w:rsidR="00955BC0" w:rsidRPr="00FD0DBE" w:rsidRDefault="00955BC0" w:rsidP="00955BC0">
      <w:pPr>
        <w:rPr>
          <w:rFonts w:eastAsia="Times New Roman"/>
          <w:lang w:eastAsia="en-GB"/>
        </w:rPr>
      </w:pPr>
      <w:r w:rsidRPr="00FD0DBE">
        <w:rPr>
          <w:rFonts w:eastAsia="Times New Roman"/>
          <w:lang w:eastAsia="en-GB"/>
        </w:rPr>
        <w:t xml:space="preserve">Salīdzinot  2020. gada un 2021. gada izpildi uz oktobra mēnesi, piemēram, Valkas novada izmaksas uz 1 iedzīvotāju  samazinājušās par 208 EUR jeb 14%, lai gan tās joprojām ir vienas no augstākajām starp novadiem, kuriem pēc ATR nemainījās teritorija. Savukārt  pārējos novados izmaksas uz 1 iedzīvotāju ir palielinājušas: Varakļānu novadā – par 98 EUR jeb 11%, Līvānu novadā – par 73 EUR jeb par 8% un Salaspils novadā – par 67 EUR jeb 8%.  </w:t>
      </w:r>
    </w:p>
    <w:p w14:paraId="6F9DB82D" w14:textId="02E3330B" w:rsidR="00955BC0" w:rsidRPr="00FD0DBE" w:rsidRDefault="00960AFB" w:rsidP="00B55C6F">
      <w:pPr>
        <w:pStyle w:val="Caption"/>
        <w:rPr>
          <w:lang w:eastAsia="en-GB"/>
        </w:rPr>
      </w:pPr>
      <w:bookmarkStart w:id="19" w:name="_Toc91019156"/>
      <w:r w:rsidRPr="00FD0DBE">
        <w:rPr>
          <w:lang w:eastAsia="en-GB"/>
        </w:rPr>
        <w:t>8</w:t>
      </w:r>
      <w:r w:rsidR="00955BC0" w:rsidRPr="00FD0DBE">
        <w:rPr>
          <w:lang w:eastAsia="en-GB"/>
        </w:rPr>
        <w:t xml:space="preserve">. attēls. </w:t>
      </w:r>
      <w:r w:rsidR="00C02A9E">
        <w:rPr>
          <w:lang w:eastAsia="en-GB"/>
        </w:rPr>
        <w:t>Pašvaldību budžeta izmaksu i</w:t>
      </w:r>
      <w:r w:rsidR="00955BC0" w:rsidRPr="00FD0DBE">
        <w:rPr>
          <w:lang w:eastAsia="en-GB"/>
        </w:rPr>
        <w:t xml:space="preserve">zmaiņas uz </w:t>
      </w:r>
      <w:r w:rsidR="00C02A9E">
        <w:rPr>
          <w:lang w:eastAsia="en-GB"/>
        </w:rPr>
        <w:br/>
      </w:r>
      <w:r w:rsidR="00955BC0" w:rsidRPr="00FD0DBE">
        <w:rPr>
          <w:lang w:eastAsia="en-GB"/>
        </w:rPr>
        <w:t>1 iedzīvotāju EUR novadiem, kuri pēc ATR nemainījās</w:t>
      </w:r>
      <w:bookmarkEnd w:id="19"/>
    </w:p>
    <w:p w14:paraId="10AF76B5" w14:textId="77777777" w:rsidR="00955BC0" w:rsidRPr="00FD0DBE" w:rsidRDefault="00955BC0" w:rsidP="00955BC0">
      <w:pPr>
        <w:jc w:val="right"/>
        <w:rPr>
          <w:rFonts w:eastAsia="Times New Roman"/>
          <w:lang w:eastAsia="en-GB"/>
        </w:rPr>
      </w:pPr>
      <w:r w:rsidRPr="00FD0DBE">
        <w:rPr>
          <w:noProof/>
        </w:rPr>
        <w:drawing>
          <wp:inline distT="0" distB="0" distL="0" distR="0" wp14:anchorId="040F1E07" wp14:editId="52FFAFFC">
            <wp:extent cx="5731510" cy="2128899"/>
            <wp:effectExtent l="0" t="0" r="2540" b="5080"/>
            <wp:docPr id="102" name="Picture 102" descr="Chart, waterfall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
                    <pic:cNvPicPr/>
                  </pic:nvPicPr>
                  <pic:blipFill>
                    <a:blip r:embed="rId24">
                      <a:extLst>
                        <a:ext uri="{28A0092B-C50C-407E-A947-70E740481C1C}">
                          <a14:useLocalDpi xmlns:a14="http://schemas.microsoft.com/office/drawing/2010/main" val="0"/>
                        </a:ext>
                      </a:extLst>
                    </a:blip>
                    <a:stretch>
                      <a:fillRect/>
                    </a:stretch>
                  </pic:blipFill>
                  <pic:spPr>
                    <a:xfrm>
                      <a:off x="0" y="0"/>
                      <a:ext cx="5731510" cy="2128899"/>
                    </a:xfrm>
                    <a:prstGeom prst="rect">
                      <a:avLst/>
                    </a:prstGeom>
                  </pic:spPr>
                </pic:pic>
              </a:graphicData>
            </a:graphic>
          </wp:inline>
        </w:drawing>
      </w:r>
      <w:r w:rsidRPr="00FD0DBE">
        <w:rPr>
          <w:rFonts w:eastAsia="Times New Roman"/>
          <w:i/>
        </w:rPr>
        <w:t xml:space="preserve">Datu avots: </w:t>
      </w:r>
      <w:r w:rsidRPr="00FD0DBE">
        <w:rPr>
          <w:i/>
        </w:rPr>
        <w:t>VK</w:t>
      </w:r>
      <w:r w:rsidRPr="00FD0DBE">
        <w:rPr>
          <w:rFonts w:eastAsia="Times New Roman"/>
          <w:i/>
        </w:rPr>
        <w:t xml:space="preserve"> </w:t>
      </w:r>
    </w:p>
    <w:p w14:paraId="3669C802" w14:textId="4CC59842" w:rsidR="00955BC0" w:rsidRPr="00FD0DBE" w:rsidRDefault="00955BC0" w:rsidP="00955BC0">
      <w:pPr>
        <w:rPr>
          <w:rFonts w:eastAsia="Times New Roman"/>
          <w:lang w:eastAsia="en-GB"/>
        </w:rPr>
      </w:pPr>
      <w:r w:rsidRPr="00FD0DBE">
        <w:rPr>
          <w:rFonts w:eastAsia="Times New Roman"/>
          <w:lang w:eastAsia="en-GB"/>
        </w:rPr>
        <w:t xml:space="preserve">Vērtējot abas grupas kopā, vidējais izdevumu apmērs uz 1 iedzīvotāju ir </w:t>
      </w:r>
      <w:r w:rsidRPr="00FD0DBE">
        <w:rPr>
          <w:rFonts w:eastAsia="Times New Roman"/>
          <w:b/>
          <w:bCs/>
          <w:lang w:eastAsia="en-GB"/>
        </w:rPr>
        <w:t>1 182 EUR</w:t>
      </w:r>
      <w:r w:rsidRPr="00FD0DBE">
        <w:rPr>
          <w:rFonts w:eastAsia="Times New Roman"/>
          <w:lang w:eastAsia="en-GB"/>
        </w:rPr>
        <w:t xml:space="preserve">, un budžeta </w:t>
      </w:r>
      <w:proofErr w:type="spellStart"/>
      <w:r w:rsidRPr="00FD0DBE">
        <w:rPr>
          <w:rFonts w:eastAsia="Times New Roman"/>
          <w:lang w:eastAsia="en-GB"/>
        </w:rPr>
        <w:t>izvērtējuma</w:t>
      </w:r>
      <w:proofErr w:type="spellEnd"/>
      <w:r w:rsidRPr="00FD0DBE">
        <w:rPr>
          <w:rFonts w:eastAsia="Times New Roman"/>
          <w:lang w:eastAsia="en-GB"/>
        </w:rPr>
        <w:t xml:space="preserve"> dati zemāk liecina, ka 19 novadu pašvaldībās esošais rādītājs </w:t>
      </w:r>
      <w:r w:rsidRPr="00FD0DBE">
        <w:rPr>
          <w:rFonts w:eastAsia="Times New Roman"/>
          <w:lang w:eastAsia="en-GB"/>
        </w:rPr>
        <w:lastRenderedPageBreak/>
        <w:t xml:space="preserve">nesasniedz vidējo rādītāju (t.sk. 17 </w:t>
      </w:r>
      <w:proofErr w:type="spellStart"/>
      <w:r w:rsidRPr="00FD0DBE">
        <w:rPr>
          <w:rFonts w:eastAsia="Times New Roman"/>
          <w:lang w:eastAsia="en-GB"/>
        </w:rPr>
        <w:t>jaunizveidotās</w:t>
      </w:r>
      <w:proofErr w:type="spellEnd"/>
      <w:r w:rsidRPr="00FD0DBE">
        <w:rPr>
          <w:rFonts w:eastAsia="Times New Roman"/>
          <w:lang w:eastAsia="en-GB"/>
        </w:rPr>
        <w:t xml:space="preserve"> pašvaldībās</w:t>
      </w:r>
      <w:r w:rsidRPr="00FD0DBE">
        <w:rPr>
          <w:rFonts w:eastAsia="Times New Roman"/>
          <w:vertAlign w:val="superscript"/>
          <w:lang w:eastAsia="en-GB"/>
        </w:rPr>
        <w:footnoteReference w:id="11"/>
      </w:r>
      <w:r w:rsidRPr="00FD0DBE">
        <w:rPr>
          <w:rFonts w:eastAsia="Times New Roman"/>
          <w:lang w:eastAsia="en-GB"/>
        </w:rPr>
        <w:t xml:space="preserve">), savukārt 17 pašvaldības to sasniedz vai pārsniedz (t.sk. 11 </w:t>
      </w:r>
      <w:proofErr w:type="spellStart"/>
      <w:r w:rsidRPr="00FD0DBE">
        <w:rPr>
          <w:rFonts w:eastAsia="Times New Roman"/>
          <w:lang w:eastAsia="en-GB"/>
        </w:rPr>
        <w:t>jaunizveidotās</w:t>
      </w:r>
      <w:proofErr w:type="spellEnd"/>
      <w:r w:rsidRPr="00FD0DBE">
        <w:rPr>
          <w:rFonts w:eastAsia="Times New Roman"/>
          <w:lang w:eastAsia="en-GB"/>
        </w:rPr>
        <w:t xml:space="preserve"> pašvaldībās</w:t>
      </w:r>
      <w:r w:rsidRPr="00FD0DBE">
        <w:rPr>
          <w:rFonts w:eastAsia="Times New Roman"/>
          <w:vertAlign w:val="superscript"/>
          <w:lang w:eastAsia="en-GB"/>
        </w:rPr>
        <w:footnoteReference w:id="12"/>
      </w:r>
      <w:r w:rsidRPr="00FD0DBE">
        <w:rPr>
          <w:rFonts w:eastAsia="Times New Roman"/>
          <w:lang w:eastAsia="en-GB"/>
        </w:rPr>
        <w:t>).</w:t>
      </w:r>
    </w:p>
    <w:p w14:paraId="132ACECB" w14:textId="2C59A918" w:rsidR="00955BC0" w:rsidRPr="00FD0DBE" w:rsidRDefault="00960AFB" w:rsidP="00B03571">
      <w:pPr>
        <w:pStyle w:val="Caption"/>
        <w:rPr>
          <w:lang w:eastAsia="en-GB"/>
        </w:rPr>
      </w:pPr>
      <w:bookmarkStart w:id="20" w:name="_Toc91019157"/>
      <w:r w:rsidRPr="00FD0DBE">
        <w:rPr>
          <w:lang w:eastAsia="en-GB"/>
        </w:rPr>
        <w:t>9</w:t>
      </w:r>
      <w:r w:rsidR="00955BC0" w:rsidRPr="00FD0DBE">
        <w:rPr>
          <w:lang w:eastAsia="en-GB"/>
        </w:rPr>
        <w:t xml:space="preserve">. attēls. </w:t>
      </w:r>
      <w:r w:rsidR="00C02A9E">
        <w:rPr>
          <w:lang w:eastAsia="en-GB"/>
        </w:rPr>
        <w:t xml:space="preserve">Pašvaldību </w:t>
      </w:r>
      <w:proofErr w:type="spellStart"/>
      <w:r w:rsidR="00C02A9E">
        <w:rPr>
          <w:lang w:eastAsia="en-GB"/>
        </w:rPr>
        <w:t>budžetsa</w:t>
      </w:r>
      <w:proofErr w:type="spellEnd"/>
      <w:r w:rsidR="00C02A9E">
        <w:rPr>
          <w:lang w:eastAsia="en-GB"/>
        </w:rPr>
        <w:t xml:space="preserve"> i</w:t>
      </w:r>
      <w:r w:rsidR="00955BC0" w:rsidRPr="00FD0DBE">
        <w:rPr>
          <w:lang w:eastAsia="en-GB"/>
        </w:rPr>
        <w:t>zdevumu apmērs uz 1 iedzīvotāju EUR novadu pašvaldībās pēc ATR</w:t>
      </w:r>
      <w:r w:rsidR="00955BC0" w:rsidRPr="00FD0DBE">
        <w:rPr>
          <w:rFonts w:eastAsia="Times New Roman"/>
          <w:vertAlign w:val="superscript"/>
          <w:lang w:eastAsia="en-GB"/>
        </w:rPr>
        <w:footnoteReference w:id="13"/>
      </w:r>
      <w:r w:rsidR="00955BC0" w:rsidRPr="00FD0DBE">
        <w:rPr>
          <w:lang w:eastAsia="en-GB"/>
        </w:rPr>
        <w:t xml:space="preserve">, EUR uz 1 iedz. (izņemot </w:t>
      </w:r>
      <w:proofErr w:type="spellStart"/>
      <w:r w:rsidR="00955BC0" w:rsidRPr="00FD0DBE">
        <w:rPr>
          <w:lang w:eastAsia="en-GB"/>
        </w:rPr>
        <w:t>valstspilsētas</w:t>
      </w:r>
      <w:proofErr w:type="spellEnd"/>
      <w:r w:rsidR="00955BC0" w:rsidRPr="00FD0DBE">
        <w:rPr>
          <w:lang w:eastAsia="en-GB"/>
        </w:rPr>
        <w:t>)</w:t>
      </w:r>
      <w:bookmarkEnd w:id="20"/>
    </w:p>
    <w:p w14:paraId="6C4C01F5" w14:textId="77777777" w:rsidR="00955BC0" w:rsidRPr="00FD0DBE" w:rsidRDefault="00955BC0" w:rsidP="6207FCF7">
      <w:pPr>
        <w:jc w:val="right"/>
        <w:rPr>
          <w:rFonts w:eastAsia="Times New Roman"/>
          <w:i/>
          <w:iCs/>
          <w:lang w:eastAsia="en-GB"/>
        </w:rPr>
      </w:pPr>
      <w:r w:rsidRPr="00FD0DBE">
        <w:rPr>
          <w:noProof/>
        </w:rPr>
        <w:drawing>
          <wp:inline distT="0" distB="0" distL="0" distR="0" wp14:anchorId="360F2E4A" wp14:editId="7F6F9B41">
            <wp:extent cx="5731510" cy="2809875"/>
            <wp:effectExtent l="0" t="0" r="2540" b="9525"/>
            <wp:docPr id="151" name="Chart 151">
              <a:extLst xmlns:a="http://schemas.openxmlformats.org/drawingml/2006/main">
                <a:ext uri="{FF2B5EF4-FFF2-40B4-BE49-F238E27FC236}">
                  <a16:creationId xmlns:a16="http://schemas.microsoft.com/office/drawing/2014/main" id="{AD6BE0E7-3BEB-46E1-BC30-37443469084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r w:rsidRPr="6207FCF7">
        <w:rPr>
          <w:rFonts w:eastAsia="Times New Roman"/>
          <w:i/>
          <w:iCs/>
        </w:rPr>
        <w:t xml:space="preserve">Datu avots: </w:t>
      </w:r>
      <w:r w:rsidRPr="6207FCF7">
        <w:rPr>
          <w:i/>
          <w:iCs/>
        </w:rPr>
        <w:t>VK</w:t>
      </w:r>
      <w:r w:rsidRPr="6207FCF7">
        <w:rPr>
          <w:rFonts w:eastAsia="Times New Roman"/>
          <w:i/>
          <w:iCs/>
        </w:rPr>
        <w:t xml:space="preserve"> </w:t>
      </w:r>
    </w:p>
    <w:p w14:paraId="3AF40765" w14:textId="77777777" w:rsidR="00955BC0" w:rsidRPr="00FD0DBE" w:rsidRDefault="00955BC0" w:rsidP="00955BC0">
      <w:pPr>
        <w:rPr>
          <w:rFonts w:eastAsia="Times New Roman"/>
          <w:lang w:eastAsia="en-GB"/>
        </w:rPr>
      </w:pPr>
      <w:r w:rsidRPr="00FD0DBE">
        <w:rPr>
          <w:rFonts w:eastAsia="Times New Roman"/>
          <w:lang w:eastAsia="en-GB"/>
        </w:rPr>
        <w:t xml:space="preserve">Arī apskatot visas novadu pašvaldības kopā un salīdzinot situāciju pirms ATR 110 pašvaldībās grafiski (izņemot </w:t>
      </w:r>
      <w:proofErr w:type="spellStart"/>
      <w:r w:rsidRPr="00FD0DBE">
        <w:rPr>
          <w:rFonts w:eastAsia="Times New Roman"/>
          <w:lang w:eastAsia="en-GB"/>
        </w:rPr>
        <w:t>valstspilsētas</w:t>
      </w:r>
      <w:proofErr w:type="spellEnd"/>
      <w:r w:rsidRPr="00FD0DBE">
        <w:rPr>
          <w:rFonts w:eastAsia="Times New Roman"/>
          <w:lang w:eastAsia="en-GB"/>
        </w:rPr>
        <w:t xml:space="preserve">), ar </w:t>
      </w:r>
      <w:proofErr w:type="spellStart"/>
      <w:r w:rsidRPr="00FD0DBE">
        <w:rPr>
          <w:rFonts w:eastAsia="Times New Roman"/>
          <w:lang w:eastAsia="en-GB"/>
        </w:rPr>
        <w:t>jaunizveidoto</w:t>
      </w:r>
      <w:proofErr w:type="spellEnd"/>
      <w:r w:rsidRPr="00FD0DBE">
        <w:rPr>
          <w:rFonts w:eastAsia="Times New Roman"/>
          <w:lang w:eastAsia="en-GB"/>
        </w:rPr>
        <w:t xml:space="preserve"> novadu izdevumiem uz 1 iedzīvotāju, redzams, ka izdevumu apmērs uz 1 iedzīvotāju pašvaldībās ir izlīdzinājies, kļuvis vienmērīgāks. Pašvaldībās ar iepriekš augstu izdevumu apmēru ir notikušas izmaiņas, samazinoties izdevumu apmēram uz 1 iedzīvotāju, savukārt novados, kuros iepriekš bijis zemāks izdevumu apmērs, tas pēc ATR ir pieaudzis un no budžeta viedokļa ir izveidojies vienlīdzīgāks pašvaldību iedalījums ne tikai ATR </w:t>
      </w:r>
      <w:proofErr w:type="spellStart"/>
      <w:r w:rsidRPr="00FD0DBE">
        <w:rPr>
          <w:rFonts w:eastAsia="Times New Roman"/>
          <w:lang w:eastAsia="en-GB"/>
        </w:rPr>
        <w:t>jaunizveidotajās</w:t>
      </w:r>
      <w:proofErr w:type="spellEnd"/>
      <w:r w:rsidRPr="00FD0DBE">
        <w:rPr>
          <w:rFonts w:eastAsia="Times New Roman"/>
          <w:lang w:eastAsia="en-GB"/>
        </w:rPr>
        <w:t xml:space="preserve"> pašvaldībās, bet valstī kopumā.</w:t>
      </w:r>
      <w:bookmarkStart w:id="21" w:name="_Toc91019158"/>
    </w:p>
    <w:p w14:paraId="5D549622" w14:textId="77777777" w:rsidR="00651BA0" w:rsidRDefault="00651BA0">
      <w:pPr>
        <w:spacing w:after="160" w:line="259" w:lineRule="auto"/>
        <w:jc w:val="left"/>
        <w:rPr>
          <w:b/>
          <w:bCs/>
          <w:i/>
          <w:iCs/>
          <w:sz w:val="22"/>
          <w:szCs w:val="22"/>
          <w:lang w:eastAsia="en-GB"/>
        </w:rPr>
      </w:pPr>
      <w:r>
        <w:rPr>
          <w:lang w:eastAsia="en-GB"/>
        </w:rPr>
        <w:br w:type="page"/>
      </w:r>
    </w:p>
    <w:p w14:paraId="19CC53E0" w14:textId="143F5961" w:rsidR="00EA0558" w:rsidRPr="00FD0DBE" w:rsidRDefault="00960AFB" w:rsidP="00B03571">
      <w:pPr>
        <w:pStyle w:val="Caption"/>
        <w:rPr>
          <w:lang w:eastAsia="en-GB"/>
        </w:rPr>
      </w:pPr>
      <w:r w:rsidRPr="00FD0DBE">
        <w:rPr>
          <w:lang w:eastAsia="en-GB"/>
        </w:rPr>
        <w:lastRenderedPageBreak/>
        <w:t>10</w:t>
      </w:r>
      <w:r w:rsidR="00955BC0" w:rsidRPr="00FD0DBE">
        <w:rPr>
          <w:lang w:eastAsia="en-GB"/>
        </w:rPr>
        <w:t xml:space="preserve">. attēls. Izdevumu apmērs EUR uz 1 iedzīvotāju novadu pašvaldībās pirms ATR, EUR uz </w:t>
      </w:r>
    </w:p>
    <w:p w14:paraId="3ECC7D0A" w14:textId="4EBA6C4D" w:rsidR="00955BC0" w:rsidRPr="00FD0DBE" w:rsidRDefault="00955BC0" w:rsidP="00B03571">
      <w:pPr>
        <w:pStyle w:val="Caption"/>
        <w:rPr>
          <w:lang w:eastAsia="en-GB"/>
        </w:rPr>
      </w:pPr>
      <w:r w:rsidRPr="00FD0DBE">
        <w:rPr>
          <w:lang w:eastAsia="en-GB"/>
        </w:rPr>
        <w:t xml:space="preserve">1 iedz. (izņemot </w:t>
      </w:r>
      <w:proofErr w:type="spellStart"/>
      <w:r w:rsidRPr="00FD0DBE">
        <w:rPr>
          <w:lang w:eastAsia="en-GB"/>
        </w:rPr>
        <w:t>valstspilsētas</w:t>
      </w:r>
      <w:proofErr w:type="spellEnd"/>
      <w:r w:rsidRPr="00FD0DBE">
        <w:rPr>
          <w:lang w:eastAsia="en-GB"/>
        </w:rPr>
        <w:t>)</w:t>
      </w:r>
      <w:bookmarkEnd w:id="21"/>
    </w:p>
    <w:p w14:paraId="45E5D02F" w14:textId="77777777" w:rsidR="00955BC0" w:rsidRPr="00FD0DBE" w:rsidRDefault="00955BC0" w:rsidP="6207FCF7">
      <w:pPr>
        <w:jc w:val="right"/>
        <w:rPr>
          <w:rFonts w:eastAsia="Times New Roman"/>
          <w:i/>
          <w:iCs/>
        </w:rPr>
      </w:pPr>
      <w:r w:rsidRPr="00FD0DBE">
        <w:rPr>
          <w:noProof/>
        </w:rPr>
        <w:drawing>
          <wp:inline distT="0" distB="0" distL="0" distR="0" wp14:anchorId="77A40CAA" wp14:editId="6B86BFEE">
            <wp:extent cx="5731510" cy="2466975"/>
            <wp:effectExtent l="0" t="0" r="2540" b="9525"/>
            <wp:docPr id="32" name="Chart 32">
              <a:extLst xmlns:a="http://schemas.openxmlformats.org/drawingml/2006/main">
                <a:ext uri="{FF2B5EF4-FFF2-40B4-BE49-F238E27FC236}">
                  <a16:creationId xmlns:a16="http://schemas.microsoft.com/office/drawing/2014/main" id="{275FA41C-8C81-496A-9B3C-8F2D71DFA5D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r w:rsidRPr="6207FCF7">
        <w:rPr>
          <w:rFonts w:eastAsia="Times New Roman"/>
          <w:i/>
          <w:iCs/>
        </w:rPr>
        <w:t xml:space="preserve">Datu avots: </w:t>
      </w:r>
      <w:r w:rsidRPr="6207FCF7">
        <w:rPr>
          <w:i/>
          <w:iCs/>
        </w:rPr>
        <w:t>VK</w:t>
      </w:r>
      <w:r w:rsidRPr="6207FCF7">
        <w:rPr>
          <w:rFonts w:eastAsia="Times New Roman"/>
          <w:i/>
          <w:iCs/>
        </w:rPr>
        <w:t xml:space="preserve"> </w:t>
      </w:r>
    </w:p>
    <w:p w14:paraId="1C7075F7" w14:textId="77777777" w:rsidR="00955BC0" w:rsidRPr="00FD0DBE" w:rsidRDefault="00955BC0" w:rsidP="00955BC0">
      <w:pPr>
        <w:shd w:val="clear" w:color="auto" w:fill="FFFFFF"/>
        <w:spacing w:before="120"/>
      </w:pPr>
      <w:r w:rsidRPr="00FD0DBE">
        <w:t xml:space="preserve">Pašvaldībās ar viszemāko izdevumu apmēru uz 1 iedzīvotāju pirms ATR – Daugavpils, Inčukalna, Riebiņu, Ropažu, Salaspils un Skrundas novads (izdevumi amplitūdā no 770 EUR līdz 870 EUR)  – izdevumu apmērs pēc ATR, piemēram, ir pieaudzis robežās no 936 EUR līdz 1371 EUR, savukārt pašvaldībās ar visaugtāko rādītāja apmēru uz 1 iedzīvotāju pirms ATR – Valmieras, Stopiņu, Jēkabpils, Rucavas un Carnikavas novados izdevumi uz 1 iedzīvotāju bija amplitūdā no 1587 EUR līdz 1952 EUR, pēc ATR ir amplitūdā no 1152  EUR līdz 1371 EUR. Pirms ATR izmaksu atšķirība starp augstākajām (1952 EUR) un zemākajām izmaksām uz 1 iedzīvotāju (770 EUR) </w:t>
      </w:r>
      <w:r w:rsidRPr="00FD0DBE">
        <w:rPr>
          <w:b/>
          <w:bCs/>
        </w:rPr>
        <w:t>bija izteikta – 1182 EUR apmērā</w:t>
      </w:r>
      <w:r w:rsidRPr="00FD0DBE">
        <w:t xml:space="preserve">, savukārt pēc ATR izmaksu atšķirība starp augstākajām (1371 EUR) un zemākajām izmaksām uz 1 iedzīvotāju (936 EUR) atšķirība ir mazinājusies gandrīz trīs reizes un </w:t>
      </w:r>
      <w:r w:rsidRPr="00FD0DBE">
        <w:rPr>
          <w:b/>
          <w:bCs/>
        </w:rPr>
        <w:t>ir 435 EUR</w:t>
      </w:r>
      <w:r w:rsidRPr="00FD0DBE">
        <w:t>.</w:t>
      </w:r>
    </w:p>
    <w:p w14:paraId="216A44DF" w14:textId="77777777" w:rsidR="00955BC0" w:rsidRPr="00FD0DBE" w:rsidRDefault="00955BC0" w:rsidP="00955BC0"/>
    <w:p w14:paraId="04E0E513" w14:textId="77777777" w:rsidR="00955BC0" w:rsidRPr="00FD0DBE" w:rsidRDefault="00955BC0" w:rsidP="00955BC0">
      <w:pPr>
        <w:rPr>
          <w:b/>
          <w:bCs/>
        </w:rPr>
      </w:pPr>
      <w:r w:rsidRPr="00FD0DBE">
        <w:rPr>
          <w:b/>
          <w:bCs/>
        </w:rPr>
        <w:t xml:space="preserve">3.grupa – </w:t>
      </w:r>
      <w:proofErr w:type="spellStart"/>
      <w:r w:rsidRPr="00FD0DBE">
        <w:rPr>
          <w:b/>
          <w:bCs/>
        </w:rPr>
        <w:t>valstspilsētu</w:t>
      </w:r>
      <w:proofErr w:type="spellEnd"/>
      <w:r w:rsidRPr="00FD0DBE">
        <w:rPr>
          <w:b/>
          <w:bCs/>
        </w:rPr>
        <w:t xml:space="preserve"> pašvaldības</w:t>
      </w:r>
    </w:p>
    <w:p w14:paraId="42C0B702" w14:textId="77777777" w:rsidR="00955BC0" w:rsidRPr="00FD0DBE" w:rsidRDefault="00955BC0" w:rsidP="00955BC0">
      <w:pPr>
        <w:spacing w:before="120"/>
        <w:rPr>
          <w:rFonts w:eastAsia="Times New Roman"/>
          <w:lang w:eastAsia="en-GB"/>
        </w:rPr>
      </w:pPr>
      <w:r w:rsidRPr="00FD0DBE">
        <w:rPr>
          <w:rFonts w:eastAsia="Times New Roman"/>
          <w:lang w:eastAsia="en-GB"/>
        </w:rPr>
        <w:t xml:space="preserve">Salīdzinot </w:t>
      </w:r>
      <w:proofErr w:type="spellStart"/>
      <w:r w:rsidRPr="00FD0DBE">
        <w:rPr>
          <w:rFonts w:eastAsia="Times New Roman"/>
          <w:lang w:eastAsia="en-GB"/>
        </w:rPr>
        <w:t>valstspilsētu</w:t>
      </w:r>
      <w:proofErr w:type="spellEnd"/>
      <w:r w:rsidRPr="00FD0DBE">
        <w:rPr>
          <w:rFonts w:eastAsia="Times New Roman"/>
          <w:lang w:eastAsia="en-GB"/>
        </w:rPr>
        <w:t xml:space="preserve"> pašvaldību izdevumus 2020. un 2021. gadā, secināms, ka izmaksas ir samazinājušās Rēzeknes </w:t>
      </w:r>
      <w:proofErr w:type="spellStart"/>
      <w:r w:rsidRPr="00FD0DBE">
        <w:rPr>
          <w:rFonts w:eastAsia="Times New Roman"/>
          <w:lang w:eastAsia="en-GB"/>
        </w:rPr>
        <w:t>valstspilsētas</w:t>
      </w:r>
      <w:proofErr w:type="spellEnd"/>
      <w:r w:rsidRPr="00FD0DBE">
        <w:rPr>
          <w:rFonts w:eastAsia="Times New Roman"/>
          <w:lang w:eastAsia="en-GB"/>
        </w:rPr>
        <w:t xml:space="preserve"> pašvaldībā (-11%) un Jelgavas </w:t>
      </w:r>
      <w:proofErr w:type="spellStart"/>
      <w:r w:rsidRPr="00FD0DBE">
        <w:rPr>
          <w:rFonts w:eastAsia="Times New Roman"/>
          <w:lang w:eastAsia="en-GB"/>
        </w:rPr>
        <w:t>valstpilsētas</w:t>
      </w:r>
      <w:proofErr w:type="spellEnd"/>
      <w:r w:rsidRPr="00FD0DBE">
        <w:rPr>
          <w:rFonts w:eastAsia="Times New Roman"/>
          <w:lang w:eastAsia="en-GB"/>
        </w:rPr>
        <w:t xml:space="preserve"> pašvaldībā (-13%), savukārt tās būtiski pieaugušas Jūrmalas </w:t>
      </w:r>
      <w:proofErr w:type="spellStart"/>
      <w:r w:rsidRPr="00FD0DBE">
        <w:rPr>
          <w:rFonts w:eastAsia="Times New Roman"/>
          <w:lang w:eastAsia="en-GB"/>
        </w:rPr>
        <w:t>valstspilsētas</w:t>
      </w:r>
      <w:proofErr w:type="spellEnd"/>
      <w:r w:rsidRPr="00FD0DBE">
        <w:rPr>
          <w:rFonts w:eastAsia="Times New Roman"/>
          <w:lang w:eastAsia="en-GB"/>
        </w:rPr>
        <w:t xml:space="preserve"> pašvaldībā (+ 13%), skatīt tabulu zemāk. </w:t>
      </w:r>
    </w:p>
    <w:p w14:paraId="7639AEE6" w14:textId="769F8F73" w:rsidR="00955BC0" w:rsidRPr="00FD0DBE" w:rsidRDefault="00376407" w:rsidP="00B03571">
      <w:pPr>
        <w:pStyle w:val="Caption"/>
        <w:rPr>
          <w:lang w:eastAsia="en-GB"/>
        </w:rPr>
      </w:pPr>
      <w:bookmarkStart w:id="22" w:name="_Toc91019103"/>
      <w:r w:rsidRPr="00FD0DBE">
        <w:rPr>
          <w:lang w:eastAsia="en-GB"/>
        </w:rPr>
        <w:t>15</w:t>
      </w:r>
      <w:r w:rsidR="00955BC0" w:rsidRPr="00FD0DBE">
        <w:rPr>
          <w:lang w:eastAsia="en-GB"/>
        </w:rPr>
        <w:t xml:space="preserve">. tabula. Izmaiņas uz 1 iedzīvotāju EUR un % </w:t>
      </w:r>
      <w:proofErr w:type="spellStart"/>
      <w:r w:rsidR="00955BC0" w:rsidRPr="00FD0DBE">
        <w:rPr>
          <w:lang w:eastAsia="en-GB"/>
        </w:rPr>
        <w:t>valstspilsētām</w:t>
      </w:r>
      <w:bookmarkEnd w:id="22"/>
      <w:proofErr w:type="spellEnd"/>
      <w:r w:rsidR="00955BC0" w:rsidRPr="00FD0DBE">
        <w:rPr>
          <w:lang w:eastAsia="en-GB"/>
        </w:rPr>
        <w:t xml:space="preserve"> </w:t>
      </w:r>
    </w:p>
    <w:tbl>
      <w:tblPr>
        <w:tblStyle w:val="GridTable1Light-Accent5"/>
        <w:tblW w:w="8986" w:type="dxa"/>
        <w:tblLook w:val="04A0" w:firstRow="1" w:lastRow="0" w:firstColumn="1" w:lastColumn="0" w:noHBand="0" w:noVBand="1"/>
      </w:tblPr>
      <w:tblGrid>
        <w:gridCol w:w="2044"/>
        <w:gridCol w:w="1925"/>
        <w:gridCol w:w="1720"/>
        <w:gridCol w:w="1733"/>
        <w:gridCol w:w="1564"/>
      </w:tblGrid>
      <w:tr w:rsidR="00955BC0" w:rsidRPr="00FD0DBE" w14:paraId="1C0589AB" w14:textId="77777777" w:rsidTr="008250BF">
        <w:trPr>
          <w:cnfStyle w:val="100000000000" w:firstRow="1" w:lastRow="0" w:firstColumn="0" w:lastColumn="0" w:oddVBand="0" w:evenVBand="0" w:oddHBand="0" w:evenHBand="0" w:firstRowFirstColumn="0" w:firstRowLastColumn="0" w:lastRowFirstColumn="0" w:lastRowLastColumn="0"/>
          <w:trHeight w:val="631"/>
        </w:trPr>
        <w:tc>
          <w:tcPr>
            <w:cnfStyle w:val="001000000000" w:firstRow="0" w:lastRow="0" w:firstColumn="1" w:lastColumn="0" w:oddVBand="0" w:evenVBand="0" w:oddHBand="0" w:evenHBand="0" w:firstRowFirstColumn="0" w:firstRowLastColumn="0" w:lastRowFirstColumn="0" w:lastRowLastColumn="0"/>
            <w:tcW w:w="2044" w:type="dxa"/>
            <w:shd w:val="clear" w:color="auto" w:fill="F2F2F2" w:themeFill="background1" w:themeFillShade="F2"/>
            <w:vAlign w:val="center"/>
            <w:hideMark/>
          </w:tcPr>
          <w:p w14:paraId="1DF7B254" w14:textId="77777777" w:rsidR="00955BC0" w:rsidRPr="00FD0DBE" w:rsidRDefault="00955BC0" w:rsidP="00B03571">
            <w:pPr>
              <w:spacing w:after="0"/>
              <w:jc w:val="center"/>
              <w:rPr>
                <w:rFonts w:eastAsia="Times New Roman"/>
                <w:color w:val="2F5496" w:themeColor="accent1" w:themeShade="BF"/>
                <w:sz w:val="20"/>
                <w:szCs w:val="20"/>
                <w:lang w:eastAsia="lv-LV"/>
              </w:rPr>
            </w:pPr>
            <w:proofErr w:type="spellStart"/>
            <w:r w:rsidRPr="00FD0DBE">
              <w:rPr>
                <w:rFonts w:eastAsia="Times New Roman"/>
                <w:color w:val="2F5496" w:themeColor="accent1" w:themeShade="BF"/>
                <w:sz w:val="20"/>
                <w:szCs w:val="20"/>
                <w:lang w:eastAsia="lv-LV"/>
              </w:rPr>
              <w:t>Valstspilsētas</w:t>
            </w:r>
            <w:proofErr w:type="spellEnd"/>
            <w:r w:rsidRPr="00FD0DBE">
              <w:rPr>
                <w:rFonts w:eastAsia="Times New Roman"/>
                <w:color w:val="2F5496" w:themeColor="accent1" w:themeShade="BF"/>
                <w:sz w:val="20"/>
                <w:szCs w:val="20"/>
                <w:lang w:eastAsia="lv-LV"/>
              </w:rPr>
              <w:t xml:space="preserve"> pašvaldība</w:t>
            </w:r>
          </w:p>
        </w:tc>
        <w:tc>
          <w:tcPr>
            <w:tcW w:w="1925" w:type="dxa"/>
            <w:shd w:val="clear" w:color="auto" w:fill="F2F2F2" w:themeFill="background1" w:themeFillShade="F2"/>
            <w:vAlign w:val="center"/>
            <w:hideMark/>
          </w:tcPr>
          <w:p w14:paraId="42811542" w14:textId="77777777" w:rsidR="00955BC0" w:rsidRPr="00FD0DBE" w:rsidRDefault="00955BC0" w:rsidP="00B03571">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olor w:val="2F5496" w:themeColor="accent1" w:themeShade="BF"/>
                <w:sz w:val="20"/>
                <w:szCs w:val="20"/>
                <w:lang w:eastAsia="lv-LV"/>
              </w:rPr>
            </w:pPr>
            <w:r w:rsidRPr="00FD0DBE">
              <w:rPr>
                <w:rFonts w:eastAsia="Times New Roman"/>
                <w:color w:val="2F5496" w:themeColor="accent1" w:themeShade="BF"/>
                <w:sz w:val="20"/>
                <w:szCs w:val="20"/>
              </w:rPr>
              <w:t>Izdevumu apmērs uz 1 iedzīvotāju, 2021.gada oktobris, EUR</w:t>
            </w:r>
          </w:p>
        </w:tc>
        <w:tc>
          <w:tcPr>
            <w:tcW w:w="1720" w:type="dxa"/>
            <w:shd w:val="clear" w:color="auto" w:fill="F2F2F2" w:themeFill="background1" w:themeFillShade="F2"/>
            <w:vAlign w:val="center"/>
            <w:hideMark/>
          </w:tcPr>
          <w:p w14:paraId="6D196F86" w14:textId="77777777" w:rsidR="00955BC0" w:rsidRPr="00FD0DBE" w:rsidRDefault="00955BC0" w:rsidP="00B03571">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olor w:val="2F5496" w:themeColor="accent1" w:themeShade="BF"/>
                <w:sz w:val="20"/>
                <w:szCs w:val="20"/>
                <w:lang w:eastAsia="lv-LV"/>
              </w:rPr>
            </w:pPr>
            <w:r w:rsidRPr="00FD0DBE">
              <w:rPr>
                <w:rFonts w:eastAsia="Times New Roman"/>
                <w:color w:val="2F5496" w:themeColor="accent1" w:themeShade="BF"/>
                <w:sz w:val="20"/>
                <w:szCs w:val="20"/>
              </w:rPr>
              <w:t>Izmaiņas uz 1 iedzīvotāju (pret 2020.gada oktobri), %</w:t>
            </w:r>
          </w:p>
        </w:tc>
        <w:tc>
          <w:tcPr>
            <w:tcW w:w="3297" w:type="dxa"/>
            <w:gridSpan w:val="2"/>
            <w:shd w:val="clear" w:color="auto" w:fill="F2F2F2" w:themeFill="background1" w:themeFillShade="F2"/>
            <w:vAlign w:val="center"/>
            <w:hideMark/>
          </w:tcPr>
          <w:p w14:paraId="03D84CC3" w14:textId="77777777" w:rsidR="00955BC0" w:rsidRPr="00FD0DBE" w:rsidRDefault="00955BC0" w:rsidP="00B03571">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olor w:val="2F5496" w:themeColor="accent1" w:themeShade="BF"/>
                <w:sz w:val="20"/>
                <w:szCs w:val="20"/>
                <w:lang w:eastAsia="lv-LV"/>
              </w:rPr>
            </w:pPr>
            <w:r w:rsidRPr="00FD0DBE">
              <w:rPr>
                <w:rFonts w:eastAsia="Times New Roman"/>
                <w:color w:val="2F5496" w:themeColor="accent1" w:themeShade="BF"/>
                <w:sz w:val="20"/>
                <w:szCs w:val="20"/>
              </w:rPr>
              <w:t>Izdevumu izmaiņas uz 1 iedzīvotāju (2021.gads pret 2020.gadu</w:t>
            </w:r>
            <w:r w:rsidRPr="00FD0DBE">
              <w:rPr>
                <w:rFonts w:eastAsia="Times New Roman"/>
                <w:color w:val="2F5496" w:themeColor="accent1" w:themeShade="BF"/>
                <w:sz w:val="20"/>
                <w:szCs w:val="20"/>
                <w:vertAlign w:val="superscript"/>
              </w:rPr>
              <w:footnoteReference w:id="14"/>
            </w:r>
            <w:r w:rsidRPr="00FD0DBE">
              <w:rPr>
                <w:rFonts w:eastAsia="Times New Roman"/>
                <w:color w:val="2F5496" w:themeColor="accent1" w:themeShade="BF"/>
                <w:sz w:val="20"/>
                <w:szCs w:val="20"/>
              </w:rPr>
              <w:t>), EUR un %</w:t>
            </w:r>
          </w:p>
        </w:tc>
      </w:tr>
      <w:tr w:rsidR="00955BC0" w:rsidRPr="00FD0DBE" w14:paraId="49367EDE" w14:textId="77777777" w:rsidTr="008250BF">
        <w:trPr>
          <w:trHeight w:val="217"/>
        </w:trPr>
        <w:tc>
          <w:tcPr>
            <w:cnfStyle w:val="001000000000" w:firstRow="0" w:lastRow="0" w:firstColumn="1" w:lastColumn="0" w:oddVBand="0" w:evenVBand="0" w:oddHBand="0" w:evenHBand="0" w:firstRowFirstColumn="0" w:firstRowLastColumn="0" w:lastRowFirstColumn="0" w:lastRowLastColumn="0"/>
            <w:tcW w:w="2044" w:type="dxa"/>
            <w:hideMark/>
          </w:tcPr>
          <w:p w14:paraId="1B7F1AC6" w14:textId="77777777" w:rsidR="00955BC0" w:rsidRPr="00FD0DBE" w:rsidRDefault="00955BC0" w:rsidP="00B03571">
            <w:pPr>
              <w:spacing w:after="0"/>
              <w:ind w:firstLine="22"/>
              <w:rPr>
                <w:rFonts w:eastAsia="Times New Roman"/>
                <w:sz w:val="20"/>
                <w:szCs w:val="20"/>
                <w:lang w:eastAsia="lv-LV"/>
              </w:rPr>
            </w:pPr>
            <w:r w:rsidRPr="00FD0DBE">
              <w:rPr>
                <w:rFonts w:eastAsia="Times New Roman"/>
                <w:sz w:val="20"/>
                <w:szCs w:val="20"/>
                <w:lang w:eastAsia="lv-LV"/>
              </w:rPr>
              <w:t>Ventspils</w:t>
            </w:r>
          </w:p>
        </w:tc>
        <w:tc>
          <w:tcPr>
            <w:tcW w:w="1925" w:type="dxa"/>
            <w:hideMark/>
          </w:tcPr>
          <w:p w14:paraId="7632D380" w14:textId="77777777" w:rsidR="00955BC0" w:rsidRPr="00FD0DBE" w:rsidRDefault="00955BC0"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1 359  </w:t>
            </w:r>
          </w:p>
        </w:tc>
        <w:tc>
          <w:tcPr>
            <w:tcW w:w="1720" w:type="dxa"/>
            <w:hideMark/>
          </w:tcPr>
          <w:p w14:paraId="16E8D0D6" w14:textId="77777777" w:rsidR="00955BC0" w:rsidRPr="00FD0DBE" w:rsidRDefault="00955BC0"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4%</w:t>
            </w:r>
          </w:p>
        </w:tc>
        <w:tc>
          <w:tcPr>
            <w:tcW w:w="1733" w:type="dxa"/>
            <w:hideMark/>
          </w:tcPr>
          <w:p w14:paraId="7CA0549D" w14:textId="77777777" w:rsidR="00955BC0" w:rsidRPr="00FD0DBE" w:rsidRDefault="00955BC0" w:rsidP="00B03571">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69.94  </w:t>
            </w:r>
          </w:p>
        </w:tc>
        <w:tc>
          <w:tcPr>
            <w:tcW w:w="1564" w:type="dxa"/>
            <w:hideMark/>
          </w:tcPr>
          <w:p w14:paraId="2DDB180D" w14:textId="77777777" w:rsidR="00955BC0" w:rsidRPr="00FD0DBE" w:rsidRDefault="00955BC0" w:rsidP="00B03571">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5.4%</w:t>
            </w:r>
          </w:p>
        </w:tc>
      </w:tr>
      <w:tr w:rsidR="00955BC0" w:rsidRPr="00FD0DBE" w14:paraId="3281EE92" w14:textId="77777777" w:rsidTr="008250BF">
        <w:trPr>
          <w:trHeight w:val="217"/>
        </w:trPr>
        <w:tc>
          <w:tcPr>
            <w:cnfStyle w:val="001000000000" w:firstRow="0" w:lastRow="0" w:firstColumn="1" w:lastColumn="0" w:oddVBand="0" w:evenVBand="0" w:oddHBand="0" w:evenHBand="0" w:firstRowFirstColumn="0" w:firstRowLastColumn="0" w:lastRowFirstColumn="0" w:lastRowLastColumn="0"/>
            <w:tcW w:w="2044" w:type="dxa"/>
            <w:hideMark/>
          </w:tcPr>
          <w:p w14:paraId="4AADE3D0" w14:textId="77777777" w:rsidR="00955BC0" w:rsidRPr="00FD0DBE" w:rsidRDefault="00955BC0" w:rsidP="00B03571">
            <w:pPr>
              <w:spacing w:after="0"/>
              <w:ind w:firstLine="22"/>
              <w:rPr>
                <w:rFonts w:eastAsia="Times New Roman"/>
                <w:sz w:val="20"/>
                <w:szCs w:val="20"/>
                <w:lang w:eastAsia="lv-LV"/>
              </w:rPr>
            </w:pPr>
            <w:r w:rsidRPr="00FD0DBE">
              <w:rPr>
                <w:rFonts w:eastAsia="Times New Roman"/>
                <w:sz w:val="20"/>
                <w:szCs w:val="20"/>
                <w:lang w:eastAsia="lv-LV"/>
              </w:rPr>
              <w:t xml:space="preserve">Rēzekne </w:t>
            </w:r>
          </w:p>
        </w:tc>
        <w:tc>
          <w:tcPr>
            <w:tcW w:w="1925" w:type="dxa"/>
            <w:hideMark/>
          </w:tcPr>
          <w:p w14:paraId="0C098240" w14:textId="77777777" w:rsidR="00955BC0" w:rsidRPr="00FD0DBE" w:rsidRDefault="00955BC0"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1 338  </w:t>
            </w:r>
          </w:p>
        </w:tc>
        <w:tc>
          <w:tcPr>
            <w:tcW w:w="1720" w:type="dxa"/>
            <w:hideMark/>
          </w:tcPr>
          <w:p w14:paraId="63D68300" w14:textId="77777777" w:rsidR="00955BC0" w:rsidRPr="00FD0DBE" w:rsidRDefault="00955BC0"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-11%</w:t>
            </w:r>
          </w:p>
        </w:tc>
        <w:tc>
          <w:tcPr>
            <w:tcW w:w="1733" w:type="dxa"/>
            <w:hideMark/>
          </w:tcPr>
          <w:p w14:paraId="376C8838" w14:textId="77777777" w:rsidR="00955BC0" w:rsidRPr="00FD0DBE" w:rsidRDefault="00955BC0" w:rsidP="00B03571">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-146.21  </w:t>
            </w:r>
          </w:p>
        </w:tc>
        <w:tc>
          <w:tcPr>
            <w:tcW w:w="1564" w:type="dxa"/>
            <w:hideMark/>
          </w:tcPr>
          <w:p w14:paraId="59B2916D" w14:textId="77777777" w:rsidR="00955BC0" w:rsidRPr="00FD0DBE" w:rsidRDefault="00955BC0" w:rsidP="00B03571">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-9.9%</w:t>
            </w:r>
          </w:p>
        </w:tc>
      </w:tr>
      <w:tr w:rsidR="00955BC0" w:rsidRPr="00FD0DBE" w14:paraId="3D6A3490" w14:textId="77777777" w:rsidTr="008250BF">
        <w:trPr>
          <w:trHeight w:val="217"/>
        </w:trPr>
        <w:tc>
          <w:tcPr>
            <w:cnfStyle w:val="001000000000" w:firstRow="0" w:lastRow="0" w:firstColumn="1" w:lastColumn="0" w:oddVBand="0" w:evenVBand="0" w:oddHBand="0" w:evenHBand="0" w:firstRowFirstColumn="0" w:firstRowLastColumn="0" w:lastRowFirstColumn="0" w:lastRowLastColumn="0"/>
            <w:tcW w:w="2044" w:type="dxa"/>
            <w:hideMark/>
          </w:tcPr>
          <w:p w14:paraId="3DAA2710" w14:textId="77777777" w:rsidR="00955BC0" w:rsidRPr="00FD0DBE" w:rsidRDefault="00955BC0" w:rsidP="00B03571">
            <w:pPr>
              <w:spacing w:after="0"/>
              <w:ind w:firstLine="22"/>
              <w:rPr>
                <w:rFonts w:eastAsia="Times New Roman"/>
                <w:sz w:val="20"/>
                <w:szCs w:val="20"/>
                <w:lang w:eastAsia="lv-LV"/>
              </w:rPr>
            </w:pPr>
            <w:r w:rsidRPr="00FD0DBE">
              <w:rPr>
                <w:rFonts w:eastAsia="Times New Roman"/>
                <w:sz w:val="20"/>
                <w:szCs w:val="20"/>
                <w:lang w:eastAsia="lv-LV"/>
              </w:rPr>
              <w:t xml:space="preserve">Liepāja </w:t>
            </w:r>
          </w:p>
        </w:tc>
        <w:tc>
          <w:tcPr>
            <w:tcW w:w="1925" w:type="dxa"/>
            <w:hideMark/>
          </w:tcPr>
          <w:p w14:paraId="43A96A5A" w14:textId="77777777" w:rsidR="00955BC0" w:rsidRPr="00FD0DBE" w:rsidRDefault="00955BC0"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1 104  </w:t>
            </w:r>
          </w:p>
        </w:tc>
        <w:tc>
          <w:tcPr>
            <w:tcW w:w="1720" w:type="dxa"/>
            <w:hideMark/>
          </w:tcPr>
          <w:p w14:paraId="5561DADB" w14:textId="77777777" w:rsidR="00955BC0" w:rsidRPr="00FD0DBE" w:rsidRDefault="00955BC0"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10%</w:t>
            </w:r>
          </w:p>
        </w:tc>
        <w:tc>
          <w:tcPr>
            <w:tcW w:w="1733" w:type="dxa"/>
            <w:hideMark/>
          </w:tcPr>
          <w:p w14:paraId="2615ED6F" w14:textId="77777777" w:rsidR="00955BC0" w:rsidRPr="00FD0DBE" w:rsidRDefault="00955BC0" w:rsidP="00B03571">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107.98  </w:t>
            </w:r>
          </w:p>
        </w:tc>
        <w:tc>
          <w:tcPr>
            <w:tcW w:w="1564" w:type="dxa"/>
            <w:hideMark/>
          </w:tcPr>
          <w:p w14:paraId="3242880D" w14:textId="77777777" w:rsidR="00955BC0" w:rsidRPr="00FD0DBE" w:rsidRDefault="00955BC0" w:rsidP="00B03571">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10.8%</w:t>
            </w:r>
          </w:p>
        </w:tc>
      </w:tr>
      <w:tr w:rsidR="00955BC0" w:rsidRPr="00FD0DBE" w14:paraId="04B72A50" w14:textId="77777777" w:rsidTr="008250BF">
        <w:trPr>
          <w:trHeight w:val="217"/>
        </w:trPr>
        <w:tc>
          <w:tcPr>
            <w:cnfStyle w:val="001000000000" w:firstRow="0" w:lastRow="0" w:firstColumn="1" w:lastColumn="0" w:oddVBand="0" w:evenVBand="0" w:oddHBand="0" w:evenHBand="0" w:firstRowFirstColumn="0" w:firstRowLastColumn="0" w:lastRowFirstColumn="0" w:lastRowLastColumn="0"/>
            <w:tcW w:w="2044" w:type="dxa"/>
            <w:hideMark/>
          </w:tcPr>
          <w:p w14:paraId="2E6F49FC" w14:textId="77777777" w:rsidR="00955BC0" w:rsidRPr="00FD0DBE" w:rsidRDefault="00955BC0" w:rsidP="00B03571">
            <w:pPr>
              <w:spacing w:after="0"/>
              <w:ind w:firstLine="22"/>
              <w:rPr>
                <w:rFonts w:eastAsia="Times New Roman"/>
                <w:sz w:val="20"/>
                <w:szCs w:val="20"/>
                <w:lang w:eastAsia="lv-LV"/>
              </w:rPr>
            </w:pPr>
            <w:r w:rsidRPr="00FD0DBE">
              <w:rPr>
                <w:rFonts w:eastAsia="Times New Roman"/>
                <w:sz w:val="20"/>
                <w:szCs w:val="20"/>
                <w:lang w:eastAsia="lv-LV"/>
              </w:rPr>
              <w:t xml:space="preserve">Jelgava </w:t>
            </w:r>
          </w:p>
        </w:tc>
        <w:tc>
          <w:tcPr>
            <w:tcW w:w="1925" w:type="dxa"/>
            <w:hideMark/>
          </w:tcPr>
          <w:p w14:paraId="7E7621EF" w14:textId="77777777" w:rsidR="00955BC0" w:rsidRPr="00FD0DBE" w:rsidRDefault="00955BC0"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1 010  </w:t>
            </w:r>
          </w:p>
        </w:tc>
        <w:tc>
          <w:tcPr>
            <w:tcW w:w="1720" w:type="dxa"/>
            <w:hideMark/>
          </w:tcPr>
          <w:p w14:paraId="1500C26A" w14:textId="77777777" w:rsidR="00955BC0" w:rsidRPr="00FD0DBE" w:rsidRDefault="00955BC0"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-13%</w:t>
            </w:r>
          </w:p>
        </w:tc>
        <w:tc>
          <w:tcPr>
            <w:tcW w:w="1733" w:type="dxa"/>
            <w:hideMark/>
          </w:tcPr>
          <w:p w14:paraId="592F2842" w14:textId="77777777" w:rsidR="00955BC0" w:rsidRPr="00FD0DBE" w:rsidRDefault="00955BC0" w:rsidP="00B03571">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-142.52  </w:t>
            </w:r>
          </w:p>
        </w:tc>
        <w:tc>
          <w:tcPr>
            <w:tcW w:w="1564" w:type="dxa"/>
            <w:hideMark/>
          </w:tcPr>
          <w:p w14:paraId="01285E52" w14:textId="77777777" w:rsidR="00955BC0" w:rsidRPr="00FD0DBE" w:rsidRDefault="00955BC0" w:rsidP="00B03571">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-12.4%</w:t>
            </w:r>
          </w:p>
        </w:tc>
      </w:tr>
      <w:tr w:rsidR="00955BC0" w:rsidRPr="00FD0DBE" w14:paraId="30AEA102" w14:textId="77777777" w:rsidTr="008250BF">
        <w:trPr>
          <w:trHeight w:val="217"/>
        </w:trPr>
        <w:tc>
          <w:tcPr>
            <w:cnfStyle w:val="001000000000" w:firstRow="0" w:lastRow="0" w:firstColumn="1" w:lastColumn="0" w:oddVBand="0" w:evenVBand="0" w:oddHBand="0" w:evenHBand="0" w:firstRowFirstColumn="0" w:firstRowLastColumn="0" w:lastRowFirstColumn="0" w:lastRowLastColumn="0"/>
            <w:tcW w:w="2044" w:type="dxa"/>
            <w:hideMark/>
          </w:tcPr>
          <w:p w14:paraId="01DEED39" w14:textId="77777777" w:rsidR="00955BC0" w:rsidRPr="00FD0DBE" w:rsidRDefault="00955BC0" w:rsidP="00B03571">
            <w:pPr>
              <w:spacing w:after="0"/>
              <w:ind w:firstLine="22"/>
              <w:rPr>
                <w:rFonts w:eastAsia="Times New Roman"/>
                <w:sz w:val="20"/>
                <w:szCs w:val="20"/>
                <w:lang w:eastAsia="lv-LV"/>
              </w:rPr>
            </w:pPr>
            <w:r w:rsidRPr="00FD0DBE">
              <w:rPr>
                <w:rFonts w:eastAsia="Times New Roman"/>
                <w:sz w:val="20"/>
                <w:szCs w:val="20"/>
                <w:lang w:eastAsia="lv-LV"/>
              </w:rPr>
              <w:t>Daugavpils</w:t>
            </w:r>
          </w:p>
        </w:tc>
        <w:tc>
          <w:tcPr>
            <w:tcW w:w="1925" w:type="dxa"/>
            <w:hideMark/>
          </w:tcPr>
          <w:p w14:paraId="603F5E7B" w14:textId="77777777" w:rsidR="00955BC0" w:rsidRPr="00FD0DBE" w:rsidRDefault="00955BC0"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1 030  </w:t>
            </w:r>
          </w:p>
        </w:tc>
        <w:tc>
          <w:tcPr>
            <w:tcW w:w="1720" w:type="dxa"/>
            <w:hideMark/>
          </w:tcPr>
          <w:p w14:paraId="7A188D25" w14:textId="77777777" w:rsidR="00955BC0" w:rsidRPr="00FD0DBE" w:rsidRDefault="00955BC0"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4%</w:t>
            </w:r>
          </w:p>
        </w:tc>
        <w:tc>
          <w:tcPr>
            <w:tcW w:w="1733" w:type="dxa"/>
            <w:hideMark/>
          </w:tcPr>
          <w:p w14:paraId="1AEBB882" w14:textId="77777777" w:rsidR="00955BC0" w:rsidRPr="00FD0DBE" w:rsidRDefault="00955BC0" w:rsidP="00B03571">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45.81  </w:t>
            </w:r>
          </w:p>
        </w:tc>
        <w:tc>
          <w:tcPr>
            <w:tcW w:w="1564" w:type="dxa"/>
            <w:hideMark/>
          </w:tcPr>
          <w:p w14:paraId="601214A3" w14:textId="77777777" w:rsidR="00955BC0" w:rsidRPr="00FD0DBE" w:rsidRDefault="00955BC0" w:rsidP="00B03571">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4.7%</w:t>
            </w:r>
          </w:p>
        </w:tc>
      </w:tr>
      <w:tr w:rsidR="00955BC0" w:rsidRPr="00FD0DBE" w14:paraId="02DFE9DF" w14:textId="77777777" w:rsidTr="008250BF">
        <w:trPr>
          <w:trHeight w:val="217"/>
        </w:trPr>
        <w:tc>
          <w:tcPr>
            <w:cnfStyle w:val="001000000000" w:firstRow="0" w:lastRow="0" w:firstColumn="1" w:lastColumn="0" w:oddVBand="0" w:evenVBand="0" w:oddHBand="0" w:evenHBand="0" w:firstRowFirstColumn="0" w:firstRowLastColumn="0" w:lastRowFirstColumn="0" w:lastRowLastColumn="0"/>
            <w:tcW w:w="2044" w:type="dxa"/>
            <w:hideMark/>
          </w:tcPr>
          <w:p w14:paraId="3663A3DE" w14:textId="77777777" w:rsidR="00955BC0" w:rsidRPr="00FD0DBE" w:rsidRDefault="00955BC0" w:rsidP="00B03571">
            <w:pPr>
              <w:spacing w:after="0"/>
              <w:ind w:firstLine="22"/>
              <w:rPr>
                <w:rFonts w:eastAsia="Times New Roman"/>
                <w:sz w:val="20"/>
                <w:szCs w:val="20"/>
                <w:lang w:eastAsia="lv-LV"/>
              </w:rPr>
            </w:pPr>
            <w:r w:rsidRPr="00FD0DBE">
              <w:rPr>
                <w:rFonts w:eastAsia="Times New Roman"/>
                <w:sz w:val="20"/>
                <w:szCs w:val="20"/>
                <w:lang w:eastAsia="lv-LV"/>
              </w:rPr>
              <w:t xml:space="preserve">Jūrmala </w:t>
            </w:r>
          </w:p>
        </w:tc>
        <w:tc>
          <w:tcPr>
            <w:tcW w:w="1925" w:type="dxa"/>
            <w:hideMark/>
          </w:tcPr>
          <w:p w14:paraId="279242D5" w14:textId="77777777" w:rsidR="00955BC0" w:rsidRPr="00FD0DBE" w:rsidRDefault="00955BC0"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1 340 </w:t>
            </w:r>
          </w:p>
        </w:tc>
        <w:tc>
          <w:tcPr>
            <w:tcW w:w="1720" w:type="dxa"/>
            <w:hideMark/>
          </w:tcPr>
          <w:p w14:paraId="311AAE49" w14:textId="77777777" w:rsidR="00955BC0" w:rsidRPr="00FD0DBE" w:rsidRDefault="00955BC0"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13%</w:t>
            </w:r>
          </w:p>
        </w:tc>
        <w:tc>
          <w:tcPr>
            <w:tcW w:w="1733" w:type="dxa"/>
            <w:hideMark/>
          </w:tcPr>
          <w:p w14:paraId="679CF63E" w14:textId="77777777" w:rsidR="00955BC0" w:rsidRPr="00FD0DBE" w:rsidRDefault="00955BC0" w:rsidP="00B03571">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145.06  </w:t>
            </w:r>
          </w:p>
        </w:tc>
        <w:tc>
          <w:tcPr>
            <w:tcW w:w="1564" w:type="dxa"/>
            <w:hideMark/>
          </w:tcPr>
          <w:p w14:paraId="0B9F8C8E" w14:textId="77777777" w:rsidR="00955BC0" w:rsidRPr="00FD0DBE" w:rsidRDefault="00955BC0" w:rsidP="00B03571">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12.1%</w:t>
            </w:r>
          </w:p>
        </w:tc>
      </w:tr>
      <w:tr w:rsidR="00955BC0" w:rsidRPr="00FD0DBE" w14:paraId="6F98B4E7" w14:textId="77777777" w:rsidTr="008250BF">
        <w:trPr>
          <w:trHeight w:val="217"/>
        </w:trPr>
        <w:tc>
          <w:tcPr>
            <w:cnfStyle w:val="001000000000" w:firstRow="0" w:lastRow="0" w:firstColumn="1" w:lastColumn="0" w:oddVBand="0" w:evenVBand="0" w:oddHBand="0" w:evenHBand="0" w:firstRowFirstColumn="0" w:firstRowLastColumn="0" w:lastRowFirstColumn="0" w:lastRowLastColumn="0"/>
            <w:tcW w:w="2044" w:type="dxa"/>
            <w:hideMark/>
          </w:tcPr>
          <w:p w14:paraId="631BD206" w14:textId="77777777" w:rsidR="00955BC0" w:rsidRPr="00FD0DBE" w:rsidRDefault="00955BC0" w:rsidP="00B03571">
            <w:pPr>
              <w:spacing w:after="0"/>
              <w:ind w:firstLine="22"/>
              <w:rPr>
                <w:rFonts w:eastAsia="Times New Roman"/>
                <w:sz w:val="20"/>
                <w:szCs w:val="20"/>
                <w:lang w:eastAsia="lv-LV"/>
              </w:rPr>
            </w:pPr>
            <w:r w:rsidRPr="00FD0DBE">
              <w:rPr>
                <w:rFonts w:eastAsia="Times New Roman"/>
                <w:sz w:val="20"/>
                <w:szCs w:val="20"/>
                <w:lang w:eastAsia="lv-LV"/>
              </w:rPr>
              <w:t xml:space="preserve">Rīga </w:t>
            </w:r>
          </w:p>
        </w:tc>
        <w:tc>
          <w:tcPr>
            <w:tcW w:w="1925" w:type="dxa"/>
            <w:hideMark/>
          </w:tcPr>
          <w:p w14:paraId="3D550AFF" w14:textId="77777777" w:rsidR="00955BC0" w:rsidRPr="00FD0DBE" w:rsidRDefault="00955BC0"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      1 093  </w:t>
            </w:r>
          </w:p>
        </w:tc>
        <w:tc>
          <w:tcPr>
            <w:tcW w:w="1720" w:type="dxa"/>
            <w:hideMark/>
          </w:tcPr>
          <w:p w14:paraId="0293A8D0" w14:textId="77777777" w:rsidR="00955BC0" w:rsidRPr="00FD0DBE" w:rsidRDefault="00955BC0"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-1%</w:t>
            </w:r>
          </w:p>
        </w:tc>
        <w:tc>
          <w:tcPr>
            <w:tcW w:w="1733" w:type="dxa"/>
            <w:hideMark/>
          </w:tcPr>
          <w:p w14:paraId="75BFF4AC" w14:textId="77777777" w:rsidR="00955BC0" w:rsidRPr="00FD0DBE" w:rsidRDefault="00955BC0" w:rsidP="00B03571">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 xml:space="preserve">-2.93  </w:t>
            </w:r>
          </w:p>
        </w:tc>
        <w:tc>
          <w:tcPr>
            <w:tcW w:w="1564" w:type="dxa"/>
            <w:hideMark/>
          </w:tcPr>
          <w:p w14:paraId="601A64C5" w14:textId="77777777" w:rsidR="00955BC0" w:rsidRPr="00FD0DBE" w:rsidRDefault="00955BC0" w:rsidP="00B03571">
            <w:pPr>
              <w:spacing w:after="0"/>
              <w:ind w:firstLineChars="100" w:firstLine="20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lang w:eastAsia="lv-LV"/>
              </w:rPr>
            </w:pPr>
            <w:r w:rsidRPr="00FD0DBE">
              <w:rPr>
                <w:rFonts w:eastAsia="Times New Roman"/>
                <w:sz w:val="20"/>
                <w:szCs w:val="20"/>
                <w:lang w:eastAsia="lv-LV"/>
              </w:rPr>
              <w:t>-0.3%</w:t>
            </w:r>
          </w:p>
        </w:tc>
      </w:tr>
    </w:tbl>
    <w:p w14:paraId="5060EBDE" w14:textId="77777777" w:rsidR="00955BC0" w:rsidRPr="00FD0DBE" w:rsidRDefault="00955BC0" w:rsidP="00955BC0">
      <w:pPr>
        <w:jc w:val="right"/>
        <w:rPr>
          <w:rFonts w:eastAsia="Times New Roman"/>
          <w:i/>
        </w:rPr>
      </w:pPr>
      <w:r w:rsidRPr="00FD0DBE">
        <w:rPr>
          <w:rFonts w:eastAsia="Times New Roman"/>
          <w:i/>
        </w:rPr>
        <w:lastRenderedPageBreak/>
        <w:t xml:space="preserve">Datu avots: </w:t>
      </w:r>
      <w:r w:rsidRPr="00FD0DBE">
        <w:rPr>
          <w:i/>
        </w:rPr>
        <w:t>VK</w:t>
      </w:r>
      <w:r w:rsidRPr="00FD0DBE">
        <w:rPr>
          <w:rFonts w:eastAsia="Times New Roman"/>
          <w:i/>
        </w:rPr>
        <w:t xml:space="preserve"> </w:t>
      </w:r>
    </w:p>
    <w:p w14:paraId="3145777F" w14:textId="77777777" w:rsidR="00955BC0" w:rsidRPr="00FD0DBE" w:rsidRDefault="00955BC0" w:rsidP="00955BC0">
      <w:pPr>
        <w:rPr>
          <w:b/>
          <w:i/>
          <w:lang w:eastAsia="en-GB"/>
        </w:rPr>
      </w:pPr>
      <w:r w:rsidRPr="00FD0DBE">
        <w:rPr>
          <w:lang w:eastAsia="en-GB"/>
        </w:rPr>
        <w:t xml:space="preserve">Vidējās izmaksas uz 1 iedzīvotāju, ņemot vērā tikai </w:t>
      </w:r>
      <w:proofErr w:type="spellStart"/>
      <w:r w:rsidRPr="00FD0DBE">
        <w:rPr>
          <w:lang w:eastAsia="en-GB"/>
        </w:rPr>
        <w:t>valstspilsētu</w:t>
      </w:r>
      <w:proofErr w:type="spellEnd"/>
      <w:r w:rsidRPr="00FD0DBE">
        <w:rPr>
          <w:lang w:eastAsia="en-GB"/>
        </w:rPr>
        <w:t xml:space="preserve"> pašvaldības, ir 1182 EUR. Secināms, ka Jūrmalas </w:t>
      </w:r>
      <w:proofErr w:type="spellStart"/>
      <w:r w:rsidRPr="00FD0DBE">
        <w:rPr>
          <w:lang w:eastAsia="en-GB"/>
        </w:rPr>
        <w:t>valstspilsētas</w:t>
      </w:r>
      <w:proofErr w:type="spellEnd"/>
      <w:r w:rsidRPr="00FD0DBE">
        <w:rPr>
          <w:lang w:eastAsia="en-GB"/>
        </w:rPr>
        <w:t xml:space="preserve"> pašvaldībā (1 340 EUR), Rēzeknes </w:t>
      </w:r>
      <w:proofErr w:type="spellStart"/>
      <w:r w:rsidRPr="00FD0DBE">
        <w:rPr>
          <w:lang w:eastAsia="en-GB"/>
        </w:rPr>
        <w:t>valstspilsētas</w:t>
      </w:r>
      <w:proofErr w:type="spellEnd"/>
      <w:r w:rsidRPr="00FD0DBE">
        <w:rPr>
          <w:lang w:eastAsia="en-GB"/>
        </w:rPr>
        <w:t xml:space="preserve"> pašvaldībā (1 338 EUR) un Ventspils </w:t>
      </w:r>
      <w:proofErr w:type="spellStart"/>
      <w:r w:rsidRPr="00FD0DBE">
        <w:rPr>
          <w:lang w:eastAsia="en-GB"/>
        </w:rPr>
        <w:t>valstspilsētas</w:t>
      </w:r>
      <w:proofErr w:type="spellEnd"/>
      <w:r w:rsidRPr="00FD0DBE">
        <w:rPr>
          <w:lang w:eastAsia="en-GB"/>
        </w:rPr>
        <w:t xml:space="preserve"> pašvaldībā (1 359 EUR) ir vislielākās izmaksas uz 1 iedzīvotāju un četrās </w:t>
      </w:r>
      <w:proofErr w:type="spellStart"/>
      <w:r w:rsidRPr="00FD0DBE">
        <w:rPr>
          <w:lang w:eastAsia="en-GB"/>
        </w:rPr>
        <w:t>valstspilsētās</w:t>
      </w:r>
      <w:proofErr w:type="spellEnd"/>
      <w:r w:rsidRPr="00FD0DBE">
        <w:rPr>
          <w:lang w:eastAsia="en-GB"/>
        </w:rPr>
        <w:t xml:space="preserve"> vidējās izmaksas uz 1 iedzīvotāju ir zemākās nekā vidējais rādītājs, skatīt attēlu zemāk. </w:t>
      </w:r>
    </w:p>
    <w:p w14:paraId="5106006D" w14:textId="63EA5B09" w:rsidR="00955BC0" w:rsidRPr="00FD0DBE" w:rsidRDefault="00960AFB" w:rsidP="00B03571">
      <w:pPr>
        <w:pStyle w:val="Caption"/>
        <w:rPr>
          <w:lang w:eastAsia="en-GB"/>
        </w:rPr>
      </w:pPr>
      <w:bookmarkStart w:id="23" w:name="_Toc91019159"/>
      <w:r w:rsidRPr="00FD0DBE">
        <w:rPr>
          <w:lang w:eastAsia="en-GB"/>
        </w:rPr>
        <w:t>11</w:t>
      </w:r>
      <w:r w:rsidR="00955BC0" w:rsidRPr="00FD0DBE">
        <w:rPr>
          <w:lang w:eastAsia="en-GB"/>
        </w:rPr>
        <w:t xml:space="preserve">. attēls. Izmaksas uz 1 iedzīvotāju starp </w:t>
      </w:r>
      <w:proofErr w:type="spellStart"/>
      <w:r w:rsidR="00955BC0" w:rsidRPr="00FD0DBE">
        <w:rPr>
          <w:lang w:eastAsia="en-GB"/>
        </w:rPr>
        <w:t>valstspilsētām</w:t>
      </w:r>
      <w:proofErr w:type="spellEnd"/>
      <w:r w:rsidR="00955BC0" w:rsidRPr="00FD0DBE">
        <w:rPr>
          <w:lang w:eastAsia="en-GB"/>
        </w:rPr>
        <w:t xml:space="preserve"> (2021. gada izpilde uz oktobri), EUR</w:t>
      </w:r>
      <w:bookmarkEnd w:id="23"/>
    </w:p>
    <w:p w14:paraId="6E4B45C3" w14:textId="77777777" w:rsidR="00955BC0" w:rsidRPr="00FD0DBE" w:rsidRDefault="00955BC0" w:rsidP="00955BC0">
      <w:pPr>
        <w:jc w:val="right"/>
        <w:rPr>
          <w:rFonts w:eastAsia="Times New Roman"/>
          <w:i/>
          <w:iCs/>
          <w:lang w:eastAsia="en-GB"/>
        </w:rPr>
      </w:pPr>
      <w:r w:rsidRPr="00FD0DBE">
        <w:rPr>
          <w:noProof/>
        </w:rPr>
        <w:drawing>
          <wp:inline distT="0" distB="0" distL="0" distR="0" wp14:anchorId="2B7DF623" wp14:editId="1A586D1E">
            <wp:extent cx="5731510" cy="1916964"/>
            <wp:effectExtent l="0" t="0" r="2540" b="7620"/>
            <wp:docPr id="104" name="Picture 104" descr="Chart, bar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4"/>
                    <pic:cNvPicPr/>
                  </pic:nvPicPr>
                  <pic:blipFill>
                    <a:blip r:embed="rId27">
                      <a:extLst>
                        <a:ext uri="{28A0092B-C50C-407E-A947-70E740481C1C}">
                          <a14:useLocalDpi xmlns:a14="http://schemas.microsoft.com/office/drawing/2010/main" val="0"/>
                        </a:ext>
                      </a:extLst>
                    </a:blip>
                    <a:stretch>
                      <a:fillRect/>
                    </a:stretch>
                  </pic:blipFill>
                  <pic:spPr>
                    <a:xfrm>
                      <a:off x="0" y="0"/>
                      <a:ext cx="5731510" cy="1916964"/>
                    </a:xfrm>
                    <a:prstGeom prst="rect">
                      <a:avLst/>
                    </a:prstGeom>
                  </pic:spPr>
                </pic:pic>
              </a:graphicData>
            </a:graphic>
          </wp:inline>
        </w:drawing>
      </w:r>
      <w:r w:rsidRPr="00FD0DBE">
        <w:rPr>
          <w:rFonts w:eastAsia="Times New Roman"/>
          <w:i/>
        </w:rPr>
        <w:t xml:space="preserve">Datu avots: </w:t>
      </w:r>
      <w:r w:rsidRPr="00FD0DBE">
        <w:rPr>
          <w:i/>
        </w:rPr>
        <w:t>VK</w:t>
      </w:r>
      <w:r w:rsidRPr="00FD0DBE">
        <w:rPr>
          <w:rFonts w:eastAsia="Times New Roman"/>
          <w:i/>
        </w:rPr>
        <w:t xml:space="preserve"> </w:t>
      </w:r>
    </w:p>
    <w:p w14:paraId="58C046D2" w14:textId="77777777" w:rsidR="00955BC0" w:rsidRPr="00FD0DBE" w:rsidRDefault="00955BC0" w:rsidP="00955BC0">
      <w:pPr>
        <w:tabs>
          <w:tab w:val="left" w:pos="1750"/>
        </w:tabs>
        <w:rPr>
          <w:rFonts w:eastAsia="Times New Roman"/>
          <w:lang w:eastAsia="en-GB"/>
        </w:rPr>
      </w:pPr>
      <w:r w:rsidRPr="00FD0DBE">
        <w:rPr>
          <w:rFonts w:eastAsia="Times New Roman"/>
          <w:lang w:eastAsia="en-GB"/>
        </w:rPr>
        <w:t xml:space="preserve">Salīdzinot  2020. gada datus uz oktobra mēnesi un 2021. gada datus uz oktobra mēnesi, divām no </w:t>
      </w:r>
      <w:proofErr w:type="spellStart"/>
      <w:r w:rsidRPr="00FD0DBE">
        <w:rPr>
          <w:rFonts w:eastAsia="Times New Roman"/>
          <w:lang w:eastAsia="en-GB"/>
        </w:rPr>
        <w:t>valstspilsētām</w:t>
      </w:r>
      <w:proofErr w:type="spellEnd"/>
      <w:r w:rsidRPr="00FD0DBE">
        <w:rPr>
          <w:rFonts w:eastAsia="Times New Roman"/>
          <w:lang w:eastAsia="en-GB"/>
        </w:rPr>
        <w:t xml:space="preserve"> izmaksas uz 1 iedzīvotāju ir samazinājušās par vairāk nekā 140 EUR, Rēzeknē – 146,21 EUR (-9,9 %) un Jelgavā – 142,52 EUR (-12,4%). Rīgai būtisku izmaiņu nav, un Jūrmalai izmaksas uz 1 iedzīvotāju augušas par 145 EUR (+12,1%), skatīt attēlu zemāk. </w:t>
      </w:r>
    </w:p>
    <w:p w14:paraId="6369BF3A" w14:textId="15E1257D" w:rsidR="00955BC0" w:rsidRPr="00FD0DBE" w:rsidRDefault="00960AFB" w:rsidP="00B03571">
      <w:pPr>
        <w:pStyle w:val="Caption"/>
        <w:rPr>
          <w:lang w:eastAsia="en-GB"/>
        </w:rPr>
      </w:pPr>
      <w:bookmarkStart w:id="24" w:name="_Toc91019160"/>
      <w:r w:rsidRPr="00FD0DBE">
        <w:t>12</w:t>
      </w:r>
      <w:r w:rsidR="00955BC0" w:rsidRPr="00FD0DBE">
        <w:t xml:space="preserve">. attēls. </w:t>
      </w:r>
      <w:r w:rsidR="00955BC0" w:rsidRPr="00FD0DBE">
        <w:rPr>
          <w:lang w:eastAsia="en-GB"/>
        </w:rPr>
        <w:t xml:space="preserve">Izmaiņas uz 1 iedzīvotāju </w:t>
      </w:r>
      <w:proofErr w:type="spellStart"/>
      <w:r w:rsidR="00955BC0" w:rsidRPr="00FD0DBE">
        <w:rPr>
          <w:lang w:eastAsia="en-GB"/>
        </w:rPr>
        <w:t>valstspilsētām</w:t>
      </w:r>
      <w:proofErr w:type="spellEnd"/>
      <w:r w:rsidR="00955BC0" w:rsidRPr="00FD0DBE">
        <w:rPr>
          <w:lang w:eastAsia="en-GB"/>
        </w:rPr>
        <w:t>, EUR</w:t>
      </w:r>
      <w:bookmarkEnd w:id="24"/>
      <w:r w:rsidR="00955BC0" w:rsidRPr="00FD0DBE">
        <w:rPr>
          <w:lang w:eastAsia="en-GB"/>
        </w:rPr>
        <w:t xml:space="preserve"> </w:t>
      </w:r>
    </w:p>
    <w:p w14:paraId="6ADA0536" w14:textId="77777777" w:rsidR="00955BC0" w:rsidRPr="00FD0DBE" w:rsidRDefault="00955BC0" w:rsidP="00955BC0">
      <w:pPr>
        <w:jc w:val="right"/>
        <w:rPr>
          <w:rFonts w:eastAsia="Times New Roman"/>
          <w:i/>
        </w:rPr>
      </w:pPr>
      <w:r w:rsidRPr="00FD0DBE">
        <w:rPr>
          <w:noProof/>
        </w:rPr>
        <w:drawing>
          <wp:inline distT="0" distB="0" distL="0" distR="0" wp14:anchorId="4D5EC78D" wp14:editId="481A5A24">
            <wp:extent cx="5731510" cy="2051878"/>
            <wp:effectExtent l="0" t="0" r="2540" b="5715"/>
            <wp:docPr id="128" name="Picture 128" descr="Chart, waterfall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8"/>
                    <pic:cNvPicPr/>
                  </pic:nvPicPr>
                  <pic:blipFill>
                    <a:blip r:embed="rId28">
                      <a:extLst>
                        <a:ext uri="{28A0092B-C50C-407E-A947-70E740481C1C}">
                          <a14:useLocalDpi xmlns:a14="http://schemas.microsoft.com/office/drawing/2010/main" val="0"/>
                        </a:ext>
                      </a:extLst>
                    </a:blip>
                    <a:stretch>
                      <a:fillRect/>
                    </a:stretch>
                  </pic:blipFill>
                  <pic:spPr>
                    <a:xfrm>
                      <a:off x="0" y="0"/>
                      <a:ext cx="5731510" cy="2051878"/>
                    </a:xfrm>
                    <a:prstGeom prst="rect">
                      <a:avLst/>
                    </a:prstGeom>
                  </pic:spPr>
                </pic:pic>
              </a:graphicData>
            </a:graphic>
          </wp:inline>
        </w:drawing>
      </w:r>
      <w:r w:rsidRPr="00FD0DBE">
        <w:rPr>
          <w:rFonts w:eastAsia="Times New Roman"/>
          <w:i/>
        </w:rPr>
        <w:t xml:space="preserve">Datu avots: </w:t>
      </w:r>
      <w:r w:rsidRPr="00FD0DBE">
        <w:rPr>
          <w:i/>
        </w:rPr>
        <w:t>VK</w:t>
      </w:r>
      <w:r w:rsidRPr="00FD0DBE">
        <w:rPr>
          <w:rFonts w:eastAsia="Times New Roman"/>
          <w:i/>
        </w:rPr>
        <w:t xml:space="preserve"> </w:t>
      </w:r>
    </w:p>
    <w:p w14:paraId="4906CD19" w14:textId="77777777" w:rsidR="00955BC0" w:rsidRPr="00FD0DBE" w:rsidRDefault="00955BC0" w:rsidP="00955BC0">
      <w:pPr>
        <w:tabs>
          <w:tab w:val="left" w:pos="1750"/>
        </w:tabs>
      </w:pPr>
      <w:r w:rsidRPr="00FD0DBE">
        <w:t xml:space="preserve">Analīze liecina, ka vidējās izmaksas uz 1 iedzīvotāju novadu pašvaldībās ir </w:t>
      </w:r>
      <w:r w:rsidRPr="00FD0DBE">
        <w:rPr>
          <w:rFonts w:eastAsia="Times New Roman"/>
          <w:b/>
          <w:bCs/>
          <w:lang w:eastAsia="en-GB"/>
        </w:rPr>
        <w:t>1212 EUR</w:t>
      </w:r>
      <w:r w:rsidRPr="00FD0DBE">
        <w:t xml:space="preserve">, savukārt </w:t>
      </w:r>
      <w:proofErr w:type="spellStart"/>
      <w:r w:rsidRPr="00FD0DBE">
        <w:rPr>
          <w:rFonts w:eastAsia="Times New Roman"/>
          <w:lang w:eastAsia="en-GB"/>
        </w:rPr>
        <w:t>valstspilsētu</w:t>
      </w:r>
      <w:proofErr w:type="spellEnd"/>
      <w:r w:rsidRPr="00FD0DBE">
        <w:rPr>
          <w:rFonts w:eastAsia="Times New Roman"/>
          <w:lang w:eastAsia="en-GB"/>
        </w:rPr>
        <w:t xml:space="preserve"> pašvaldībās –  </w:t>
      </w:r>
      <w:r w:rsidRPr="00FD0DBE">
        <w:rPr>
          <w:rFonts w:eastAsia="Times New Roman"/>
          <w:b/>
          <w:bCs/>
          <w:lang w:eastAsia="en-GB"/>
        </w:rPr>
        <w:t>1182 EUR</w:t>
      </w:r>
      <w:r w:rsidRPr="00FD0DBE">
        <w:t>. Atšķirība starp šiem abiem rādītājiem ir</w:t>
      </w:r>
      <w:r w:rsidRPr="00FD0DBE">
        <w:rPr>
          <w:rFonts w:eastAsia="Times New Roman"/>
          <w:b/>
          <w:bCs/>
          <w:lang w:eastAsia="en-GB"/>
        </w:rPr>
        <w:t xml:space="preserve"> tikai 2,5%</w:t>
      </w:r>
      <w:r w:rsidRPr="00FD0DBE">
        <w:t>.</w:t>
      </w:r>
    </w:p>
    <w:p w14:paraId="63452F00" w14:textId="7A7BFF7B" w:rsidR="002F13A1" w:rsidRPr="00FD0DBE" w:rsidRDefault="002F13A1" w:rsidP="5EFF1C9C">
      <w:pPr>
        <w:pStyle w:val="Heading3"/>
        <w:rPr>
          <w:rFonts w:eastAsia="Times New Roman"/>
        </w:rPr>
      </w:pPr>
      <w:r w:rsidRPr="00FD0DBE">
        <w:rPr>
          <w:rFonts w:eastAsia="Times New Roman"/>
        </w:rPr>
        <w:t>Pašvaldību administratīvās izmaksas</w:t>
      </w:r>
      <w:bookmarkEnd w:id="0"/>
    </w:p>
    <w:p w14:paraId="45299C7E" w14:textId="53295B48" w:rsidR="2BCEBB4B" w:rsidRPr="00FD0DBE" w:rsidRDefault="2BCEBB4B" w:rsidP="00955BC0">
      <w:pPr>
        <w:pStyle w:val="ListParagraph"/>
        <w:numPr>
          <w:ilvl w:val="0"/>
          <w:numId w:val="5"/>
        </w:numPr>
        <w:ind w:left="360"/>
        <w:rPr>
          <w:rFonts w:eastAsia="Times New Roman"/>
        </w:rPr>
      </w:pPr>
      <w:r w:rsidRPr="00FD0DBE">
        <w:rPr>
          <w:rFonts w:eastAsia="Times New Roman"/>
        </w:rPr>
        <w:t xml:space="preserve">Vidējās vispārējo valdības dienestu izmaksas uz 1 iedzīvotāju novados </w:t>
      </w:r>
      <w:r w:rsidRPr="00FD0DBE">
        <w:rPr>
          <w:rFonts w:eastAsia="Times New Roman"/>
          <w:b/>
          <w:bCs/>
        </w:rPr>
        <w:t xml:space="preserve">ir 178 EUR un </w:t>
      </w:r>
      <w:proofErr w:type="spellStart"/>
      <w:r w:rsidRPr="00FD0DBE">
        <w:rPr>
          <w:rFonts w:eastAsia="Times New Roman"/>
          <w:b/>
          <w:bCs/>
        </w:rPr>
        <w:t>valstspilsētās</w:t>
      </w:r>
      <w:proofErr w:type="spellEnd"/>
      <w:r w:rsidRPr="00FD0DBE">
        <w:rPr>
          <w:rFonts w:eastAsia="Times New Roman"/>
          <w:b/>
          <w:bCs/>
        </w:rPr>
        <w:t xml:space="preserve"> 151 EUR jeb 15% starpība</w:t>
      </w:r>
      <w:r w:rsidRPr="00FD0DBE">
        <w:rPr>
          <w:rFonts w:eastAsia="Times New Roman"/>
        </w:rPr>
        <w:t xml:space="preserve">. Novados ir novērojama korelācija starp vispārējo valdības dienestu izmaksām uz 1 iedzīvotāju un apdzīvotības </w:t>
      </w:r>
      <w:r w:rsidRPr="00FD0DBE">
        <w:rPr>
          <w:rFonts w:eastAsia="Times New Roman"/>
        </w:rPr>
        <w:lastRenderedPageBreak/>
        <w:t xml:space="preserve">blīvumu. Izmaksu starpība starp vispārējām vadības dienestu izmaksām novados un </w:t>
      </w:r>
      <w:proofErr w:type="spellStart"/>
      <w:r w:rsidRPr="00FD0DBE">
        <w:rPr>
          <w:rFonts w:eastAsia="Times New Roman"/>
        </w:rPr>
        <w:t>valstspilsētās</w:t>
      </w:r>
      <w:proofErr w:type="spellEnd"/>
      <w:r w:rsidRPr="00FD0DBE">
        <w:rPr>
          <w:rFonts w:eastAsia="Times New Roman"/>
        </w:rPr>
        <w:t xml:space="preserve"> skaidrojama ar apdzīvotības blīvumu un efektivitāti administratīvo funkciju nodrošināšanai iedzīvotāju skaita ziņā lielākās pašvaldībās. </w:t>
      </w:r>
    </w:p>
    <w:p w14:paraId="670E394C" w14:textId="4410FF18" w:rsidR="2BCEBB4B" w:rsidRPr="00FD0DBE" w:rsidRDefault="2BCEBB4B" w:rsidP="00955BC0">
      <w:pPr>
        <w:pStyle w:val="ListParagraph"/>
        <w:numPr>
          <w:ilvl w:val="0"/>
          <w:numId w:val="5"/>
        </w:numPr>
        <w:ind w:left="360"/>
        <w:rPr>
          <w:rFonts w:eastAsia="Times New Roman"/>
        </w:rPr>
      </w:pPr>
      <w:r w:rsidRPr="00FD0DBE">
        <w:rPr>
          <w:rFonts w:eastAsia="Times New Roman"/>
          <w:b/>
          <w:bCs/>
        </w:rPr>
        <w:t>Atsevišķos novados</w:t>
      </w:r>
      <w:r w:rsidRPr="00FD0DBE">
        <w:rPr>
          <w:rFonts w:eastAsia="Times New Roman"/>
        </w:rPr>
        <w:t xml:space="preserve"> novērojamas būtiskas atšķirības attiecībā uz vispārējo valdības dienestu izmaksām uz 1 iedzīvotāju, piemēram, Ādažu novads (224 EUR, 9% no izdevumiem), Kuldīgas novads (110 EUR, 7% no izdevumiem), Ropažu novads (399 EUR, 22% no izdevumiem). Izmaksu atšķirības varētu būt skaidrojamas ar dažādiem izmaksu attiecināšanas principiem, kas tiek iekļauti izdevumu kategorijā vispārējos valdības dienestos. </w:t>
      </w:r>
    </w:p>
    <w:p w14:paraId="2D17B3CD" w14:textId="729A9433" w:rsidR="2BCEBB4B" w:rsidRPr="00FD0DBE" w:rsidRDefault="2BCEBB4B" w:rsidP="00955BC0">
      <w:pPr>
        <w:pStyle w:val="ListParagraph"/>
        <w:numPr>
          <w:ilvl w:val="0"/>
          <w:numId w:val="5"/>
        </w:numPr>
        <w:ind w:left="360"/>
        <w:rPr>
          <w:rFonts w:eastAsia="Times New Roman"/>
        </w:rPr>
      </w:pPr>
      <w:r w:rsidRPr="00FD0DBE">
        <w:rPr>
          <w:rFonts w:eastAsia="Times New Roman"/>
          <w:b/>
          <w:bCs/>
        </w:rPr>
        <w:t xml:space="preserve">Novērojamas atšķirības arī </w:t>
      </w:r>
      <w:proofErr w:type="spellStart"/>
      <w:r w:rsidRPr="00FD0DBE">
        <w:rPr>
          <w:rFonts w:eastAsia="Times New Roman"/>
          <w:b/>
          <w:bCs/>
        </w:rPr>
        <w:t>valstspilsētu</w:t>
      </w:r>
      <w:proofErr w:type="spellEnd"/>
      <w:r w:rsidRPr="00FD0DBE">
        <w:rPr>
          <w:rFonts w:eastAsia="Times New Roman"/>
          <w:b/>
          <w:bCs/>
        </w:rPr>
        <w:t xml:space="preserve"> pašvaldību starpā</w:t>
      </w:r>
      <w:r w:rsidRPr="00FD0DBE">
        <w:rPr>
          <w:rFonts w:eastAsia="Times New Roman"/>
        </w:rPr>
        <w:t xml:space="preserve"> attiecībā uz vispārējiem valdības dienestiem. Piemēram, Daugavpils (69 EUR, 5% no izdevumiem), Jūrmala (279 EUR, 13% no visiem izdevumiem), Ventspils (86 EUR, 4% no izdevumiem). Izmaksu atšķirības varētu būt skaidrojamas ar dažādiem izmaksu attiecināšanas principiem, kas tiek iekļauti vispārējos valdības dienestos. </w:t>
      </w:r>
    </w:p>
    <w:p w14:paraId="342929C8" w14:textId="47A22B85" w:rsidR="2BCEBB4B" w:rsidRPr="00FD0DBE" w:rsidRDefault="2BCEBB4B" w:rsidP="00955BC0">
      <w:pPr>
        <w:pStyle w:val="ListParagraph"/>
        <w:numPr>
          <w:ilvl w:val="0"/>
          <w:numId w:val="5"/>
        </w:numPr>
        <w:ind w:left="360"/>
        <w:rPr>
          <w:rFonts w:eastAsia="Times New Roman"/>
        </w:rPr>
      </w:pPr>
      <w:proofErr w:type="spellStart"/>
      <w:r w:rsidRPr="00FD0DBE">
        <w:rPr>
          <w:rFonts w:eastAsia="Times New Roman"/>
        </w:rPr>
        <w:t>Valstspilsētu</w:t>
      </w:r>
      <w:proofErr w:type="spellEnd"/>
      <w:r w:rsidRPr="00FD0DBE">
        <w:rPr>
          <w:rFonts w:eastAsia="Times New Roman"/>
        </w:rPr>
        <w:t xml:space="preserve"> pašvaldībās to administratīvo izdevumu apmērs uz 1 iedzīvotāju svārstās vidēji </w:t>
      </w:r>
      <w:r w:rsidRPr="00FD0DBE">
        <w:rPr>
          <w:rFonts w:eastAsia="Times New Roman"/>
          <w:b/>
          <w:bCs/>
        </w:rPr>
        <w:t>ap 68 EUR</w:t>
      </w:r>
      <w:r w:rsidRPr="00FD0DBE">
        <w:rPr>
          <w:rFonts w:eastAsia="Times New Roman"/>
        </w:rPr>
        <w:t xml:space="preserve">, savukārt novadu pašvaldībās to vidējais rādītājs ir </w:t>
      </w:r>
      <w:r w:rsidRPr="00FD0DBE">
        <w:rPr>
          <w:rFonts w:eastAsia="Times New Roman"/>
          <w:b/>
          <w:bCs/>
        </w:rPr>
        <w:t>ap 118 EUR</w:t>
      </w:r>
      <w:r w:rsidRPr="00FD0DBE">
        <w:rPr>
          <w:rFonts w:eastAsia="Times New Roman"/>
        </w:rPr>
        <w:t xml:space="preserve">, kas ir par 73,5% vairāk, nekā </w:t>
      </w:r>
      <w:proofErr w:type="spellStart"/>
      <w:r w:rsidRPr="00FD0DBE">
        <w:rPr>
          <w:rFonts w:eastAsia="Times New Roman"/>
        </w:rPr>
        <w:t>valstspilsētu</w:t>
      </w:r>
      <w:proofErr w:type="spellEnd"/>
      <w:r w:rsidRPr="00FD0DBE">
        <w:rPr>
          <w:rFonts w:eastAsia="Times New Roman"/>
        </w:rPr>
        <w:t xml:space="preserve"> pašvaldībās.</w:t>
      </w:r>
    </w:p>
    <w:p w14:paraId="4661D956" w14:textId="77777777" w:rsidR="002F13A1" w:rsidRPr="00FD0DBE" w:rsidRDefault="002F13A1" w:rsidP="5EFF1C9C">
      <w:pPr>
        <w:rPr>
          <w:rFonts w:eastAsia="Times New Roman"/>
        </w:rPr>
      </w:pPr>
      <w:r w:rsidRPr="00FD0DBE">
        <w:rPr>
          <w:rFonts w:eastAsia="Times New Roman"/>
        </w:rPr>
        <w:t xml:space="preserve">Neskatoties uz plašo ikdienas pielietojumu, Latvijas normatīvajos aktos nav definēts jēdziens „administratīvie izdevumi”. VARAM izstrādātajās vadlīnijās pašvaldībām par administratīvo izdevumu finanšu datu un budžeta analīzē indikatoru piemērošanu,  </w:t>
      </w:r>
      <w:r w:rsidRPr="00FD0DBE">
        <w:rPr>
          <w:rStyle w:val="fontstyle01"/>
          <w:rFonts w:eastAsia="Times New Roman"/>
          <w:sz w:val="24"/>
          <w:szCs w:val="24"/>
        </w:rPr>
        <w:t>administratīvie izdevumi ir pašvaldības pamatbudžeta pamatfunkciju īstenošanas daļa, kurās tiek plānoti izdevumi atbilstoši funkcionālajai kategorijai 01.000 Vispārējās valdības dienesti, kas ir paredzēti pašvaldības darbības nodrošināšanai.</w:t>
      </w:r>
      <w:r w:rsidRPr="00FD0DBE">
        <w:rPr>
          <w:rFonts w:eastAsia="Times New Roman"/>
        </w:rPr>
        <w:t xml:space="preserve"> </w:t>
      </w:r>
    </w:p>
    <w:p w14:paraId="32DBA111" w14:textId="77777777" w:rsidR="002F13A1" w:rsidRPr="00FD0DBE" w:rsidRDefault="002F13A1" w:rsidP="5EFF1C9C">
      <w:pPr>
        <w:rPr>
          <w:rStyle w:val="fontstyle01"/>
          <w:rFonts w:eastAsia="Times New Roman"/>
          <w:sz w:val="24"/>
          <w:szCs w:val="24"/>
        </w:rPr>
      </w:pPr>
      <w:r w:rsidRPr="00FD0DBE">
        <w:rPr>
          <w:rStyle w:val="fontstyle01"/>
          <w:rFonts w:eastAsia="Times New Roman"/>
          <w:sz w:val="24"/>
          <w:szCs w:val="24"/>
        </w:rPr>
        <w:t>Administratīvie izdevumi, kā perioda finanšu jeb budžeta izdevumi,  pārskatos tiek sadalīti pēc šādām budžeta izdevumu klasifikācijām:</w:t>
      </w:r>
    </w:p>
    <w:p w14:paraId="2EBEE770" w14:textId="77777777" w:rsidR="002F13A1" w:rsidRPr="00FD0DBE" w:rsidRDefault="002F13A1" w:rsidP="00955BC0">
      <w:pPr>
        <w:pStyle w:val="ListParagraph"/>
        <w:numPr>
          <w:ilvl w:val="0"/>
          <w:numId w:val="6"/>
        </w:numPr>
        <w:autoSpaceDN w:val="0"/>
        <w:spacing w:line="276" w:lineRule="auto"/>
        <w:rPr>
          <w:rStyle w:val="fontstyle01"/>
          <w:rFonts w:eastAsia="Times New Roman"/>
          <w:color w:val="000000" w:themeColor="text1"/>
          <w:sz w:val="24"/>
          <w:szCs w:val="24"/>
        </w:rPr>
      </w:pPr>
      <w:r w:rsidRPr="00FD0DBE">
        <w:rPr>
          <w:rStyle w:val="fontstyle01"/>
          <w:rFonts w:eastAsia="Times New Roman"/>
          <w:sz w:val="24"/>
          <w:szCs w:val="24"/>
        </w:rPr>
        <w:t>Izdevumu klasifikācija atbilstoši funkcionālajām kategorijām – MK 13.12.2005. noteikumi Nr. 934 „Noteikumi par budžetu izdevumu klasifikāciju atbilstoši funkcionālajām kategorijām”;</w:t>
      </w:r>
    </w:p>
    <w:p w14:paraId="6CC17A7E" w14:textId="77777777" w:rsidR="002F13A1" w:rsidRPr="00FD0DBE" w:rsidRDefault="002F13A1" w:rsidP="00955BC0">
      <w:pPr>
        <w:pStyle w:val="ListParagraph"/>
        <w:numPr>
          <w:ilvl w:val="0"/>
          <w:numId w:val="6"/>
        </w:numPr>
        <w:autoSpaceDN w:val="0"/>
        <w:spacing w:line="276" w:lineRule="auto"/>
        <w:rPr>
          <w:rStyle w:val="fontstyle01"/>
          <w:rFonts w:eastAsia="Times New Roman"/>
          <w:color w:val="000000" w:themeColor="text1"/>
          <w:sz w:val="24"/>
          <w:szCs w:val="24"/>
        </w:rPr>
      </w:pPr>
      <w:r w:rsidRPr="00FD0DBE">
        <w:rPr>
          <w:rStyle w:val="fontstyle01"/>
          <w:rFonts w:eastAsia="Times New Roman"/>
          <w:sz w:val="24"/>
          <w:szCs w:val="24"/>
        </w:rPr>
        <w:t xml:space="preserve">Izdevumu klasifikācija atbilstoši ekonomiskajām kategorijām. MK 27.12.2005. noteikumi Nr. 1031 „Noteikumi par budžetu izdevumu klasifikāciju atbilstoši ekonomiskajām kategorijām”.  </w:t>
      </w:r>
    </w:p>
    <w:p w14:paraId="55852690" w14:textId="77777777" w:rsidR="002F13A1" w:rsidRPr="00FD0DBE" w:rsidRDefault="002F13A1" w:rsidP="5EFF1C9C">
      <w:pPr>
        <w:rPr>
          <w:rStyle w:val="fontstyle01"/>
          <w:rFonts w:eastAsia="Times New Roman"/>
          <w:sz w:val="24"/>
          <w:szCs w:val="24"/>
        </w:rPr>
      </w:pPr>
      <w:r w:rsidRPr="00FD0DBE">
        <w:rPr>
          <w:rStyle w:val="fontstyle01"/>
          <w:rFonts w:eastAsia="Times New Roman"/>
          <w:sz w:val="24"/>
          <w:szCs w:val="24"/>
        </w:rPr>
        <w:t>Oficiālie pārskati (pēc minētajām klasifikācijām) nedod pietiekamu iespēju identificēt funkcijas/pakalpojumus un administratīvos izdevumus to ietvaros. Šāda informācija šobrīd būtu speciāli jāpieprasa pašvaldībām.</w:t>
      </w:r>
    </w:p>
    <w:p w14:paraId="702546A4" w14:textId="77777777" w:rsidR="002F13A1" w:rsidRPr="00FD0DBE" w:rsidRDefault="002F13A1" w:rsidP="5EFF1C9C">
      <w:pPr>
        <w:rPr>
          <w:rFonts w:eastAsia="Times New Roman"/>
        </w:rPr>
      </w:pPr>
      <w:r w:rsidRPr="00FD0DBE">
        <w:rPr>
          <w:rFonts w:eastAsia="Times New Roman"/>
        </w:rPr>
        <w:t xml:space="preserve">Budžeta </w:t>
      </w:r>
      <w:proofErr w:type="spellStart"/>
      <w:r w:rsidRPr="00FD0DBE">
        <w:rPr>
          <w:rFonts w:eastAsia="Times New Roman"/>
        </w:rPr>
        <w:t>izvērtējumā</w:t>
      </w:r>
      <w:proofErr w:type="spellEnd"/>
      <w:r w:rsidRPr="00FD0DBE">
        <w:rPr>
          <w:rFonts w:eastAsia="Times New Roman"/>
        </w:rPr>
        <w:t xml:space="preserve"> tika skatītas visas pašvaldības kopā, par administratīvajiem izdevumiem parasti uzskata izdevumus 01 funkcionālajā kategorijā (Vispārējie valdības dienesti), tos koriģējot ar šādiem izdevumiem (no 01 izdevumu summas atskaita šādus izdevumus šajā kategorijā pēc ekonomiskās klasifikācijas):</w:t>
      </w:r>
    </w:p>
    <w:p w14:paraId="6113E3BC" w14:textId="77777777" w:rsidR="002F13A1" w:rsidRPr="00FD0DBE" w:rsidRDefault="002F13A1" w:rsidP="00955BC0">
      <w:pPr>
        <w:pStyle w:val="ListParagraph"/>
        <w:numPr>
          <w:ilvl w:val="0"/>
          <w:numId w:val="7"/>
        </w:numPr>
        <w:autoSpaceDN w:val="0"/>
        <w:spacing w:line="276" w:lineRule="auto"/>
        <w:rPr>
          <w:rStyle w:val="fontstyle01"/>
          <w:rFonts w:eastAsia="Times New Roman"/>
          <w:color w:val="000000" w:themeColor="text1"/>
          <w:sz w:val="24"/>
          <w:szCs w:val="24"/>
        </w:rPr>
      </w:pPr>
      <w:r w:rsidRPr="00FD0DBE">
        <w:rPr>
          <w:rFonts w:eastAsia="Times New Roman"/>
        </w:rPr>
        <w:t>Iemak</w:t>
      </w:r>
      <w:r w:rsidRPr="00FD0DBE">
        <w:rPr>
          <w:rStyle w:val="fontstyle01"/>
          <w:rFonts w:eastAsia="Times New Roman"/>
          <w:sz w:val="24"/>
          <w:szCs w:val="24"/>
        </w:rPr>
        <w:t>sa pašvaldību finanšu izlīdzināšanas fondā (kas to veic) – EKK 7260;</w:t>
      </w:r>
    </w:p>
    <w:p w14:paraId="53147B56" w14:textId="77777777" w:rsidR="002F13A1" w:rsidRPr="00FD0DBE" w:rsidRDefault="002F13A1" w:rsidP="00955BC0">
      <w:pPr>
        <w:pStyle w:val="ListParagraph"/>
        <w:numPr>
          <w:ilvl w:val="0"/>
          <w:numId w:val="7"/>
        </w:numPr>
        <w:autoSpaceDN w:val="0"/>
        <w:spacing w:line="276" w:lineRule="auto"/>
        <w:rPr>
          <w:rFonts w:eastAsia="Times New Roman"/>
        </w:rPr>
      </w:pPr>
      <w:r w:rsidRPr="00FD0DBE">
        <w:rPr>
          <w:rStyle w:val="fontstyle01"/>
          <w:rFonts w:eastAsia="Times New Roman"/>
          <w:sz w:val="24"/>
          <w:szCs w:val="24"/>
        </w:rPr>
        <w:t>Procentu</w:t>
      </w:r>
      <w:r w:rsidRPr="00FD0DBE">
        <w:rPr>
          <w:rFonts w:eastAsia="Times New Roman"/>
        </w:rPr>
        <w:t xml:space="preserve"> maksājumi – EKK 4000.</w:t>
      </w:r>
    </w:p>
    <w:p w14:paraId="66D0B6FA" w14:textId="77777777" w:rsidR="002F13A1" w:rsidRPr="00FD0DBE" w:rsidRDefault="002F13A1" w:rsidP="5EFF1C9C">
      <w:pPr>
        <w:pStyle w:val="Heading4"/>
        <w:rPr>
          <w:rFonts w:eastAsia="Times New Roman"/>
        </w:rPr>
      </w:pPr>
      <w:r w:rsidRPr="00FD0DBE">
        <w:rPr>
          <w:rFonts w:eastAsia="Times New Roman"/>
        </w:rPr>
        <w:t>Vispārējo valdības dienestu izmaksas</w:t>
      </w:r>
    </w:p>
    <w:p w14:paraId="7008806A" w14:textId="77777777" w:rsidR="002F13A1" w:rsidRPr="00FD0DBE" w:rsidRDefault="002F13A1" w:rsidP="5EFF1C9C">
      <w:pPr>
        <w:spacing w:before="240"/>
        <w:rPr>
          <w:rFonts w:eastAsia="Times New Roman"/>
          <w:color w:val="000000" w:themeColor="text1"/>
        </w:rPr>
      </w:pPr>
      <w:r w:rsidRPr="00FD0DBE">
        <w:rPr>
          <w:rFonts w:eastAsia="Times New Roman"/>
        </w:rPr>
        <w:t xml:space="preserve">Attiecībā uz pašvaldību administratīvajām izmaksām tiek analizēta ekonomiskā kategorija – vispārējais valdības dienestu 2021. gada izdevumu plāns (43 pašvaldības) uz 01.10.2021. Analizējot datus, tika nodalītas </w:t>
      </w:r>
      <w:proofErr w:type="spellStart"/>
      <w:r w:rsidRPr="00FD0DBE">
        <w:rPr>
          <w:rFonts w:eastAsia="Times New Roman"/>
        </w:rPr>
        <w:t>valstspilsētas</w:t>
      </w:r>
      <w:proofErr w:type="spellEnd"/>
      <w:r w:rsidRPr="00FD0DBE">
        <w:rPr>
          <w:rFonts w:eastAsia="Times New Roman"/>
        </w:rPr>
        <w:t xml:space="preserve"> no novadiem, jo </w:t>
      </w:r>
      <w:proofErr w:type="spellStart"/>
      <w:r w:rsidRPr="00FD0DBE">
        <w:rPr>
          <w:rFonts w:eastAsia="Times New Roman"/>
        </w:rPr>
        <w:lastRenderedPageBreak/>
        <w:t>valstspilsētās</w:t>
      </w:r>
      <w:proofErr w:type="spellEnd"/>
      <w:r w:rsidRPr="00FD0DBE">
        <w:rPr>
          <w:rFonts w:eastAsia="Times New Roman"/>
        </w:rPr>
        <w:t xml:space="preserve"> ir lielāks iedzīvotāju skaits un apdzīvotās vietas blīvums. Zemāk tabulās ir veikts aprēķins vispārējo valdības dienestu izmaksas uz 1 iedzīvotāju un vidējās izmaksas gan </w:t>
      </w:r>
      <w:proofErr w:type="spellStart"/>
      <w:r w:rsidRPr="00FD0DBE">
        <w:rPr>
          <w:rFonts w:eastAsia="Times New Roman"/>
        </w:rPr>
        <w:t>valstspilsētās</w:t>
      </w:r>
      <w:proofErr w:type="spellEnd"/>
      <w:r w:rsidRPr="00FD0DBE">
        <w:rPr>
          <w:rFonts w:eastAsia="Times New Roman"/>
        </w:rPr>
        <w:t xml:space="preserve">, gan novados. </w:t>
      </w:r>
      <w:proofErr w:type="spellStart"/>
      <w:r w:rsidRPr="00FD0DBE">
        <w:rPr>
          <w:rFonts w:eastAsia="Times New Roman"/>
        </w:rPr>
        <w:t>Valstspilsētu</w:t>
      </w:r>
      <w:proofErr w:type="spellEnd"/>
      <w:r w:rsidRPr="00FD0DBE">
        <w:rPr>
          <w:rFonts w:eastAsia="Times New Roman"/>
        </w:rPr>
        <w:t xml:space="preserve"> pašvaldību vidējās izmaksas uz 1 iedz. ir </w:t>
      </w:r>
      <w:r w:rsidRPr="00FD0DBE">
        <w:rPr>
          <w:rFonts w:eastAsia="Times New Roman"/>
          <w:b/>
          <w:bCs/>
        </w:rPr>
        <w:t>151 EUR</w:t>
      </w:r>
      <w:r w:rsidRPr="00FD0DBE">
        <w:rPr>
          <w:rFonts w:eastAsia="Times New Roman"/>
        </w:rPr>
        <w:t xml:space="preserve">. Visaugstākās VVD izmaksas uz 1 iedzīvotāju ir Jūrmalā – 279 </w:t>
      </w:r>
      <w:r w:rsidRPr="00FD0DBE">
        <w:rPr>
          <w:rFonts w:eastAsia="Times New Roman"/>
          <w:color w:val="000000" w:themeColor="text1"/>
        </w:rPr>
        <w:t xml:space="preserve">EUR/iedz. un viszemākās Daugavpilī – 69 EUR/iedz. </w:t>
      </w:r>
    </w:p>
    <w:p w14:paraId="11335C6B" w14:textId="377EA3F9" w:rsidR="002F13A1" w:rsidRPr="00FD0DBE" w:rsidRDefault="002F13A1" w:rsidP="008E2C84">
      <w:pPr>
        <w:pStyle w:val="Caption"/>
      </w:pPr>
      <w:bookmarkStart w:id="25" w:name="_Toc91019104"/>
      <w:bookmarkStart w:id="26" w:name="_Hlk89451992"/>
      <w:r>
        <w:t>1</w:t>
      </w:r>
      <w:r w:rsidR="00376407">
        <w:t>6</w:t>
      </w:r>
      <w:r>
        <w:t>. tabula. Vispārējo valdības dienestu kopējās plānotās izmaksas katrā pilsētā, EUR</w:t>
      </w:r>
      <w:bookmarkEnd w:id="25"/>
      <w:bookmarkEnd w:id="26"/>
    </w:p>
    <w:tbl>
      <w:tblPr>
        <w:tblW w:w="9048" w:type="dxa"/>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Look w:val="04A0" w:firstRow="1" w:lastRow="0" w:firstColumn="1" w:lastColumn="0" w:noHBand="0" w:noVBand="1"/>
      </w:tblPr>
      <w:tblGrid>
        <w:gridCol w:w="2228"/>
        <w:gridCol w:w="1832"/>
        <w:gridCol w:w="1513"/>
        <w:gridCol w:w="1785"/>
        <w:gridCol w:w="1690"/>
      </w:tblGrid>
      <w:tr w:rsidR="002F13A1" w:rsidRPr="00FD0DBE" w14:paraId="56C9626E" w14:textId="77777777" w:rsidTr="5EFF1C9C">
        <w:trPr>
          <w:trHeight w:val="502"/>
        </w:trPr>
        <w:tc>
          <w:tcPr>
            <w:tcW w:w="2228" w:type="dxa"/>
            <w:shd w:val="clear" w:color="auto" w:fill="F2F2F2" w:themeFill="background1" w:themeFillShade="F2"/>
            <w:vAlign w:val="center"/>
            <w:hideMark/>
          </w:tcPr>
          <w:p w14:paraId="7A6D3CB9" w14:textId="77777777" w:rsidR="002F13A1" w:rsidRPr="00FD0DBE" w:rsidRDefault="002F13A1" w:rsidP="00B03571">
            <w:pPr>
              <w:spacing w:after="0"/>
              <w:jc w:val="center"/>
              <w:rPr>
                <w:rFonts w:eastAsia="Times New Roman"/>
                <w:b/>
                <w:bCs/>
                <w:color w:val="000000" w:themeColor="text1"/>
                <w:sz w:val="20"/>
                <w:szCs w:val="20"/>
                <w:lang w:eastAsia="lv-LV"/>
              </w:rPr>
            </w:pPr>
            <w:r w:rsidRPr="00FD0DBE">
              <w:rPr>
                <w:rFonts w:eastAsia="Times New Roman"/>
                <w:b/>
                <w:bCs/>
                <w:color w:val="000000" w:themeColor="text1"/>
                <w:sz w:val="20"/>
                <w:szCs w:val="20"/>
                <w:lang w:eastAsia="lv-LV"/>
              </w:rPr>
              <w:t>Pašvaldība</w:t>
            </w:r>
          </w:p>
        </w:tc>
        <w:tc>
          <w:tcPr>
            <w:tcW w:w="1832" w:type="dxa"/>
            <w:shd w:val="clear" w:color="auto" w:fill="F2F2F2" w:themeFill="background1" w:themeFillShade="F2"/>
            <w:vAlign w:val="center"/>
            <w:hideMark/>
          </w:tcPr>
          <w:p w14:paraId="4BBF8CD4" w14:textId="77777777" w:rsidR="002F13A1" w:rsidRPr="00FD0DBE" w:rsidRDefault="002F13A1" w:rsidP="00B03571">
            <w:pPr>
              <w:spacing w:after="0"/>
              <w:jc w:val="center"/>
              <w:rPr>
                <w:rFonts w:eastAsia="Times New Roman"/>
                <w:b/>
                <w:bCs/>
                <w:color w:val="000000" w:themeColor="text1"/>
                <w:sz w:val="20"/>
                <w:szCs w:val="20"/>
                <w:lang w:eastAsia="lv-LV"/>
              </w:rPr>
            </w:pPr>
            <w:r w:rsidRPr="00FD0DBE">
              <w:rPr>
                <w:rFonts w:eastAsia="Times New Roman"/>
                <w:b/>
                <w:bCs/>
                <w:color w:val="000000" w:themeColor="text1"/>
                <w:sz w:val="20"/>
                <w:szCs w:val="20"/>
                <w:lang w:eastAsia="lv-LV"/>
              </w:rPr>
              <w:t>Vispārējie valdības dienesti</w:t>
            </w:r>
            <w:r w:rsidRPr="00FD0DBE">
              <w:rPr>
                <w:rFonts w:eastAsia="Times New Roman"/>
                <w:color w:val="000000" w:themeColor="text1"/>
                <w:sz w:val="20"/>
                <w:szCs w:val="20"/>
                <w:lang w:eastAsia="lv-LV"/>
              </w:rPr>
              <w:t> </w:t>
            </w:r>
            <w:r w:rsidRPr="00FD0DBE">
              <w:rPr>
                <w:rFonts w:eastAsia="Times New Roman"/>
                <w:b/>
                <w:bCs/>
                <w:color w:val="000000" w:themeColor="text1"/>
                <w:sz w:val="20"/>
                <w:szCs w:val="20"/>
                <w:lang w:eastAsia="lv-LV"/>
              </w:rPr>
              <w:t>, EUR</w:t>
            </w:r>
          </w:p>
        </w:tc>
        <w:tc>
          <w:tcPr>
            <w:tcW w:w="1513" w:type="dxa"/>
            <w:shd w:val="clear" w:color="auto" w:fill="F2F2F2" w:themeFill="background1" w:themeFillShade="F2"/>
            <w:vAlign w:val="center"/>
            <w:hideMark/>
          </w:tcPr>
          <w:p w14:paraId="0E8A722B" w14:textId="77777777" w:rsidR="002F13A1" w:rsidRPr="00FD0DBE" w:rsidRDefault="002F13A1" w:rsidP="00B03571">
            <w:pPr>
              <w:spacing w:after="0"/>
              <w:ind w:firstLine="24"/>
              <w:jc w:val="center"/>
              <w:rPr>
                <w:rFonts w:eastAsia="Times New Roman"/>
                <w:b/>
                <w:bCs/>
                <w:color w:val="000000" w:themeColor="text1"/>
                <w:sz w:val="20"/>
                <w:szCs w:val="20"/>
                <w:lang w:eastAsia="lv-LV"/>
              </w:rPr>
            </w:pPr>
            <w:r w:rsidRPr="00FD0DBE">
              <w:rPr>
                <w:rFonts w:eastAsia="Times New Roman"/>
                <w:b/>
                <w:bCs/>
                <w:color w:val="000000" w:themeColor="text1"/>
                <w:sz w:val="20"/>
                <w:szCs w:val="20"/>
                <w:lang w:eastAsia="lv-LV"/>
              </w:rPr>
              <w:t>Iedz. blīvums (</w:t>
            </w:r>
            <w:proofErr w:type="spellStart"/>
            <w:r w:rsidRPr="00FD0DBE">
              <w:rPr>
                <w:rFonts w:eastAsia="Times New Roman"/>
                <w:b/>
                <w:bCs/>
                <w:color w:val="000000" w:themeColor="text1"/>
                <w:sz w:val="20"/>
                <w:szCs w:val="20"/>
                <w:lang w:eastAsia="lv-LV"/>
              </w:rPr>
              <w:t>cilv</w:t>
            </w:r>
            <w:proofErr w:type="spellEnd"/>
            <w:r w:rsidRPr="00FD0DBE">
              <w:rPr>
                <w:rFonts w:eastAsia="Times New Roman"/>
                <w:b/>
                <w:bCs/>
                <w:color w:val="000000" w:themeColor="text1"/>
                <w:sz w:val="20"/>
                <w:szCs w:val="20"/>
                <w:lang w:eastAsia="lv-LV"/>
              </w:rPr>
              <w:t>./km2, RAIM apr.)</w:t>
            </w:r>
          </w:p>
        </w:tc>
        <w:tc>
          <w:tcPr>
            <w:tcW w:w="1785" w:type="dxa"/>
            <w:shd w:val="clear" w:color="auto" w:fill="F2F2F2" w:themeFill="background1" w:themeFillShade="F2"/>
            <w:vAlign w:val="center"/>
            <w:hideMark/>
          </w:tcPr>
          <w:p w14:paraId="704A843B" w14:textId="77777777" w:rsidR="002F13A1" w:rsidRPr="00FD0DBE" w:rsidRDefault="002F13A1" w:rsidP="00B03571">
            <w:pPr>
              <w:spacing w:after="0"/>
              <w:ind w:firstLine="1"/>
              <w:jc w:val="center"/>
              <w:rPr>
                <w:rFonts w:eastAsia="Times New Roman"/>
                <w:b/>
                <w:bCs/>
                <w:color w:val="000000" w:themeColor="text1"/>
                <w:sz w:val="20"/>
                <w:szCs w:val="20"/>
                <w:lang w:eastAsia="lv-LV"/>
              </w:rPr>
            </w:pPr>
            <w:r w:rsidRPr="00FD0DBE">
              <w:rPr>
                <w:rFonts w:eastAsia="Times New Roman"/>
                <w:b/>
                <w:bCs/>
                <w:color w:val="000000" w:themeColor="text1"/>
                <w:sz w:val="20"/>
                <w:szCs w:val="20"/>
                <w:lang w:eastAsia="lv-LV"/>
              </w:rPr>
              <w:t>Vispārējo valdības dienestu izmaksas uz 1 iedz., EUR</w:t>
            </w:r>
          </w:p>
        </w:tc>
        <w:tc>
          <w:tcPr>
            <w:tcW w:w="1690" w:type="dxa"/>
            <w:shd w:val="clear" w:color="auto" w:fill="F2F2F2" w:themeFill="background1" w:themeFillShade="F2"/>
            <w:vAlign w:val="center"/>
            <w:hideMark/>
          </w:tcPr>
          <w:p w14:paraId="75BFB681" w14:textId="77777777" w:rsidR="002F13A1" w:rsidRPr="00FD0DBE" w:rsidRDefault="002F13A1" w:rsidP="00B03571">
            <w:pPr>
              <w:spacing w:after="0"/>
              <w:jc w:val="center"/>
              <w:rPr>
                <w:rFonts w:eastAsia="Times New Roman"/>
                <w:b/>
                <w:bCs/>
                <w:color w:val="000000" w:themeColor="text1"/>
                <w:sz w:val="20"/>
                <w:szCs w:val="20"/>
                <w:lang w:eastAsia="lv-LV"/>
              </w:rPr>
            </w:pPr>
            <w:r w:rsidRPr="00FD0DBE">
              <w:rPr>
                <w:rFonts w:eastAsia="Times New Roman"/>
                <w:b/>
                <w:bCs/>
                <w:color w:val="000000" w:themeColor="text1"/>
                <w:sz w:val="20"/>
                <w:szCs w:val="20"/>
                <w:lang w:eastAsia="lv-LV"/>
              </w:rPr>
              <w:t>Novirzes no vidējām izmaksām uz 1 iedz.</w:t>
            </w:r>
          </w:p>
        </w:tc>
      </w:tr>
      <w:tr w:rsidR="002F13A1" w:rsidRPr="00FD0DBE" w14:paraId="3339B586" w14:textId="77777777" w:rsidTr="5EFF1C9C">
        <w:trPr>
          <w:trHeight w:val="202"/>
        </w:trPr>
        <w:tc>
          <w:tcPr>
            <w:tcW w:w="2228" w:type="dxa"/>
            <w:shd w:val="clear" w:color="auto" w:fill="FFFFFF" w:themeFill="background1"/>
            <w:vAlign w:val="center"/>
            <w:hideMark/>
          </w:tcPr>
          <w:p w14:paraId="06D201A3" w14:textId="77777777" w:rsidR="002F13A1" w:rsidRPr="00FD0DBE" w:rsidRDefault="002F13A1" w:rsidP="00B03571">
            <w:pPr>
              <w:spacing w:after="0"/>
              <w:ind w:firstLine="22"/>
              <w:rPr>
                <w:rFonts w:eastAsia="Times New Roman"/>
                <w:color w:val="000000" w:themeColor="text1"/>
                <w:sz w:val="20"/>
                <w:szCs w:val="20"/>
                <w:lang w:eastAsia="lv-LV"/>
              </w:rPr>
            </w:pPr>
            <w:r w:rsidRPr="00FD0DBE">
              <w:rPr>
                <w:rFonts w:eastAsia="Times New Roman"/>
                <w:color w:val="000000" w:themeColor="text1"/>
                <w:sz w:val="20"/>
                <w:szCs w:val="20"/>
                <w:lang w:eastAsia="lv-LV"/>
              </w:rPr>
              <w:t>Daugavpils</w:t>
            </w:r>
          </w:p>
        </w:tc>
        <w:tc>
          <w:tcPr>
            <w:tcW w:w="1832" w:type="dxa"/>
            <w:shd w:val="clear" w:color="auto" w:fill="FFFFFF" w:themeFill="background1"/>
            <w:vAlign w:val="center"/>
            <w:hideMark/>
          </w:tcPr>
          <w:p w14:paraId="41957E5D"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6 202 360</w:t>
            </w:r>
          </w:p>
        </w:tc>
        <w:tc>
          <w:tcPr>
            <w:tcW w:w="1513" w:type="dxa"/>
            <w:shd w:val="clear" w:color="auto" w:fill="FFFFFF" w:themeFill="background1"/>
            <w:vAlign w:val="center"/>
            <w:hideMark/>
          </w:tcPr>
          <w:p w14:paraId="1F1D9FD0"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1 263</w:t>
            </w:r>
          </w:p>
        </w:tc>
        <w:tc>
          <w:tcPr>
            <w:tcW w:w="1785" w:type="dxa"/>
            <w:shd w:val="clear" w:color="auto" w:fill="C6E0B4"/>
            <w:vAlign w:val="center"/>
            <w:hideMark/>
          </w:tcPr>
          <w:p w14:paraId="4E88A2DD"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69</w:t>
            </w:r>
          </w:p>
        </w:tc>
        <w:tc>
          <w:tcPr>
            <w:tcW w:w="1690" w:type="dxa"/>
            <w:shd w:val="clear" w:color="auto" w:fill="C6E0B4"/>
            <w:vAlign w:val="center"/>
            <w:hideMark/>
          </w:tcPr>
          <w:p w14:paraId="6ADCC9E1"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82,00  </w:t>
            </w:r>
          </w:p>
        </w:tc>
      </w:tr>
      <w:tr w:rsidR="002F13A1" w:rsidRPr="00FD0DBE" w14:paraId="3228FC7E" w14:textId="77777777" w:rsidTr="5EFF1C9C">
        <w:trPr>
          <w:trHeight w:val="202"/>
        </w:trPr>
        <w:tc>
          <w:tcPr>
            <w:tcW w:w="2228" w:type="dxa"/>
            <w:shd w:val="clear" w:color="auto" w:fill="FFFFFF" w:themeFill="background1"/>
            <w:vAlign w:val="center"/>
            <w:hideMark/>
          </w:tcPr>
          <w:p w14:paraId="47F5A807" w14:textId="77777777" w:rsidR="002F13A1" w:rsidRPr="00FD0DBE" w:rsidRDefault="002F13A1" w:rsidP="00B03571">
            <w:pPr>
              <w:spacing w:after="0"/>
              <w:ind w:firstLine="22"/>
              <w:rPr>
                <w:rFonts w:eastAsia="Times New Roman"/>
                <w:color w:val="000000" w:themeColor="text1"/>
                <w:sz w:val="20"/>
                <w:szCs w:val="20"/>
                <w:lang w:eastAsia="lv-LV"/>
              </w:rPr>
            </w:pPr>
            <w:r w:rsidRPr="00FD0DBE">
              <w:rPr>
                <w:rFonts w:eastAsia="Times New Roman"/>
                <w:color w:val="000000" w:themeColor="text1"/>
                <w:sz w:val="20"/>
                <w:szCs w:val="20"/>
                <w:lang w:eastAsia="lv-LV"/>
              </w:rPr>
              <w:t>Jelgava</w:t>
            </w:r>
          </w:p>
        </w:tc>
        <w:tc>
          <w:tcPr>
            <w:tcW w:w="1832" w:type="dxa"/>
            <w:shd w:val="clear" w:color="auto" w:fill="FFFFFF" w:themeFill="background1"/>
            <w:vAlign w:val="center"/>
            <w:hideMark/>
          </w:tcPr>
          <w:p w14:paraId="363BDFEC"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9 005 801</w:t>
            </w:r>
          </w:p>
        </w:tc>
        <w:tc>
          <w:tcPr>
            <w:tcW w:w="1513" w:type="dxa"/>
            <w:shd w:val="clear" w:color="auto" w:fill="FFFFFF" w:themeFill="background1"/>
            <w:vAlign w:val="center"/>
            <w:hideMark/>
          </w:tcPr>
          <w:p w14:paraId="320A303C"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1 005</w:t>
            </w:r>
          </w:p>
        </w:tc>
        <w:tc>
          <w:tcPr>
            <w:tcW w:w="1785" w:type="dxa"/>
            <w:shd w:val="clear" w:color="auto" w:fill="FFFFFF" w:themeFill="background1"/>
            <w:vAlign w:val="center"/>
            <w:hideMark/>
          </w:tcPr>
          <w:p w14:paraId="4BE93CEC"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149</w:t>
            </w:r>
          </w:p>
        </w:tc>
        <w:tc>
          <w:tcPr>
            <w:tcW w:w="1690" w:type="dxa"/>
            <w:shd w:val="clear" w:color="auto" w:fill="FFFFFF" w:themeFill="background1"/>
            <w:vAlign w:val="center"/>
            <w:hideMark/>
          </w:tcPr>
          <w:p w14:paraId="4DD2FC61"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2,00  </w:t>
            </w:r>
          </w:p>
        </w:tc>
      </w:tr>
      <w:tr w:rsidR="002F13A1" w:rsidRPr="00FD0DBE" w14:paraId="08F8FCED" w14:textId="77777777" w:rsidTr="5EFF1C9C">
        <w:trPr>
          <w:trHeight w:val="202"/>
        </w:trPr>
        <w:tc>
          <w:tcPr>
            <w:tcW w:w="2228" w:type="dxa"/>
            <w:shd w:val="clear" w:color="auto" w:fill="FFFFFF" w:themeFill="background1"/>
            <w:vAlign w:val="center"/>
            <w:hideMark/>
          </w:tcPr>
          <w:p w14:paraId="696B2CC9" w14:textId="77777777" w:rsidR="002F13A1" w:rsidRPr="00FD0DBE" w:rsidRDefault="002F13A1" w:rsidP="00B03571">
            <w:pPr>
              <w:spacing w:after="0"/>
              <w:ind w:firstLine="22"/>
              <w:rPr>
                <w:rFonts w:eastAsia="Times New Roman"/>
                <w:color w:val="000000" w:themeColor="text1"/>
                <w:sz w:val="20"/>
                <w:szCs w:val="20"/>
                <w:lang w:eastAsia="lv-LV"/>
              </w:rPr>
            </w:pPr>
            <w:r w:rsidRPr="00FD0DBE">
              <w:rPr>
                <w:rFonts w:eastAsia="Times New Roman"/>
                <w:color w:val="000000" w:themeColor="text1"/>
                <w:sz w:val="20"/>
                <w:szCs w:val="20"/>
                <w:lang w:eastAsia="lv-LV"/>
              </w:rPr>
              <w:t>Jūrmala</w:t>
            </w:r>
          </w:p>
        </w:tc>
        <w:tc>
          <w:tcPr>
            <w:tcW w:w="1832" w:type="dxa"/>
            <w:shd w:val="clear" w:color="auto" w:fill="FFFFFF" w:themeFill="background1"/>
            <w:vAlign w:val="center"/>
            <w:hideMark/>
          </w:tcPr>
          <w:p w14:paraId="4FA21201"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16 121 753</w:t>
            </w:r>
          </w:p>
        </w:tc>
        <w:tc>
          <w:tcPr>
            <w:tcW w:w="1513" w:type="dxa"/>
            <w:shd w:val="clear" w:color="auto" w:fill="FFFFFF" w:themeFill="background1"/>
            <w:vAlign w:val="center"/>
            <w:hideMark/>
          </w:tcPr>
          <w:p w14:paraId="17999B4A"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568</w:t>
            </w:r>
          </w:p>
        </w:tc>
        <w:tc>
          <w:tcPr>
            <w:tcW w:w="1785" w:type="dxa"/>
            <w:shd w:val="clear" w:color="auto" w:fill="F7CAAC" w:themeFill="accent2" w:themeFillTint="66"/>
            <w:vAlign w:val="center"/>
            <w:hideMark/>
          </w:tcPr>
          <w:p w14:paraId="7AE72113"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279</w:t>
            </w:r>
          </w:p>
        </w:tc>
        <w:tc>
          <w:tcPr>
            <w:tcW w:w="1690" w:type="dxa"/>
            <w:shd w:val="clear" w:color="auto" w:fill="F7CAAC" w:themeFill="accent2" w:themeFillTint="66"/>
            <w:vAlign w:val="center"/>
            <w:hideMark/>
          </w:tcPr>
          <w:p w14:paraId="0FECC2C7"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- 128,00  </w:t>
            </w:r>
          </w:p>
        </w:tc>
      </w:tr>
      <w:tr w:rsidR="002F13A1" w:rsidRPr="00FD0DBE" w14:paraId="74388C9D" w14:textId="77777777" w:rsidTr="5EFF1C9C">
        <w:trPr>
          <w:trHeight w:val="202"/>
        </w:trPr>
        <w:tc>
          <w:tcPr>
            <w:tcW w:w="2228" w:type="dxa"/>
            <w:shd w:val="clear" w:color="auto" w:fill="FFFFFF" w:themeFill="background1"/>
            <w:vAlign w:val="center"/>
            <w:hideMark/>
          </w:tcPr>
          <w:p w14:paraId="530BBF27" w14:textId="77777777" w:rsidR="002F13A1" w:rsidRPr="00FD0DBE" w:rsidRDefault="002F13A1" w:rsidP="00B03571">
            <w:pPr>
              <w:spacing w:after="0"/>
              <w:ind w:firstLine="22"/>
              <w:rPr>
                <w:rFonts w:eastAsia="Times New Roman"/>
                <w:color w:val="000000" w:themeColor="text1"/>
                <w:sz w:val="20"/>
                <w:szCs w:val="20"/>
                <w:lang w:eastAsia="lv-LV"/>
              </w:rPr>
            </w:pPr>
            <w:r w:rsidRPr="00FD0DBE">
              <w:rPr>
                <w:rFonts w:eastAsia="Times New Roman"/>
                <w:color w:val="000000" w:themeColor="text1"/>
                <w:sz w:val="20"/>
                <w:szCs w:val="20"/>
                <w:lang w:eastAsia="lv-LV"/>
              </w:rPr>
              <w:t>Liepāja</w:t>
            </w:r>
          </w:p>
        </w:tc>
        <w:tc>
          <w:tcPr>
            <w:tcW w:w="1832" w:type="dxa"/>
            <w:shd w:val="clear" w:color="auto" w:fill="FFFFFF" w:themeFill="background1"/>
            <w:vAlign w:val="center"/>
            <w:hideMark/>
          </w:tcPr>
          <w:p w14:paraId="04B117B5"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13 090 642</w:t>
            </w:r>
          </w:p>
        </w:tc>
        <w:tc>
          <w:tcPr>
            <w:tcW w:w="1513" w:type="dxa"/>
            <w:shd w:val="clear" w:color="auto" w:fill="FFFFFF" w:themeFill="background1"/>
            <w:vAlign w:val="center"/>
            <w:hideMark/>
          </w:tcPr>
          <w:p w14:paraId="18E73ABF"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1 121</w:t>
            </w:r>
          </w:p>
        </w:tc>
        <w:tc>
          <w:tcPr>
            <w:tcW w:w="1785" w:type="dxa"/>
            <w:shd w:val="clear" w:color="auto" w:fill="FFFFFF" w:themeFill="background1"/>
            <w:vAlign w:val="center"/>
            <w:hideMark/>
          </w:tcPr>
          <w:p w14:paraId="79C56981"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172</w:t>
            </w:r>
          </w:p>
        </w:tc>
        <w:tc>
          <w:tcPr>
            <w:tcW w:w="1690" w:type="dxa"/>
            <w:shd w:val="clear" w:color="auto" w:fill="FFFFFF" w:themeFill="background1"/>
            <w:vAlign w:val="center"/>
            <w:hideMark/>
          </w:tcPr>
          <w:p w14:paraId="256D7BF1"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21,00  </w:t>
            </w:r>
          </w:p>
        </w:tc>
      </w:tr>
      <w:tr w:rsidR="002F13A1" w:rsidRPr="00FD0DBE" w14:paraId="57E0019D" w14:textId="77777777" w:rsidTr="5EFF1C9C">
        <w:trPr>
          <w:trHeight w:val="202"/>
        </w:trPr>
        <w:tc>
          <w:tcPr>
            <w:tcW w:w="2228" w:type="dxa"/>
            <w:shd w:val="clear" w:color="auto" w:fill="FFFFFF" w:themeFill="background1"/>
            <w:vAlign w:val="center"/>
            <w:hideMark/>
          </w:tcPr>
          <w:p w14:paraId="3877487D" w14:textId="77777777" w:rsidR="002F13A1" w:rsidRPr="00FD0DBE" w:rsidRDefault="002F13A1" w:rsidP="00B03571">
            <w:pPr>
              <w:spacing w:after="0"/>
              <w:ind w:firstLine="22"/>
              <w:rPr>
                <w:rFonts w:eastAsia="Times New Roman"/>
                <w:color w:val="000000" w:themeColor="text1"/>
                <w:sz w:val="20"/>
                <w:szCs w:val="20"/>
                <w:lang w:eastAsia="lv-LV"/>
              </w:rPr>
            </w:pPr>
            <w:r w:rsidRPr="00FD0DBE">
              <w:rPr>
                <w:rFonts w:eastAsia="Times New Roman"/>
                <w:color w:val="000000" w:themeColor="text1"/>
                <w:sz w:val="20"/>
                <w:szCs w:val="20"/>
                <w:lang w:eastAsia="lv-LV"/>
              </w:rPr>
              <w:t>Rīga</w:t>
            </w:r>
          </w:p>
        </w:tc>
        <w:tc>
          <w:tcPr>
            <w:tcW w:w="1832" w:type="dxa"/>
            <w:shd w:val="clear" w:color="auto" w:fill="FFFFFF" w:themeFill="background1"/>
            <w:vAlign w:val="center"/>
            <w:hideMark/>
          </w:tcPr>
          <w:p w14:paraId="5324BB26"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148 863 396</w:t>
            </w:r>
          </w:p>
        </w:tc>
        <w:tc>
          <w:tcPr>
            <w:tcW w:w="1513" w:type="dxa"/>
            <w:shd w:val="clear" w:color="auto" w:fill="FFFFFF" w:themeFill="background1"/>
            <w:vAlign w:val="center"/>
            <w:hideMark/>
          </w:tcPr>
          <w:p w14:paraId="432C958B"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2 281</w:t>
            </w:r>
          </w:p>
        </w:tc>
        <w:tc>
          <w:tcPr>
            <w:tcW w:w="1785" w:type="dxa"/>
            <w:shd w:val="clear" w:color="auto" w:fill="F7CAAC" w:themeFill="accent2" w:themeFillTint="66"/>
            <w:vAlign w:val="center"/>
            <w:hideMark/>
          </w:tcPr>
          <w:p w14:paraId="2071CF30"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217</w:t>
            </w:r>
          </w:p>
        </w:tc>
        <w:tc>
          <w:tcPr>
            <w:tcW w:w="1690" w:type="dxa"/>
            <w:shd w:val="clear" w:color="auto" w:fill="F7CAAC" w:themeFill="accent2" w:themeFillTint="66"/>
            <w:vAlign w:val="center"/>
            <w:hideMark/>
          </w:tcPr>
          <w:p w14:paraId="4926282C"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66,00  </w:t>
            </w:r>
          </w:p>
        </w:tc>
      </w:tr>
      <w:tr w:rsidR="002F13A1" w:rsidRPr="00FD0DBE" w14:paraId="2CE2D516" w14:textId="77777777" w:rsidTr="5EFF1C9C">
        <w:trPr>
          <w:trHeight w:val="202"/>
        </w:trPr>
        <w:tc>
          <w:tcPr>
            <w:tcW w:w="2228" w:type="dxa"/>
            <w:shd w:val="clear" w:color="auto" w:fill="FFFFFF" w:themeFill="background1"/>
            <w:vAlign w:val="center"/>
            <w:hideMark/>
          </w:tcPr>
          <w:p w14:paraId="47AAD7E0" w14:textId="77777777" w:rsidR="002F13A1" w:rsidRPr="00FD0DBE" w:rsidRDefault="002F13A1" w:rsidP="00B03571">
            <w:pPr>
              <w:spacing w:after="0"/>
              <w:ind w:firstLine="22"/>
              <w:rPr>
                <w:rFonts w:eastAsia="Times New Roman"/>
                <w:color w:val="000000" w:themeColor="text1"/>
                <w:sz w:val="20"/>
                <w:szCs w:val="20"/>
                <w:lang w:eastAsia="lv-LV"/>
              </w:rPr>
            </w:pPr>
            <w:r w:rsidRPr="00FD0DBE">
              <w:rPr>
                <w:rFonts w:eastAsia="Times New Roman"/>
                <w:color w:val="000000" w:themeColor="text1"/>
                <w:sz w:val="20"/>
                <w:szCs w:val="20"/>
                <w:lang w:eastAsia="lv-LV"/>
              </w:rPr>
              <w:t>Ventspils</w:t>
            </w:r>
          </w:p>
        </w:tc>
        <w:tc>
          <w:tcPr>
            <w:tcW w:w="1832" w:type="dxa"/>
            <w:shd w:val="clear" w:color="auto" w:fill="FFFFFF" w:themeFill="background1"/>
            <w:vAlign w:val="center"/>
            <w:hideMark/>
          </w:tcPr>
          <w:p w14:paraId="00287F2D"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3 195 824</w:t>
            </w:r>
          </w:p>
        </w:tc>
        <w:tc>
          <w:tcPr>
            <w:tcW w:w="1513" w:type="dxa"/>
            <w:shd w:val="clear" w:color="auto" w:fill="FFFFFF" w:themeFill="background1"/>
            <w:vAlign w:val="center"/>
            <w:hideMark/>
          </w:tcPr>
          <w:p w14:paraId="2CA389CF"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648</w:t>
            </w:r>
          </w:p>
        </w:tc>
        <w:tc>
          <w:tcPr>
            <w:tcW w:w="1785" w:type="dxa"/>
            <w:shd w:val="clear" w:color="auto" w:fill="auto"/>
            <w:vAlign w:val="center"/>
            <w:hideMark/>
          </w:tcPr>
          <w:p w14:paraId="18EAA757"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86</w:t>
            </w:r>
          </w:p>
        </w:tc>
        <w:tc>
          <w:tcPr>
            <w:tcW w:w="1690" w:type="dxa"/>
            <w:shd w:val="clear" w:color="auto" w:fill="FFFFFF" w:themeFill="background1"/>
            <w:vAlign w:val="center"/>
            <w:hideMark/>
          </w:tcPr>
          <w:p w14:paraId="7D226DFF"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65,00  </w:t>
            </w:r>
          </w:p>
        </w:tc>
      </w:tr>
      <w:tr w:rsidR="002F13A1" w:rsidRPr="00FD0DBE" w14:paraId="03E43BDB" w14:textId="77777777" w:rsidTr="5EFF1C9C">
        <w:trPr>
          <w:trHeight w:val="202"/>
        </w:trPr>
        <w:tc>
          <w:tcPr>
            <w:tcW w:w="2228" w:type="dxa"/>
            <w:shd w:val="clear" w:color="auto" w:fill="FFFFFF" w:themeFill="background1"/>
            <w:vAlign w:val="center"/>
            <w:hideMark/>
          </w:tcPr>
          <w:p w14:paraId="151573CD" w14:textId="77777777" w:rsidR="002F13A1" w:rsidRPr="00FD0DBE" w:rsidRDefault="002F13A1" w:rsidP="00B03571">
            <w:pPr>
              <w:spacing w:after="0"/>
              <w:ind w:firstLine="22"/>
              <w:rPr>
                <w:rFonts w:eastAsia="Times New Roman"/>
                <w:color w:val="000000" w:themeColor="text1"/>
                <w:sz w:val="20"/>
                <w:szCs w:val="20"/>
                <w:lang w:eastAsia="lv-LV"/>
              </w:rPr>
            </w:pPr>
            <w:r w:rsidRPr="00FD0DBE">
              <w:rPr>
                <w:rFonts w:eastAsia="Times New Roman"/>
                <w:color w:val="000000" w:themeColor="text1"/>
                <w:sz w:val="20"/>
                <w:szCs w:val="20"/>
                <w:lang w:eastAsia="lv-LV"/>
              </w:rPr>
              <w:t>Rēzekne</w:t>
            </w:r>
          </w:p>
        </w:tc>
        <w:tc>
          <w:tcPr>
            <w:tcW w:w="1832" w:type="dxa"/>
            <w:shd w:val="clear" w:color="auto" w:fill="FFFFFF" w:themeFill="background1"/>
            <w:vAlign w:val="center"/>
            <w:hideMark/>
          </w:tcPr>
          <w:p w14:paraId="73084BE6"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2 493 523</w:t>
            </w:r>
          </w:p>
        </w:tc>
        <w:tc>
          <w:tcPr>
            <w:tcW w:w="1513" w:type="dxa"/>
            <w:shd w:val="clear" w:color="auto" w:fill="FFFFFF" w:themeFill="background1"/>
            <w:vAlign w:val="center"/>
            <w:hideMark/>
          </w:tcPr>
          <w:p w14:paraId="20549AE3"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1 718</w:t>
            </w:r>
          </w:p>
        </w:tc>
        <w:tc>
          <w:tcPr>
            <w:tcW w:w="1785" w:type="dxa"/>
            <w:shd w:val="clear" w:color="auto" w:fill="C6E0B4"/>
            <w:vAlign w:val="center"/>
            <w:hideMark/>
          </w:tcPr>
          <w:p w14:paraId="68C6B255"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84</w:t>
            </w:r>
          </w:p>
        </w:tc>
        <w:tc>
          <w:tcPr>
            <w:tcW w:w="1690" w:type="dxa"/>
            <w:shd w:val="clear" w:color="auto" w:fill="C6E0B4"/>
            <w:vAlign w:val="center"/>
            <w:hideMark/>
          </w:tcPr>
          <w:p w14:paraId="29B445BD"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67,00  </w:t>
            </w:r>
          </w:p>
        </w:tc>
      </w:tr>
    </w:tbl>
    <w:p w14:paraId="65D8EC04" w14:textId="77777777" w:rsidR="002F13A1" w:rsidRPr="00FD0DBE" w:rsidRDefault="002F13A1" w:rsidP="5EFF1C9C">
      <w:pPr>
        <w:jc w:val="right"/>
        <w:rPr>
          <w:rFonts w:eastAsia="Times New Roman"/>
          <w:i/>
          <w:iCs/>
          <w:color w:val="000000" w:themeColor="text1"/>
        </w:rPr>
      </w:pPr>
      <w:bookmarkStart w:id="27" w:name="_Hlk89452967"/>
      <w:r w:rsidRPr="00FD0DBE">
        <w:rPr>
          <w:rFonts w:eastAsia="Times New Roman"/>
          <w:i/>
          <w:iCs/>
          <w:color w:val="000000" w:themeColor="text1"/>
        </w:rPr>
        <w:t>Datu avots: VK, RAIM</w:t>
      </w:r>
    </w:p>
    <w:p w14:paraId="4DE33CC7" w14:textId="77777777" w:rsidR="002F13A1" w:rsidRPr="00FD0DBE" w:rsidRDefault="002F13A1" w:rsidP="5EFF1C9C">
      <w:pPr>
        <w:rPr>
          <w:rFonts w:eastAsia="Times New Roman"/>
        </w:rPr>
      </w:pPr>
      <w:r w:rsidRPr="00FD0DBE">
        <w:rPr>
          <w:rFonts w:eastAsia="Times New Roman"/>
        </w:rPr>
        <w:t xml:space="preserve">Novadu pašvaldību vidējās izmaksas uz 1 iedz. ir </w:t>
      </w:r>
      <w:r w:rsidRPr="00FD0DBE">
        <w:rPr>
          <w:rFonts w:eastAsia="Times New Roman"/>
          <w:b/>
          <w:bCs/>
        </w:rPr>
        <w:t xml:space="preserve">178 EUR. </w:t>
      </w:r>
      <w:r w:rsidRPr="00FD0DBE">
        <w:rPr>
          <w:rFonts w:eastAsia="Times New Roman"/>
        </w:rPr>
        <w:t xml:space="preserve">Tabulā zemāk aplūkojams, ka viszemākās izmaksas starp novadu pašvaldībām ir Jelgavas novadam – 105 EUR/iedz. – un vislielākās izmaksas Ropažu novadam – 399 EUR/iedz. </w:t>
      </w:r>
    </w:p>
    <w:p w14:paraId="219F8AA4" w14:textId="54630F22" w:rsidR="002F13A1" w:rsidRPr="00FD0DBE" w:rsidRDefault="00376407" w:rsidP="008E2C84">
      <w:pPr>
        <w:pStyle w:val="Caption"/>
      </w:pPr>
      <w:bookmarkStart w:id="28" w:name="_Toc91019105"/>
      <w:bookmarkEnd w:id="27"/>
      <w:r>
        <w:t>17</w:t>
      </w:r>
      <w:r w:rsidR="002F13A1">
        <w:t xml:space="preserve">. tabula. Vispārējo valdības dienestu kopējās plānotās izmaksas katrā pašvaldībā (izņemot </w:t>
      </w:r>
      <w:proofErr w:type="spellStart"/>
      <w:r w:rsidR="002F13A1">
        <w:t>valstspilsētas</w:t>
      </w:r>
      <w:proofErr w:type="spellEnd"/>
      <w:r w:rsidR="002F13A1">
        <w:t>), EUR</w:t>
      </w:r>
      <w:bookmarkEnd w:id="28"/>
      <w:r w:rsidR="002F13A1">
        <w:t xml:space="preserve"> </w:t>
      </w:r>
    </w:p>
    <w:tbl>
      <w:tblPr>
        <w:tblW w:w="9235" w:type="dxa"/>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Look w:val="04A0" w:firstRow="1" w:lastRow="0" w:firstColumn="1" w:lastColumn="0" w:noHBand="0" w:noVBand="1"/>
      </w:tblPr>
      <w:tblGrid>
        <w:gridCol w:w="2416"/>
        <w:gridCol w:w="1781"/>
        <w:gridCol w:w="1616"/>
        <w:gridCol w:w="1741"/>
        <w:gridCol w:w="1681"/>
      </w:tblGrid>
      <w:tr w:rsidR="002F13A1" w:rsidRPr="00FD0DBE" w14:paraId="67E7D7FF" w14:textId="77777777" w:rsidTr="00596BF6">
        <w:trPr>
          <w:trHeight w:val="674"/>
          <w:tblHeader/>
        </w:trPr>
        <w:tc>
          <w:tcPr>
            <w:tcW w:w="2416" w:type="dxa"/>
            <w:shd w:val="clear" w:color="auto" w:fill="F2F2F2" w:themeFill="background1" w:themeFillShade="F2"/>
            <w:vAlign w:val="center"/>
            <w:hideMark/>
          </w:tcPr>
          <w:p w14:paraId="00968216" w14:textId="77777777" w:rsidR="002F13A1" w:rsidRPr="00FD0DBE" w:rsidRDefault="002F13A1" w:rsidP="00B03571">
            <w:pPr>
              <w:spacing w:after="0"/>
              <w:ind w:firstLine="22"/>
              <w:jc w:val="center"/>
              <w:rPr>
                <w:rFonts w:eastAsia="Times New Roman"/>
                <w:b/>
                <w:bCs/>
                <w:color w:val="000000" w:themeColor="text1"/>
                <w:sz w:val="20"/>
                <w:szCs w:val="20"/>
                <w:lang w:eastAsia="lv-LV"/>
              </w:rPr>
            </w:pPr>
            <w:r w:rsidRPr="00FD0DBE">
              <w:rPr>
                <w:rFonts w:eastAsia="Times New Roman"/>
                <w:b/>
                <w:bCs/>
                <w:color w:val="000000" w:themeColor="text1"/>
                <w:sz w:val="20"/>
                <w:szCs w:val="20"/>
                <w:lang w:eastAsia="lv-LV"/>
              </w:rPr>
              <w:t>Pašvaldība</w:t>
            </w:r>
          </w:p>
        </w:tc>
        <w:tc>
          <w:tcPr>
            <w:tcW w:w="1781" w:type="dxa"/>
            <w:shd w:val="clear" w:color="auto" w:fill="F2F2F2" w:themeFill="background1" w:themeFillShade="F2"/>
            <w:vAlign w:val="center"/>
            <w:hideMark/>
          </w:tcPr>
          <w:p w14:paraId="29092491" w14:textId="77777777" w:rsidR="002F13A1" w:rsidRPr="00FD0DBE" w:rsidRDefault="002F13A1" w:rsidP="00B03571">
            <w:pPr>
              <w:spacing w:after="0"/>
              <w:ind w:firstLine="48"/>
              <w:jc w:val="center"/>
              <w:rPr>
                <w:rFonts w:eastAsia="Times New Roman"/>
                <w:b/>
                <w:bCs/>
                <w:color w:val="000000" w:themeColor="text1"/>
                <w:sz w:val="20"/>
                <w:szCs w:val="20"/>
                <w:lang w:eastAsia="lv-LV"/>
              </w:rPr>
            </w:pPr>
            <w:r w:rsidRPr="00FD0DBE">
              <w:rPr>
                <w:rFonts w:eastAsia="Times New Roman"/>
                <w:b/>
                <w:bCs/>
                <w:color w:val="000000" w:themeColor="text1"/>
                <w:sz w:val="20"/>
                <w:szCs w:val="20"/>
                <w:lang w:eastAsia="lv-LV"/>
              </w:rPr>
              <w:t>Vispārējie valdības dienesti</w:t>
            </w:r>
            <w:r w:rsidRPr="00FD0DBE">
              <w:rPr>
                <w:rFonts w:eastAsia="Times New Roman"/>
                <w:color w:val="000000" w:themeColor="text1"/>
                <w:sz w:val="20"/>
                <w:szCs w:val="20"/>
                <w:lang w:eastAsia="lv-LV"/>
              </w:rPr>
              <w:t> </w:t>
            </w:r>
            <w:r w:rsidRPr="00FD0DBE">
              <w:rPr>
                <w:rFonts w:eastAsia="Times New Roman"/>
                <w:b/>
                <w:bCs/>
                <w:color w:val="000000" w:themeColor="text1"/>
                <w:sz w:val="20"/>
                <w:szCs w:val="20"/>
                <w:lang w:eastAsia="lv-LV"/>
              </w:rPr>
              <w:t>, EUR</w:t>
            </w:r>
          </w:p>
        </w:tc>
        <w:tc>
          <w:tcPr>
            <w:tcW w:w="1616" w:type="dxa"/>
            <w:shd w:val="clear" w:color="auto" w:fill="F2F2F2" w:themeFill="background1" w:themeFillShade="F2"/>
            <w:vAlign w:val="center"/>
            <w:hideMark/>
          </w:tcPr>
          <w:p w14:paraId="5ECC8659" w14:textId="77777777" w:rsidR="002F13A1" w:rsidRPr="00FD0DBE" w:rsidRDefault="002F13A1" w:rsidP="00B03571">
            <w:pPr>
              <w:spacing w:after="0"/>
              <w:ind w:firstLine="91"/>
              <w:jc w:val="center"/>
              <w:rPr>
                <w:rFonts w:eastAsia="Times New Roman"/>
                <w:b/>
                <w:bCs/>
                <w:color w:val="000000" w:themeColor="text1"/>
                <w:sz w:val="20"/>
                <w:szCs w:val="20"/>
                <w:lang w:eastAsia="lv-LV"/>
              </w:rPr>
            </w:pPr>
            <w:r w:rsidRPr="00FD0DBE">
              <w:rPr>
                <w:rFonts w:eastAsia="Times New Roman"/>
                <w:b/>
                <w:bCs/>
                <w:color w:val="000000" w:themeColor="text1"/>
                <w:sz w:val="20"/>
                <w:szCs w:val="20"/>
                <w:lang w:eastAsia="lv-LV"/>
              </w:rPr>
              <w:t>Iedz. blīvums (</w:t>
            </w:r>
            <w:proofErr w:type="spellStart"/>
            <w:r w:rsidRPr="00FD0DBE">
              <w:rPr>
                <w:rFonts w:eastAsia="Times New Roman"/>
                <w:b/>
                <w:bCs/>
                <w:color w:val="000000" w:themeColor="text1"/>
                <w:sz w:val="20"/>
                <w:szCs w:val="20"/>
                <w:lang w:eastAsia="lv-LV"/>
              </w:rPr>
              <w:t>cilv</w:t>
            </w:r>
            <w:proofErr w:type="spellEnd"/>
            <w:r w:rsidRPr="00FD0DBE">
              <w:rPr>
                <w:rFonts w:eastAsia="Times New Roman"/>
                <w:b/>
                <w:bCs/>
                <w:color w:val="000000" w:themeColor="text1"/>
                <w:sz w:val="20"/>
                <w:szCs w:val="20"/>
                <w:lang w:eastAsia="lv-LV"/>
              </w:rPr>
              <w:t>./km2, RAIM apr.)</w:t>
            </w:r>
          </w:p>
        </w:tc>
        <w:tc>
          <w:tcPr>
            <w:tcW w:w="1741" w:type="dxa"/>
            <w:shd w:val="clear" w:color="auto" w:fill="F2F2F2" w:themeFill="background1" w:themeFillShade="F2"/>
            <w:vAlign w:val="center"/>
            <w:hideMark/>
          </w:tcPr>
          <w:p w14:paraId="674AE819" w14:textId="77777777" w:rsidR="002F13A1" w:rsidRPr="00FD0DBE" w:rsidRDefault="002F13A1" w:rsidP="00B03571">
            <w:pPr>
              <w:spacing w:after="0"/>
              <w:ind w:firstLine="30"/>
              <w:jc w:val="center"/>
              <w:rPr>
                <w:rFonts w:eastAsia="Times New Roman"/>
                <w:b/>
                <w:bCs/>
                <w:color w:val="000000" w:themeColor="text1"/>
                <w:sz w:val="20"/>
                <w:szCs w:val="20"/>
                <w:lang w:eastAsia="lv-LV"/>
              </w:rPr>
            </w:pPr>
            <w:r w:rsidRPr="00FD0DBE">
              <w:rPr>
                <w:rFonts w:eastAsia="Times New Roman"/>
                <w:b/>
                <w:bCs/>
                <w:color w:val="000000" w:themeColor="text1"/>
                <w:sz w:val="20"/>
                <w:szCs w:val="20"/>
                <w:lang w:eastAsia="lv-LV"/>
              </w:rPr>
              <w:t>Vispārējo valdības dienestu izmaksas uz 1 iedz., EUR</w:t>
            </w:r>
          </w:p>
        </w:tc>
        <w:tc>
          <w:tcPr>
            <w:tcW w:w="1681" w:type="dxa"/>
            <w:shd w:val="clear" w:color="auto" w:fill="F2F2F2" w:themeFill="background1" w:themeFillShade="F2"/>
            <w:vAlign w:val="center"/>
            <w:hideMark/>
          </w:tcPr>
          <w:p w14:paraId="3FB6EE7C" w14:textId="77777777" w:rsidR="002F13A1" w:rsidRPr="00FD0DBE" w:rsidRDefault="002F13A1" w:rsidP="00B03571">
            <w:pPr>
              <w:spacing w:after="0"/>
              <w:jc w:val="center"/>
              <w:rPr>
                <w:rFonts w:eastAsia="Times New Roman"/>
                <w:b/>
                <w:bCs/>
                <w:color w:val="000000" w:themeColor="text1"/>
                <w:sz w:val="20"/>
                <w:szCs w:val="20"/>
                <w:lang w:eastAsia="lv-LV"/>
              </w:rPr>
            </w:pPr>
            <w:r w:rsidRPr="00FD0DBE">
              <w:rPr>
                <w:rFonts w:eastAsia="Times New Roman"/>
                <w:b/>
                <w:bCs/>
                <w:color w:val="000000" w:themeColor="text1"/>
                <w:sz w:val="20"/>
                <w:szCs w:val="20"/>
                <w:lang w:eastAsia="lv-LV"/>
              </w:rPr>
              <w:t>Novirzes no vidējām izmaksām uz 1 iedz.</w:t>
            </w:r>
          </w:p>
        </w:tc>
      </w:tr>
      <w:tr w:rsidR="002F13A1" w:rsidRPr="00FD0DBE" w14:paraId="576EB7D9" w14:textId="77777777" w:rsidTr="5EFF1C9C">
        <w:trPr>
          <w:trHeight w:val="212"/>
        </w:trPr>
        <w:tc>
          <w:tcPr>
            <w:tcW w:w="2416" w:type="dxa"/>
            <w:shd w:val="clear" w:color="auto" w:fill="FFFFFF" w:themeFill="background1"/>
            <w:vAlign w:val="center"/>
            <w:hideMark/>
          </w:tcPr>
          <w:p w14:paraId="44564061"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Aizkraukles novads</w:t>
            </w:r>
          </w:p>
        </w:tc>
        <w:tc>
          <w:tcPr>
            <w:tcW w:w="1781" w:type="dxa"/>
            <w:shd w:val="clear" w:color="auto" w:fill="FFFFFF" w:themeFill="background1"/>
            <w:vAlign w:val="center"/>
            <w:hideMark/>
          </w:tcPr>
          <w:p w14:paraId="3BF0B4E9"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4 562 600</w:t>
            </w:r>
          </w:p>
        </w:tc>
        <w:tc>
          <w:tcPr>
            <w:tcW w:w="1616" w:type="dxa"/>
            <w:shd w:val="clear" w:color="auto" w:fill="FFFFFF" w:themeFill="background1"/>
            <w:vAlign w:val="center"/>
            <w:hideMark/>
          </w:tcPr>
          <w:p w14:paraId="1C592929"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14</w:t>
            </w:r>
          </w:p>
        </w:tc>
        <w:tc>
          <w:tcPr>
            <w:tcW w:w="1741" w:type="dxa"/>
            <w:shd w:val="clear" w:color="auto" w:fill="FFFFFF" w:themeFill="background1"/>
            <w:vAlign w:val="center"/>
            <w:hideMark/>
          </w:tcPr>
          <w:p w14:paraId="238CCD8F"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147</w:t>
            </w:r>
          </w:p>
        </w:tc>
        <w:tc>
          <w:tcPr>
            <w:tcW w:w="1681" w:type="dxa"/>
            <w:shd w:val="clear" w:color="auto" w:fill="FFFFFF" w:themeFill="background1"/>
            <w:vAlign w:val="center"/>
            <w:hideMark/>
          </w:tcPr>
          <w:p w14:paraId="6BB69B3F"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31,00 </w:t>
            </w:r>
          </w:p>
        </w:tc>
      </w:tr>
      <w:tr w:rsidR="002F13A1" w:rsidRPr="00FD0DBE" w14:paraId="372AEC3A" w14:textId="77777777" w:rsidTr="5EFF1C9C">
        <w:trPr>
          <w:trHeight w:val="212"/>
        </w:trPr>
        <w:tc>
          <w:tcPr>
            <w:tcW w:w="2416" w:type="dxa"/>
            <w:shd w:val="clear" w:color="auto" w:fill="FFFFFF" w:themeFill="background1"/>
            <w:vAlign w:val="center"/>
            <w:hideMark/>
          </w:tcPr>
          <w:p w14:paraId="4D8FD254"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Alūksnes novads</w:t>
            </w:r>
          </w:p>
        </w:tc>
        <w:tc>
          <w:tcPr>
            <w:tcW w:w="1781" w:type="dxa"/>
            <w:shd w:val="clear" w:color="auto" w:fill="FFFFFF" w:themeFill="background1"/>
            <w:vAlign w:val="center"/>
            <w:hideMark/>
          </w:tcPr>
          <w:p w14:paraId="2184B9D5"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2 261 435</w:t>
            </w:r>
          </w:p>
        </w:tc>
        <w:tc>
          <w:tcPr>
            <w:tcW w:w="1616" w:type="dxa"/>
            <w:shd w:val="clear" w:color="auto" w:fill="FFFFFF" w:themeFill="background1"/>
            <w:vAlign w:val="center"/>
            <w:hideMark/>
          </w:tcPr>
          <w:p w14:paraId="7BD9E7A2"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9</w:t>
            </w:r>
          </w:p>
        </w:tc>
        <w:tc>
          <w:tcPr>
            <w:tcW w:w="1741" w:type="dxa"/>
            <w:shd w:val="clear" w:color="auto" w:fill="FFFFFF" w:themeFill="background1"/>
            <w:vAlign w:val="center"/>
            <w:hideMark/>
          </w:tcPr>
          <w:p w14:paraId="71982816"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147</w:t>
            </w:r>
          </w:p>
        </w:tc>
        <w:tc>
          <w:tcPr>
            <w:tcW w:w="1681" w:type="dxa"/>
            <w:shd w:val="clear" w:color="auto" w:fill="FFFFFF" w:themeFill="background1"/>
            <w:vAlign w:val="center"/>
            <w:hideMark/>
          </w:tcPr>
          <w:p w14:paraId="7546C61B"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31,00 </w:t>
            </w:r>
          </w:p>
        </w:tc>
      </w:tr>
      <w:tr w:rsidR="002F13A1" w:rsidRPr="00FD0DBE" w14:paraId="13330907" w14:textId="77777777" w:rsidTr="5EFF1C9C">
        <w:trPr>
          <w:trHeight w:val="212"/>
        </w:trPr>
        <w:tc>
          <w:tcPr>
            <w:tcW w:w="2416" w:type="dxa"/>
            <w:shd w:val="clear" w:color="auto" w:fill="FFFFFF" w:themeFill="background1"/>
            <w:vAlign w:val="center"/>
            <w:hideMark/>
          </w:tcPr>
          <w:p w14:paraId="04B52EA3"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Augšdaugavas novads</w:t>
            </w:r>
          </w:p>
        </w:tc>
        <w:tc>
          <w:tcPr>
            <w:tcW w:w="1781" w:type="dxa"/>
            <w:shd w:val="clear" w:color="auto" w:fill="FFFFFF" w:themeFill="background1"/>
            <w:vAlign w:val="center"/>
            <w:hideMark/>
          </w:tcPr>
          <w:p w14:paraId="35CAD438"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6 605 224</w:t>
            </w:r>
          </w:p>
        </w:tc>
        <w:tc>
          <w:tcPr>
            <w:tcW w:w="1616" w:type="dxa"/>
            <w:shd w:val="clear" w:color="auto" w:fill="FFFFFF" w:themeFill="background1"/>
            <w:vAlign w:val="center"/>
            <w:hideMark/>
          </w:tcPr>
          <w:p w14:paraId="413C3A3E"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12</w:t>
            </w:r>
          </w:p>
        </w:tc>
        <w:tc>
          <w:tcPr>
            <w:tcW w:w="1741" w:type="dxa"/>
            <w:shd w:val="clear" w:color="auto" w:fill="F2F2F2" w:themeFill="background1" w:themeFillShade="F2"/>
            <w:vAlign w:val="center"/>
            <w:hideMark/>
          </w:tcPr>
          <w:p w14:paraId="3E932474"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232</w:t>
            </w:r>
          </w:p>
        </w:tc>
        <w:tc>
          <w:tcPr>
            <w:tcW w:w="1681" w:type="dxa"/>
            <w:shd w:val="clear" w:color="auto" w:fill="FFFFFF" w:themeFill="background1"/>
            <w:vAlign w:val="center"/>
            <w:hideMark/>
          </w:tcPr>
          <w:p w14:paraId="2DEA5E5E"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54,00  </w:t>
            </w:r>
          </w:p>
        </w:tc>
      </w:tr>
      <w:tr w:rsidR="002F13A1" w:rsidRPr="00FD0DBE" w14:paraId="575F4D1F" w14:textId="77777777" w:rsidTr="5EFF1C9C">
        <w:trPr>
          <w:trHeight w:val="212"/>
        </w:trPr>
        <w:tc>
          <w:tcPr>
            <w:tcW w:w="2416" w:type="dxa"/>
            <w:shd w:val="clear" w:color="auto" w:fill="FFFFFF" w:themeFill="background1"/>
            <w:vAlign w:val="center"/>
            <w:hideMark/>
          </w:tcPr>
          <w:p w14:paraId="27EE12F5"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Ādažu novads</w:t>
            </w:r>
          </w:p>
        </w:tc>
        <w:tc>
          <w:tcPr>
            <w:tcW w:w="1781" w:type="dxa"/>
            <w:shd w:val="clear" w:color="auto" w:fill="FFFFFF" w:themeFill="background1"/>
            <w:vAlign w:val="center"/>
            <w:hideMark/>
          </w:tcPr>
          <w:p w14:paraId="735A0A6E"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4 984 930</w:t>
            </w:r>
          </w:p>
        </w:tc>
        <w:tc>
          <w:tcPr>
            <w:tcW w:w="1616" w:type="dxa"/>
            <w:shd w:val="clear" w:color="auto" w:fill="FFFFFF" w:themeFill="background1"/>
            <w:vAlign w:val="center"/>
            <w:hideMark/>
          </w:tcPr>
          <w:p w14:paraId="604F1E76"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89</w:t>
            </w:r>
          </w:p>
        </w:tc>
        <w:tc>
          <w:tcPr>
            <w:tcW w:w="1741" w:type="dxa"/>
            <w:shd w:val="clear" w:color="auto" w:fill="F2F2F2" w:themeFill="background1" w:themeFillShade="F2"/>
            <w:vAlign w:val="center"/>
            <w:hideMark/>
          </w:tcPr>
          <w:p w14:paraId="5650827C"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224</w:t>
            </w:r>
          </w:p>
        </w:tc>
        <w:tc>
          <w:tcPr>
            <w:tcW w:w="1681" w:type="dxa"/>
            <w:shd w:val="clear" w:color="auto" w:fill="FFFFFF" w:themeFill="background1"/>
            <w:vAlign w:val="center"/>
            <w:hideMark/>
          </w:tcPr>
          <w:p w14:paraId="69AAC548"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46,00  </w:t>
            </w:r>
          </w:p>
        </w:tc>
      </w:tr>
      <w:tr w:rsidR="002F13A1" w:rsidRPr="00FD0DBE" w14:paraId="0D55D0FB" w14:textId="77777777" w:rsidTr="5EFF1C9C">
        <w:trPr>
          <w:trHeight w:val="216"/>
        </w:trPr>
        <w:tc>
          <w:tcPr>
            <w:tcW w:w="2416" w:type="dxa"/>
            <w:shd w:val="clear" w:color="auto" w:fill="FFFFFF" w:themeFill="background1"/>
            <w:vAlign w:val="center"/>
            <w:hideMark/>
          </w:tcPr>
          <w:p w14:paraId="7E1E82AA"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Balvu novads</w:t>
            </w:r>
          </w:p>
        </w:tc>
        <w:tc>
          <w:tcPr>
            <w:tcW w:w="1781" w:type="dxa"/>
            <w:shd w:val="clear" w:color="auto" w:fill="FFFFFF" w:themeFill="background1"/>
            <w:vAlign w:val="center"/>
            <w:hideMark/>
          </w:tcPr>
          <w:p w14:paraId="73879CE1"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3 357 626</w:t>
            </w:r>
          </w:p>
        </w:tc>
        <w:tc>
          <w:tcPr>
            <w:tcW w:w="1616" w:type="dxa"/>
            <w:shd w:val="clear" w:color="auto" w:fill="FFFFFF" w:themeFill="background1"/>
            <w:vAlign w:val="center"/>
            <w:hideMark/>
          </w:tcPr>
          <w:p w14:paraId="349A5DF3"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9</w:t>
            </w:r>
          </w:p>
        </w:tc>
        <w:tc>
          <w:tcPr>
            <w:tcW w:w="1741" w:type="dxa"/>
            <w:shd w:val="clear" w:color="auto" w:fill="FFFFFF" w:themeFill="background1"/>
            <w:vAlign w:val="center"/>
            <w:hideMark/>
          </w:tcPr>
          <w:p w14:paraId="2112F0A5"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166</w:t>
            </w:r>
          </w:p>
        </w:tc>
        <w:tc>
          <w:tcPr>
            <w:tcW w:w="1681" w:type="dxa"/>
            <w:shd w:val="clear" w:color="auto" w:fill="FFFFFF" w:themeFill="background1"/>
            <w:vAlign w:val="center"/>
            <w:hideMark/>
          </w:tcPr>
          <w:p w14:paraId="6EA6BAB6"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12,00  </w:t>
            </w:r>
          </w:p>
        </w:tc>
      </w:tr>
      <w:tr w:rsidR="002F13A1" w:rsidRPr="00FD0DBE" w14:paraId="0C4FC5CA" w14:textId="77777777" w:rsidTr="5EFF1C9C">
        <w:trPr>
          <w:trHeight w:val="212"/>
        </w:trPr>
        <w:tc>
          <w:tcPr>
            <w:tcW w:w="2416" w:type="dxa"/>
            <w:shd w:val="clear" w:color="auto" w:fill="FFFFFF" w:themeFill="background1"/>
            <w:vAlign w:val="center"/>
            <w:hideMark/>
          </w:tcPr>
          <w:p w14:paraId="303EE036"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Bauskas novads</w:t>
            </w:r>
          </w:p>
        </w:tc>
        <w:tc>
          <w:tcPr>
            <w:tcW w:w="1781" w:type="dxa"/>
            <w:shd w:val="clear" w:color="auto" w:fill="FFFFFF" w:themeFill="background1"/>
            <w:vAlign w:val="center"/>
            <w:hideMark/>
          </w:tcPr>
          <w:p w14:paraId="772C45D7"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5 114 880</w:t>
            </w:r>
          </w:p>
        </w:tc>
        <w:tc>
          <w:tcPr>
            <w:tcW w:w="1616" w:type="dxa"/>
            <w:shd w:val="clear" w:color="auto" w:fill="FFFFFF" w:themeFill="background1"/>
            <w:vAlign w:val="center"/>
            <w:hideMark/>
          </w:tcPr>
          <w:p w14:paraId="78803B38"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21</w:t>
            </w:r>
          </w:p>
        </w:tc>
        <w:tc>
          <w:tcPr>
            <w:tcW w:w="1741" w:type="dxa"/>
            <w:shd w:val="clear" w:color="auto" w:fill="FFFFFF" w:themeFill="background1"/>
            <w:vAlign w:val="center"/>
            <w:hideMark/>
          </w:tcPr>
          <w:p w14:paraId="6A6CC5C2"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116</w:t>
            </w:r>
          </w:p>
        </w:tc>
        <w:tc>
          <w:tcPr>
            <w:tcW w:w="1681" w:type="dxa"/>
            <w:shd w:val="clear" w:color="auto" w:fill="FFFFFF" w:themeFill="background1"/>
            <w:vAlign w:val="center"/>
            <w:hideMark/>
          </w:tcPr>
          <w:p w14:paraId="69EB8B66"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62,00  </w:t>
            </w:r>
          </w:p>
        </w:tc>
      </w:tr>
      <w:tr w:rsidR="002F13A1" w:rsidRPr="00FD0DBE" w14:paraId="76F07197" w14:textId="77777777" w:rsidTr="5EFF1C9C">
        <w:trPr>
          <w:trHeight w:val="212"/>
        </w:trPr>
        <w:tc>
          <w:tcPr>
            <w:tcW w:w="2416" w:type="dxa"/>
            <w:shd w:val="clear" w:color="auto" w:fill="FFFFFF" w:themeFill="background1"/>
            <w:vAlign w:val="center"/>
            <w:hideMark/>
          </w:tcPr>
          <w:p w14:paraId="6B6381EA" w14:textId="77777777" w:rsidR="002F13A1" w:rsidRPr="00FD0DBE" w:rsidRDefault="002F13A1" w:rsidP="00B03571">
            <w:pPr>
              <w:spacing w:after="0"/>
              <w:rPr>
                <w:rFonts w:eastAsia="Times New Roman"/>
                <w:color w:val="000000" w:themeColor="text1"/>
                <w:sz w:val="20"/>
                <w:szCs w:val="20"/>
                <w:lang w:eastAsia="lv-LV"/>
              </w:rPr>
            </w:pPr>
            <w:proofErr w:type="spellStart"/>
            <w:r w:rsidRPr="00FD0DBE">
              <w:rPr>
                <w:rFonts w:eastAsia="Times New Roman"/>
                <w:color w:val="000000" w:themeColor="text1"/>
                <w:sz w:val="20"/>
                <w:szCs w:val="20"/>
                <w:lang w:eastAsia="lv-LV"/>
              </w:rPr>
              <w:t>Cēsu</w:t>
            </w:r>
            <w:proofErr w:type="spellEnd"/>
            <w:r w:rsidRPr="00FD0DBE">
              <w:rPr>
                <w:rFonts w:eastAsia="Times New Roman"/>
                <w:color w:val="000000" w:themeColor="text1"/>
                <w:sz w:val="20"/>
                <w:szCs w:val="20"/>
                <w:lang w:eastAsia="lv-LV"/>
              </w:rPr>
              <w:t xml:space="preserve"> novads</w:t>
            </w:r>
          </w:p>
        </w:tc>
        <w:tc>
          <w:tcPr>
            <w:tcW w:w="1781" w:type="dxa"/>
            <w:shd w:val="clear" w:color="auto" w:fill="FFFFFF" w:themeFill="background1"/>
            <w:vAlign w:val="center"/>
            <w:hideMark/>
          </w:tcPr>
          <w:p w14:paraId="637BDC4D"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5 084 850</w:t>
            </w:r>
          </w:p>
        </w:tc>
        <w:tc>
          <w:tcPr>
            <w:tcW w:w="1616" w:type="dxa"/>
            <w:shd w:val="clear" w:color="auto" w:fill="FFFFFF" w:themeFill="background1"/>
            <w:vAlign w:val="center"/>
            <w:hideMark/>
          </w:tcPr>
          <w:p w14:paraId="21BF5E33"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17</w:t>
            </w:r>
          </w:p>
        </w:tc>
        <w:tc>
          <w:tcPr>
            <w:tcW w:w="1741" w:type="dxa"/>
            <w:shd w:val="clear" w:color="auto" w:fill="FFFFFF" w:themeFill="background1"/>
            <w:vAlign w:val="center"/>
            <w:hideMark/>
          </w:tcPr>
          <w:p w14:paraId="458D9767"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113</w:t>
            </w:r>
          </w:p>
        </w:tc>
        <w:tc>
          <w:tcPr>
            <w:tcW w:w="1681" w:type="dxa"/>
            <w:shd w:val="clear" w:color="auto" w:fill="FFFFFF" w:themeFill="background1"/>
            <w:vAlign w:val="center"/>
            <w:hideMark/>
          </w:tcPr>
          <w:p w14:paraId="63F63231"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65,00  </w:t>
            </w:r>
          </w:p>
        </w:tc>
      </w:tr>
      <w:tr w:rsidR="002F13A1" w:rsidRPr="00FD0DBE" w14:paraId="1BB492EC" w14:textId="77777777" w:rsidTr="5EFF1C9C">
        <w:trPr>
          <w:trHeight w:val="212"/>
        </w:trPr>
        <w:tc>
          <w:tcPr>
            <w:tcW w:w="2416" w:type="dxa"/>
            <w:shd w:val="clear" w:color="auto" w:fill="FFFFFF" w:themeFill="background1"/>
            <w:vAlign w:val="center"/>
            <w:hideMark/>
          </w:tcPr>
          <w:p w14:paraId="0142AE5D" w14:textId="77777777" w:rsidR="002F13A1" w:rsidRPr="00FD0DBE" w:rsidRDefault="002F13A1" w:rsidP="00B03571">
            <w:pPr>
              <w:spacing w:after="0"/>
              <w:rPr>
                <w:rFonts w:eastAsia="Times New Roman"/>
                <w:color w:val="000000" w:themeColor="text1"/>
                <w:sz w:val="20"/>
                <w:szCs w:val="20"/>
                <w:lang w:eastAsia="lv-LV"/>
              </w:rPr>
            </w:pPr>
            <w:proofErr w:type="spellStart"/>
            <w:r w:rsidRPr="00FD0DBE">
              <w:rPr>
                <w:rFonts w:eastAsia="Times New Roman"/>
                <w:color w:val="000000" w:themeColor="text1"/>
                <w:sz w:val="20"/>
                <w:szCs w:val="20"/>
                <w:lang w:eastAsia="lv-LV"/>
              </w:rPr>
              <w:t>Dienvidkurzemes</w:t>
            </w:r>
            <w:proofErr w:type="spellEnd"/>
            <w:r w:rsidRPr="00FD0DBE">
              <w:rPr>
                <w:rFonts w:eastAsia="Times New Roman"/>
                <w:color w:val="000000" w:themeColor="text1"/>
                <w:sz w:val="20"/>
                <w:szCs w:val="20"/>
                <w:lang w:eastAsia="lv-LV"/>
              </w:rPr>
              <w:t xml:space="preserve"> novads</w:t>
            </w:r>
          </w:p>
        </w:tc>
        <w:tc>
          <w:tcPr>
            <w:tcW w:w="1781" w:type="dxa"/>
            <w:shd w:val="clear" w:color="auto" w:fill="FFFFFF" w:themeFill="background1"/>
            <w:vAlign w:val="center"/>
            <w:hideMark/>
          </w:tcPr>
          <w:p w14:paraId="7627C6AD"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5 991 667</w:t>
            </w:r>
          </w:p>
        </w:tc>
        <w:tc>
          <w:tcPr>
            <w:tcW w:w="1616" w:type="dxa"/>
            <w:shd w:val="clear" w:color="auto" w:fill="FFFFFF" w:themeFill="background1"/>
            <w:vAlign w:val="center"/>
            <w:hideMark/>
          </w:tcPr>
          <w:p w14:paraId="6EFDD115"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10</w:t>
            </w:r>
          </w:p>
        </w:tc>
        <w:tc>
          <w:tcPr>
            <w:tcW w:w="1741" w:type="dxa"/>
            <w:shd w:val="clear" w:color="auto" w:fill="FFFFFF" w:themeFill="background1"/>
            <w:vAlign w:val="center"/>
            <w:hideMark/>
          </w:tcPr>
          <w:p w14:paraId="1A4B1023"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169</w:t>
            </w:r>
          </w:p>
        </w:tc>
        <w:tc>
          <w:tcPr>
            <w:tcW w:w="1681" w:type="dxa"/>
            <w:shd w:val="clear" w:color="auto" w:fill="FFFFFF" w:themeFill="background1"/>
            <w:vAlign w:val="center"/>
            <w:hideMark/>
          </w:tcPr>
          <w:p w14:paraId="4CB6CBC8"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9,00  </w:t>
            </w:r>
          </w:p>
        </w:tc>
      </w:tr>
      <w:tr w:rsidR="002F13A1" w:rsidRPr="00FD0DBE" w14:paraId="0431B096" w14:textId="77777777" w:rsidTr="5EFF1C9C">
        <w:trPr>
          <w:trHeight w:val="212"/>
        </w:trPr>
        <w:tc>
          <w:tcPr>
            <w:tcW w:w="2416" w:type="dxa"/>
            <w:shd w:val="clear" w:color="auto" w:fill="FFFFFF" w:themeFill="background1"/>
            <w:vAlign w:val="center"/>
            <w:hideMark/>
          </w:tcPr>
          <w:p w14:paraId="79752459"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Dobeles novads</w:t>
            </w:r>
          </w:p>
        </w:tc>
        <w:tc>
          <w:tcPr>
            <w:tcW w:w="1781" w:type="dxa"/>
            <w:shd w:val="clear" w:color="auto" w:fill="FFFFFF" w:themeFill="background1"/>
            <w:vAlign w:val="center"/>
            <w:hideMark/>
          </w:tcPr>
          <w:p w14:paraId="1E006883"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5 429 351</w:t>
            </w:r>
          </w:p>
        </w:tc>
        <w:tc>
          <w:tcPr>
            <w:tcW w:w="1616" w:type="dxa"/>
            <w:shd w:val="clear" w:color="auto" w:fill="FFFFFF" w:themeFill="background1"/>
            <w:vAlign w:val="center"/>
            <w:hideMark/>
          </w:tcPr>
          <w:p w14:paraId="10B63EF0"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19</w:t>
            </w:r>
          </w:p>
        </w:tc>
        <w:tc>
          <w:tcPr>
            <w:tcW w:w="1741" w:type="dxa"/>
            <w:shd w:val="clear" w:color="auto" w:fill="FFFFFF" w:themeFill="background1"/>
            <w:vAlign w:val="center"/>
            <w:hideMark/>
          </w:tcPr>
          <w:p w14:paraId="3A992C65"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178</w:t>
            </w:r>
          </w:p>
        </w:tc>
        <w:tc>
          <w:tcPr>
            <w:tcW w:w="1681" w:type="dxa"/>
            <w:shd w:val="clear" w:color="auto" w:fill="FFFFFF" w:themeFill="background1"/>
            <w:vAlign w:val="center"/>
            <w:hideMark/>
          </w:tcPr>
          <w:p w14:paraId="2148E2CE"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    </w:t>
            </w:r>
          </w:p>
        </w:tc>
      </w:tr>
      <w:tr w:rsidR="002F13A1" w:rsidRPr="00FD0DBE" w14:paraId="627EC1EA" w14:textId="77777777" w:rsidTr="5EFF1C9C">
        <w:trPr>
          <w:trHeight w:val="212"/>
        </w:trPr>
        <w:tc>
          <w:tcPr>
            <w:tcW w:w="2416" w:type="dxa"/>
            <w:shd w:val="clear" w:color="auto" w:fill="FFFFFF" w:themeFill="background1"/>
            <w:vAlign w:val="center"/>
            <w:hideMark/>
          </w:tcPr>
          <w:p w14:paraId="0150235E"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Gulbenes novads</w:t>
            </w:r>
          </w:p>
        </w:tc>
        <w:tc>
          <w:tcPr>
            <w:tcW w:w="1781" w:type="dxa"/>
            <w:shd w:val="clear" w:color="auto" w:fill="FFFFFF" w:themeFill="background1"/>
            <w:vAlign w:val="center"/>
            <w:hideMark/>
          </w:tcPr>
          <w:p w14:paraId="7A697B73"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2 357 222</w:t>
            </w:r>
          </w:p>
        </w:tc>
        <w:tc>
          <w:tcPr>
            <w:tcW w:w="1616" w:type="dxa"/>
            <w:shd w:val="clear" w:color="auto" w:fill="FFFFFF" w:themeFill="background1"/>
            <w:vAlign w:val="center"/>
            <w:hideMark/>
          </w:tcPr>
          <w:p w14:paraId="3BB1F4B9"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11</w:t>
            </w:r>
          </w:p>
        </w:tc>
        <w:tc>
          <w:tcPr>
            <w:tcW w:w="1741" w:type="dxa"/>
            <w:shd w:val="clear" w:color="auto" w:fill="C5E0B3" w:themeFill="accent6" w:themeFillTint="66"/>
            <w:vAlign w:val="center"/>
            <w:hideMark/>
          </w:tcPr>
          <w:p w14:paraId="35062BA8"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113</w:t>
            </w:r>
          </w:p>
        </w:tc>
        <w:tc>
          <w:tcPr>
            <w:tcW w:w="1681" w:type="dxa"/>
            <w:shd w:val="clear" w:color="auto" w:fill="C5E0B3" w:themeFill="accent6" w:themeFillTint="66"/>
            <w:vAlign w:val="center"/>
            <w:hideMark/>
          </w:tcPr>
          <w:p w14:paraId="48C5ACB0"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65,00  </w:t>
            </w:r>
          </w:p>
        </w:tc>
      </w:tr>
      <w:tr w:rsidR="002F13A1" w:rsidRPr="00FD0DBE" w14:paraId="28DB8A13" w14:textId="77777777" w:rsidTr="5EFF1C9C">
        <w:trPr>
          <w:trHeight w:val="212"/>
        </w:trPr>
        <w:tc>
          <w:tcPr>
            <w:tcW w:w="2416" w:type="dxa"/>
            <w:shd w:val="clear" w:color="auto" w:fill="FFFFFF" w:themeFill="background1"/>
            <w:vAlign w:val="center"/>
            <w:hideMark/>
          </w:tcPr>
          <w:p w14:paraId="33E21004"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Jelgavas novads</w:t>
            </w:r>
          </w:p>
        </w:tc>
        <w:tc>
          <w:tcPr>
            <w:tcW w:w="1781" w:type="dxa"/>
            <w:shd w:val="clear" w:color="auto" w:fill="FFFFFF" w:themeFill="background1"/>
            <w:vAlign w:val="center"/>
            <w:hideMark/>
          </w:tcPr>
          <w:p w14:paraId="028D3369"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3 546 430</w:t>
            </w:r>
          </w:p>
        </w:tc>
        <w:tc>
          <w:tcPr>
            <w:tcW w:w="1616" w:type="dxa"/>
            <w:shd w:val="clear" w:color="auto" w:fill="FFFFFF" w:themeFill="background1"/>
            <w:vAlign w:val="center"/>
            <w:hideMark/>
          </w:tcPr>
          <w:p w14:paraId="7DFA0155"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21</w:t>
            </w:r>
          </w:p>
        </w:tc>
        <w:tc>
          <w:tcPr>
            <w:tcW w:w="1741" w:type="dxa"/>
            <w:shd w:val="clear" w:color="auto" w:fill="C6E0B4"/>
            <w:vAlign w:val="center"/>
            <w:hideMark/>
          </w:tcPr>
          <w:p w14:paraId="7B1210F0"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105</w:t>
            </w:r>
          </w:p>
        </w:tc>
        <w:tc>
          <w:tcPr>
            <w:tcW w:w="1681" w:type="dxa"/>
            <w:shd w:val="clear" w:color="auto" w:fill="C6E0B4"/>
            <w:vAlign w:val="center"/>
            <w:hideMark/>
          </w:tcPr>
          <w:p w14:paraId="7F20D014"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73,00  </w:t>
            </w:r>
          </w:p>
        </w:tc>
      </w:tr>
      <w:tr w:rsidR="002F13A1" w:rsidRPr="00FD0DBE" w14:paraId="61BDC2C0" w14:textId="77777777" w:rsidTr="5EFF1C9C">
        <w:trPr>
          <w:trHeight w:val="212"/>
        </w:trPr>
        <w:tc>
          <w:tcPr>
            <w:tcW w:w="2416" w:type="dxa"/>
            <w:shd w:val="clear" w:color="auto" w:fill="FFFFFF" w:themeFill="background1"/>
            <w:vAlign w:val="center"/>
            <w:hideMark/>
          </w:tcPr>
          <w:p w14:paraId="094CC9A8"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Jēkabpils novads</w:t>
            </w:r>
          </w:p>
        </w:tc>
        <w:tc>
          <w:tcPr>
            <w:tcW w:w="1781" w:type="dxa"/>
            <w:shd w:val="clear" w:color="auto" w:fill="FFFFFF" w:themeFill="background1"/>
            <w:vAlign w:val="center"/>
            <w:hideMark/>
          </w:tcPr>
          <w:p w14:paraId="61E0E1D5"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6 439 970</w:t>
            </w:r>
          </w:p>
        </w:tc>
        <w:tc>
          <w:tcPr>
            <w:tcW w:w="1616" w:type="dxa"/>
            <w:shd w:val="clear" w:color="auto" w:fill="FFFFFF" w:themeFill="background1"/>
            <w:vAlign w:val="center"/>
            <w:hideMark/>
          </w:tcPr>
          <w:p w14:paraId="0B44A43D"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15</w:t>
            </w:r>
          </w:p>
        </w:tc>
        <w:tc>
          <w:tcPr>
            <w:tcW w:w="1741" w:type="dxa"/>
            <w:shd w:val="clear" w:color="auto" w:fill="FFFFFF" w:themeFill="background1"/>
            <w:vAlign w:val="center"/>
            <w:hideMark/>
          </w:tcPr>
          <w:p w14:paraId="635D754D"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150</w:t>
            </w:r>
          </w:p>
        </w:tc>
        <w:tc>
          <w:tcPr>
            <w:tcW w:w="1681" w:type="dxa"/>
            <w:shd w:val="clear" w:color="auto" w:fill="FFFFFF" w:themeFill="background1"/>
            <w:vAlign w:val="center"/>
            <w:hideMark/>
          </w:tcPr>
          <w:p w14:paraId="1369ED35"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28,00  </w:t>
            </w:r>
          </w:p>
        </w:tc>
      </w:tr>
      <w:tr w:rsidR="002F13A1" w:rsidRPr="00FD0DBE" w14:paraId="2E1D8999" w14:textId="77777777" w:rsidTr="5EFF1C9C">
        <w:trPr>
          <w:trHeight w:val="212"/>
        </w:trPr>
        <w:tc>
          <w:tcPr>
            <w:tcW w:w="2416" w:type="dxa"/>
            <w:shd w:val="clear" w:color="auto" w:fill="FFFFFF" w:themeFill="background1"/>
            <w:vAlign w:val="center"/>
            <w:hideMark/>
          </w:tcPr>
          <w:p w14:paraId="47E517F1"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Krāslavas novads</w:t>
            </w:r>
          </w:p>
        </w:tc>
        <w:tc>
          <w:tcPr>
            <w:tcW w:w="1781" w:type="dxa"/>
            <w:shd w:val="clear" w:color="auto" w:fill="FFFFFF" w:themeFill="background1"/>
            <w:vAlign w:val="center"/>
            <w:hideMark/>
          </w:tcPr>
          <w:p w14:paraId="3AD44A60"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4 002 810</w:t>
            </w:r>
          </w:p>
        </w:tc>
        <w:tc>
          <w:tcPr>
            <w:tcW w:w="1616" w:type="dxa"/>
            <w:shd w:val="clear" w:color="auto" w:fill="FFFFFF" w:themeFill="background1"/>
            <w:vAlign w:val="center"/>
            <w:hideMark/>
          </w:tcPr>
          <w:p w14:paraId="7D3605D6"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11</w:t>
            </w:r>
          </w:p>
        </w:tc>
        <w:tc>
          <w:tcPr>
            <w:tcW w:w="1741" w:type="dxa"/>
            <w:shd w:val="clear" w:color="auto" w:fill="FFFFFF" w:themeFill="background1"/>
            <w:vAlign w:val="center"/>
            <w:hideMark/>
          </w:tcPr>
          <w:p w14:paraId="1C8ACF17"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169</w:t>
            </w:r>
          </w:p>
        </w:tc>
        <w:tc>
          <w:tcPr>
            <w:tcW w:w="1681" w:type="dxa"/>
            <w:shd w:val="clear" w:color="auto" w:fill="FFFFFF" w:themeFill="background1"/>
            <w:vAlign w:val="center"/>
            <w:hideMark/>
          </w:tcPr>
          <w:p w14:paraId="14377203"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9,00  </w:t>
            </w:r>
          </w:p>
        </w:tc>
      </w:tr>
      <w:tr w:rsidR="002F13A1" w:rsidRPr="00FD0DBE" w14:paraId="251E5744" w14:textId="77777777" w:rsidTr="5EFF1C9C">
        <w:trPr>
          <w:trHeight w:val="212"/>
        </w:trPr>
        <w:tc>
          <w:tcPr>
            <w:tcW w:w="2416" w:type="dxa"/>
            <w:shd w:val="clear" w:color="auto" w:fill="FFFFFF" w:themeFill="background1"/>
            <w:vAlign w:val="center"/>
            <w:hideMark/>
          </w:tcPr>
          <w:p w14:paraId="3E348860"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Kuldīgas novads</w:t>
            </w:r>
          </w:p>
        </w:tc>
        <w:tc>
          <w:tcPr>
            <w:tcW w:w="1781" w:type="dxa"/>
            <w:shd w:val="clear" w:color="auto" w:fill="FFFFFF" w:themeFill="background1"/>
            <w:vAlign w:val="center"/>
            <w:hideMark/>
          </w:tcPr>
          <w:p w14:paraId="0060A3E5"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3 229 757</w:t>
            </w:r>
          </w:p>
        </w:tc>
        <w:tc>
          <w:tcPr>
            <w:tcW w:w="1616" w:type="dxa"/>
            <w:shd w:val="clear" w:color="auto" w:fill="FFFFFF" w:themeFill="background1"/>
            <w:vAlign w:val="center"/>
            <w:hideMark/>
          </w:tcPr>
          <w:p w14:paraId="167C3394"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12</w:t>
            </w:r>
          </w:p>
        </w:tc>
        <w:tc>
          <w:tcPr>
            <w:tcW w:w="1741" w:type="dxa"/>
            <w:shd w:val="clear" w:color="auto" w:fill="C6E0B4"/>
            <w:vAlign w:val="center"/>
            <w:hideMark/>
          </w:tcPr>
          <w:p w14:paraId="35D36EC3"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110</w:t>
            </w:r>
          </w:p>
        </w:tc>
        <w:tc>
          <w:tcPr>
            <w:tcW w:w="1681" w:type="dxa"/>
            <w:shd w:val="clear" w:color="auto" w:fill="C6E0B4"/>
            <w:vAlign w:val="center"/>
            <w:hideMark/>
          </w:tcPr>
          <w:p w14:paraId="0B4D0751"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68,00  </w:t>
            </w:r>
          </w:p>
        </w:tc>
      </w:tr>
      <w:tr w:rsidR="002F13A1" w:rsidRPr="00FD0DBE" w14:paraId="26D991BE" w14:textId="77777777" w:rsidTr="5EFF1C9C">
        <w:trPr>
          <w:trHeight w:val="212"/>
        </w:trPr>
        <w:tc>
          <w:tcPr>
            <w:tcW w:w="2416" w:type="dxa"/>
            <w:shd w:val="clear" w:color="auto" w:fill="FFFFFF" w:themeFill="background1"/>
            <w:vAlign w:val="center"/>
            <w:hideMark/>
          </w:tcPr>
          <w:p w14:paraId="18067EF5"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Ķekavas novads</w:t>
            </w:r>
          </w:p>
        </w:tc>
        <w:tc>
          <w:tcPr>
            <w:tcW w:w="1781" w:type="dxa"/>
            <w:shd w:val="clear" w:color="auto" w:fill="FFFFFF" w:themeFill="background1"/>
            <w:vAlign w:val="center"/>
            <w:hideMark/>
          </w:tcPr>
          <w:p w14:paraId="4C4139C5"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6 400 554</w:t>
            </w:r>
          </w:p>
        </w:tc>
        <w:tc>
          <w:tcPr>
            <w:tcW w:w="1616" w:type="dxa"/>
            <w:shd w:val="clear" w:color="auto" w:fill="FFFFFF" w:themeFill="background1"/>
            <w:vAlign w:val="center"/>
            <w:hideMark/>
          </w:tcPr>
          <w:p w14:paraId="7D522051"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68</w:t>
            </w:r>
          </w:p>
        </w:tc>
        <w:tc>
          <w:tcPr>
            <w:tcW w:w="1741" w:type="dxa"/>
            <w:shd w:val="clear" w:color="auto" w:fill="FFFFFF" w:themeFill="background1"/>
            <w:vAlign w:val="center"/>
            <w:hideMark/>
          </w:tcPr>
          <w:p w14:paraId="52AEB6E4"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204</w:t>
            </w:r>
          </w:p>
        </w:tc>
        <w:tc>
          <w:tcPr>
            <w:tcW w:w="1681" w:type="dxa"/>
            <w:shd w:val="clear" w:color="auto" w:fill="FFFFFF" w:themeFill="background1"/>
            <w:vAlign w:val="center"/>
            <w:hideMark/>
          </w:tcPr>
          <w:p w14:paraId="13AB1F39"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26,00  </w:t>
            </w:r>
          </w:p>
        </w:tc>
      </w:tr>
      <w:tr w:rsidR="002F13A1" w:rsidRPr="00FD0DBE" w14:paraId="70A221DC" w14:textId="77777777" w:rsidTr="5EFF1C9C">
        <w:trPr>
          <w:trHeight w:val="212"/>
        </w:trPr>
        <w:tc>
          <w:tcPr>
            <w:tcW w:w="2416" w:type="dxa"/>
            <w:shd w:val="clear" w:color="auto" w:fill="FFFFFF" w:themeFill="background1"/>
            <w:vAlign w:val="center"/>
            <w:hideMark/>
          </w:tcPr>
          <w:p w14:paraId="03B8FD2B"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Limbažu novads</w:t>
            </w:r>
          </w:p>
        </w:tc>
        <w:tc>
          <w:tcPr>
            <w:tcW w:w="1781" w:type="dxa"/>
            <w:shd w:val="clear" w:color="auto" w:fill="FFFFFF" w:themeFill="background1"/>
            <w:vAlign w:val="center"/>
            <w:hideMark/>
          </w:tcPr>
          <w:p w14:paraId="6AD5179C"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4 545 342</w:t>
            </w:r>
          </w:p>
        </w:tc>
        <w:tc>
          <w:tcPr>
            <w:tcW w:w="1616" w:type="dxa"/>
            <w:shd w:val="clear" w:color="auto" w:fill="FFFFFF" w:themeFill="background1"/>
            <w:vAlign w:val="center"/>
            <w:hideMark/>
          </w:tcPr>
          <w:p w14:paraId="0BF7B655"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12</w:t>
            </w:r>
          </w:p>
        </w:tc>
        <w:tc>
          <w:tcPr>
            <w:tcW w:w="1741" w:type="dxa"/>
            <w:shd w:val="clear" w:color="auto" w:fill="FFFFFF" w:themeFill="background1"/>
            <w:vAlign w:val="center"/>
            <w:hideMark/>
          </w:tcPr>
          <w:p w14:paraId="391A9BB1"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152</w:t>
            </w:r>
          </w:p>
        </w:tc>
        <w:tc>
          <w:tcPr>
            <w:tcW w:w="1681" w:type="dxa"/>
            <w:shd w:val="clear" w:color="auto" w:fill="FFFFFF" w:themeFill="background1"/>
            <w:vAlign w:val="center"/>
            <w:hideMark/>
          </w:tcPr>
          <w:p w14:paraId="4CD3B3B6"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26,00  </w:t>
            </w:r>
          </w:p>
        </w:tc>
      </w:tr>
      <w:tr w:rsidR="002F13A1" w:rsidRPr="00FD0DBE" w14:paraId="405A6A47" w14:textId="77777777" w:rsidTr="5EFF1C9C">
        <w:trPr>
          <w:trHeight w:val="212"/>
        </w:trPr>
        <w:tc>
          <w:tcPr>
            <w:tcW w:w="2416" w:type="dxa"/>
            <w:shd w:val="clear" w:color="auto" w:fill="FFFFFF" w:themeFill="background1"/>
            <w:vAlign w:val="center"/>
            <w:hideMark/>
          </w:tcPr>
          <w:p w14:paraId="16F9DF79"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Līvānu novads</w:t>
            </w:r>
          </w:p>
        </w:tc>
        <w:tc>
          <w:tcPr>
            <w:tcW w:w="1781" w:type="dxa"/>
            <w:shd w:val="clear" w:color="auto" w:fill="FFFFFF" w:themeFill="background1"/>
            <w:vAlign w:val="center"/>
            <w:hideMark/>
          </w:tcPr>
          <w:p w14:paraId="0AFEE3D3"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1 878 628</w:t>
            </w:r>
          </w:p>
        </w:tc>
        <w:tc>
          <w:tcPr>
            <w:tcW w:w="1616" w:type="dxa"/>
            <w:shd w:val="clear" w:color="auto" w:fill="FFFFFF" w:themeFill="background1"/>
            <w:vAlign w:val="center"/>
            <w:hideMark/>
          </w:tcPr>
          <w:p w14:paraId="6F76D856"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19</w:t>
            </w:r>
          </w:p>
        </w:tc>
        <w:tc>
          <w:tcPr>
            <w:tcW w:w="1741" w:type="dxa"/>
            <w:shd w:val="clear" w:color="auto" w:fill="FFFFFF" w:themeFill="background1"/>
            <w:vAlign w:val="center"/>
            <w:hideMark/>
          </w:tcPr>
          <w:p w14:paraId="3D564E68"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162</w:t>
            </w:r>
          </w:p>
        </w:tc>
        <w:tc>
          <w:tcPr>
            <w:tcW w:w="1681" w:type="dxa"/>
            <w:shd w:val="clear" w:color="auto" w:fill="FFFFFF" w:themeFill="background1"/>
            <w:vAlign w:val="center"/>
            <w:hideMark/>
          </w:tcPr>
          <w:p w14:paraId="330ACCAA"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16,00  </w:t>
            </w:r>
          </w:p>
        </w:tc>
      </w:tr>
      <w:tr w:rsidR="002F13A1" w:rsidRPr="00FD0DBE" w14:paraId="330FF339" w14:textId="77777777" w:rsidTr="5EFF1C9C">
        <w:trPr>
          <w:trHeight w:val="212"/>
        </w:trPr>
        <w:tc>
          <w:tcPr>
            <w:tcW w:w="2416" w:type="dxa"/>
            <w:shd w:val="clear" w:color="auto" w:fill="FFFFFF" w:themeFill="background1"/>
            <w:vAlign w:val="center"/>
            <w:hideMark/>
          </w:tcPr>
          <w:p w14:paraId="67ABFB6F"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Ludzas novads</w:t>
            </w:r>
          </w:p>
        </w:tc>
        <w:tc>
          <w:tcPr>
            <w:tcW w:w="1781" w:type="dxa"/>
            <w:shd w:val="clear" w:color="auto" w:fill="FFFFFF" w:themeFill="background1"/>
            <w:vAlign w:val="center"/>
            <w:hideMark/>
          </w:tcPr>
          <w:p w14:paraId="4BD9C2C4"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3 557 366</w:t>
            </w:r>
          </w:p>
        </w:tc>
        <w:tc>
          <w:tcPr>
            <w:tcW w:w="1616" w:type="dxa"/>
            <w:shd w:val="clear" w:color="auto" w:fill="FFFFFF" w:themeFill="background1"/>
            <w:vAlign w:val="center"/>
            <w:hideMark/>
          </w:tcPr>
          <w:p w14:paraId="7C11B330"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10</w:t>
            </w:r>
          </w:p>
        </w:tc>
        <w:tc>
          <w:tcPr>
            <w:tcW w:w="1741" w:type="dxa"/>
            <w:shd w:val="clear" w:color="auto" w:fill="FFFFFF" w:themeFill="background1"/>
            <w:vAlign w:val="center"/>
            <w:hideMark/>
          </w:tcPr>
          <w:p w14:paraId="4E143E69"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153</w:t>
            </w:r>
          </w:p>
        </w:tc>
        <w:tc>
          <w:tcPr>
            <w:tcW w:w="1681" w:type="dxa"/>
            <w:shd w:val="clear" w:color="auto" w:fill="FFFFFF" w:themeFill="background1"/>
            <w:vAlign w:val="center"/>
            <w:hideMark/>
          </w:tcPr>
          <w:p w14:paraId="79AB134A"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25,00  </w:t>
            </w:r>
          </w:p>
        </w:tc>
      </w:tr>
      <w:tr w:rsidR="002F13A1" w:rsidRPr="00FD0DBE" w14:paraId="0A4E67D0" w14:textId="77777777" w:rsidTr="5EFF1C9C">
        <w:trPr>
          <w:trHeight w:val="212"/>
        </w:trPr>
        <w:tc>
          <w:tcPr>
            <w:tcW w:w="2416" w:type="dxa"/>
            <w:shd w:val="clear" w:color="auto" w:fill="FFFFFF" w:themeFill="background1"/>
            <w:vAlign w:val="center"/>
            <w:hideMark/>
          </w:tcPr>
          <w:p w14:paraId="05F29692"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Madonas novads</w:t>
            </w:r>
          </w:p>
        </w:tc>
        <w:tc>
          <w:tcPr>
            <w:tcW w:w="1781" w:type="dxa"/>
            <w:shd w:val="clear" w:color="auto" w:fill="FFFFFF" w:themeFill="background1"/>
            <w:vAlign w:val="center"/>
            <w:hideMark/>
          </w:tcPr>
          <w:p w14:paraId="46870FBE"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5 905 716</w:t>
            </w:r>
          </w:p>
        </w:tc>
        <w:tc>
          <w:tcPr>
            <w:tcW w:w="1616" w:type="dxa"/>
            <w:shd w:val="clear" w:color="auto" w:fill="FFFFFF" w:themeFill="background1"/>
            <w:vAlign w:val="center"/>
            <w:hideMark/>
          </w:tcPr>
          <w:p w14:paraId="4673C869"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10</w:t>
            </w:r>
          </w:p>
        </w:tc>
        <w:tc>
          <w:tcPr>
            <w:tcW w:w="1741" w:type="dxa"/>
            <w:shd w:val="clear" w:color="auto" w:fill="FFFFFF" w:themeFill="background1"/>
            <w:vAlign w:val="center"/>
            <w:hideMark/>
          </w:tcPr>
          <w:p w14:paraId="62DC3C8F"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193</w:t>
            </w:r>
          </w:p>
        </w:tc>
        <w:tc>
          <w:tcPr>
            <w:tcW w:w="1681" w:type="dxa"/>
            <w:shd w:val="clear" w:color="auto" w:fill="FFFFFF" w:themeFill="background1"/>
            <w:vAlign w:val="center"/>
            <w:hideMark/>
          </w:tcPr>
          <w:p w14:paraId="360C20AD"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15,00  </w:t>
            </w:r>
          </w:p>
        </w:tc>
      </w:tr>
      <w:tr w:rsidR="002F13A1" w:rsidRPr="00FD0DBE" w14:paraId="309151C0" w14:textId="77777777" w:rsidTr="5EFF1C9C">
        <w:trPr>
          <w:trHeight w:val="212"/>
        </w:trPr>
        <w:tc>
          <w:tcPr>
            <w:tcW w:w="2416" w:type="dxa"/>
            <w:shd w:val="clear" w:color="auto" w:fill="FFFFFF" w:themeFill="background1"/>
            <w:vAlign w:val="center"/>
            <w:hideMark/>
          </w:tcPr>
          <w:p w14:paraId="7CF15DAB"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Mārupes novads</w:t>
            </w:r>
          </w:p>
        </w:tc>
        <w:tc>
          <w:tcPr>
            <w:tcW w:w="1781" w:type="dxa"/>
            <w:shd w:val="clear" w:color="auto" w:fill="FFFFFF" w:themeFill="background1"/>
            <w:vAlign w:val="center"/>
            <w:hideMark/>
          </w:tcPr>
          <w:p w14:paraId="52A3516C"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8 672 981</w:t>
            </w:r>
          </w:p>
        </w:tc>
        <w:tc>
          <w:tcPr>
            <w:tcW w:w="1616" w:type="dxa"/>
            <w:shd w:val="clear" w:color="auto" w:fill="FFFFFF" w:themeFill="background1"/>
            <w:vAlign w:val="center"/>
            <w:hideMark/>
          </w:tcPr>
          <w:p w14:paraId="5E777014"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102</w:t>
            </w:r>
          </w:p>
        </w:tc>
        <w:tc>
          <w:tcPr>
            <w:tcW w:w="1741" w:type="dxa"/>
            <w:shd w:val="clear" w:color="auto" w:fill="F7CAAC" w:themeFill="accent2" w:themeFillTint="66"/>
            <w:vAlign w:val="center"/>
            <w:hideMark/>
          </w:tcPr>
          <w:p w14:paraId="271392EC"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236</w:t>
            </w:r>
          </w:p>
        </w:tc>
        <w:tc>
          <w:tcPr>
            <w:tcW w:w="1681" w:type="dxa"/>
            <w:shd w:val="clear" w:color="auto" w:fill="F7CAAC" w:themeFill="accent2" w:themeFillTint="66"/>
            <w:vAlign w:val="center"/>
            <w:hideMark/>
          </w:tcPr>
          <w:p w14:paraId="34F8318A"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58,00  </w:t>
            </w:r>
          </w:p>
        </w:tc>
      </w:tr>
      <w:tr w:rsidR="002F13A1" w:rsidRPr="00FD0DBE" w14:paraId="65AA0A01" w14:textId="77777777" w:rsidTr="5EFF1C9C">
        <w:trPr>
          <w:trHeight w:val="212"/>
        </w:trPr>
        <w:tc>
          <w:tcPr>
            <w:tcW w:w="2416" w:type="dxa"/>
            <w:shd w:val="clear" w:color="auto" w:fill="FFFFFF" w:themeFill="background1"/>
            <w:vAlign w:val="center"/>
            <w:hideMark/>
          </w:tcPr>
          <w:p w14:paraId="51FA0BB0"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Ogres novads</w:t>
            </w:r>
          </w:p>
        </w:tc>
        <w:tc>
          <w:tcPr>
            <w:tcW w:w="1781" w:type="dxa"/>
            <w:shd w:val="clear" w:color="auto" w:fill="FFFFFF" w:themeFill="background1"/>
            <w:vAlign w:val="center"/>
            <w:hideMark/>
          </w:tcPr>
          <w:p w14:paraId="009F5015"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8 537 227</w:t>
            </w:r>
          </w:p>
        </w:tc>
        <w:tc>
          <w:tcPr>
            <w:tcW w:w="1616" w:type="dxa"/>
            <w:shd w:val="clear" w:color="auto" w:fill="FFFFFF" w:themeFill="background1"/>
            <w:vAlign w:val="center"/>
            <w:hideMark/>
          </w:tcPr>
          <w:p w14:paraId="7ACFF3BE"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33</w:t>
            </w:r>
          </w:p>
        </w:tc>
        <w:tc>
          <w:tcPr>
            <w:tcW w:w="1741" w:type="dxa"/>
            <w:shd w:val="clear" w:color="auto" w:fill="FFFFFF" w:themeFill="background1"/>
            <w:vAlign w:val="center"/>
            <w:hideMark/>
          </w:tcPr>
          <w:p w14:paraId="16C6B01F"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139</w:t>
            </w:r>
          </w:p>
        </w:tc>
        <w:tc>
          <w:tcPr>
            <w:tcW w:w="1681" w:type="dxa"/>
            <w:shd w:val="clear" w:color="auto" w:fill="FFFFFF" w:themeFill="background1"/>
            <w:vAlign w:val="center"/>
            <w:hideMark/>
          </w:tcPr>
          <w:p w14:paraId="5F5F4A16"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39,00  </w:t>
            </w:r>
          </w:p>
        </w:tc>
      </w:tr>
      <w:tr w:rsidR="002F13A1" w:rsidRPr="00FD0DBE" w14:paraId="7ECDA086" w14:textId="77777777" w:rsidTr="5EFF1C9C">
        <w:trPr>
          <w:trHeight w:val="212"/>
        </w:trPr>
        <w:tc>
          <w:tcPr>
            <w:tcW w:w="2416" w:type="dxa"/>
            <w:shd w:val="clear" w:color="auto" w:fill="FFFFFF" w:themeFill="background1"/>
            <w:vAlign w:val="center"/>
            <w:hideMark/>
          </w:tcPr>
          <w:p w14:paraId="474EA44D"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Olaines novads</w:t>
            </w:r>
          </w:p>
        </w:tc>
        <w:tc>
          <w:tcPr>
            <w:tcW w:w="1781" w:type="dxa"/>
            <w:shd w:val="clear" w:color="auto" w:fill="FFFFFF" w:themeFill="background1"/>
            <w:vAlign w:val="center"/>
            <w:hideMark/>
          </w:tcPr>
          <w:p w14:paraId="2F01F2F1"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3 243 742</w:t>
            </w:r>
          </w:p>
        </w:tc>
        <w:tc>
          <w:tcPr>
            <w:tcW w:w="1616" w:type="dxa"/>
            <w:shd w:val="clear" w:color="auto" w:fill="FFFFFF" w:themeFill="background1"/>
            <w:vAlign w:val="center"/>
            <w:hideMark/>
          </w:tcPr>
          <w:p w14:paraId="78D1E0A3"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69</w:t>
            </w:r>
          </w:p>
        </w:tc>
        <w:tc>
          <w:tcPr>
            <w:tcW w:w="1741" w:type="dxa"/>
            <w:shd w:val="clear" w:color="auto" w:fill="FFFFFF" w:themeFill="background1"/>
            <w:vAlign w:val="center"/>
            <w:hideMark/>
          </w:tcPr>
          <w:p w14:paraId="26A3CC4C"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155</w:t>
            </w:r>
          </w:p>
        </w:tc>
        <w:tc>
          <w:tcPr>
            <w:tcW w:w="1681" w:type="dxa"/>
            <w:shd w:val="clear" w:color="auto" w:fill="FFFFFF" w:themeFill="background1"/>
            <w:vAlign w:val="center"/>
            <w:hideMark/>
          </w:tcPr>
          <w:p w14:paraId="74E1357B"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23,00  </w:t>
            </w:r>
          </w:p>
        </w:tc>
      </w:tr>
      <w:tr w:rsidR="002F13A1" w:rsidRPr="00FD0DBE" w14:paraId="799022EE" w14:textId="77777777" w:rsidTr="5EFF1C9C">
        <w:trPr>
          <w:trHeight w:val="212"/>
        </w:trPr>
        <w:tc>
          <w:tcPr>
            <w:tcW w:w="2416" w:type="dxa"/>
            <w:shd w:val="clear" w:color="auto" w:fill="FFFFFF" w:themeFill="background1"/>
            <w:vAlign w:val="center"/>
            <w:hideMark/>
          </w:tcPr>
          <w:p w14:paraId="319423CD"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Preiļu novads</w:t>
            </w:r>
          </w:p>
        </w:tc>
        <w:tc>
          <w:tcPr>
            <w:tcW w:w="1781" w:type="dxa"/>
            <w:shd w:val="clear" w:color="auto" w:fill="FFFFFF" w:themeFill="background1"/>
            <w:vAlign w:val="center"/>
            <w:hideMark/>
          </w:tcPr>
          <w:p w14:paraId="1B2E3156"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4 937 089</w:t>
            </w:r>
          </w:p>
        </w:tc>
        <w:tc>
          <w:tcPr>
            <w:tcW w:w="1616" w:type="dxa"/>
            <w:shd w:val="clear" w:color="auto" w:fill="FFFFFF" w:themeFill="background1"/>
            <w:vAlign w:val="center"/>
            <w:hideMark/>
          </w:tcPr>
          <w:p w14:paraId="56277D1E"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13</w:t>
            </w:r>
          </w:p>
        </w:tc>
        <w:tc>
          <w:tcPr>
            <w:tcW w:w="1741" w:type="dxa"/>
            <w:shd w:val="clear" w:color="auto" w:fill="F7CAAC" w:themeFill="accent2" w:themeFillTint="66"/>
            <w:vAlign w:val="center"/>
            <w:hideMark/>
          </w:tcPr>
          <w:p w14:paraId="43F7CFAD"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277</w:t>
            </w:r>
          </w:p>
        </w:tc>
        <w:tc>
          <w:tcPr>
            <w:tcW w:w="1681" w:type="dxa"/>
            <w:shd w:val="clear" w:color="auto" w:fill="F7CAAC" w:themeFill="accent2" w:themeFillTint="66"/>
            <w:vAlign w:val="center"/>
            <w:hideMark/>
          </w:tcPr>
          <w:p w14:paraId="14E6E948"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99,00  </w:t>
            </w:r>
          </w:p>
        </w:tc>
      </w:tr>
      <w:tr w:rsidR="002F13A1" w:rsidRPr="00FD0DBE" w14:paraId="1355A436" w14:textId="77777777" w:rsidTr="5EFF1C9C">
        <w:trPr>
          <w:trHeight w:val="212"/>
        </w:trPr>
        <w:tc>
          <w:tcPr>
            <w:tcW w:w="2416" w:type="dxa"/>
            <w:shd w:val="clear" w:color="auto" w:fill="FFFFFF" w:themeFill="background1"/>
            <w:vAlign w:val="center"/>
            <w:hideMark/>
          </w:tcPr>
          <w:p w14:paraId="2998F202"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Rēzeknes novads</w:t>
            </w:r>
          </w:p>
        </w:tc>
        <w:tc>
          <w:tcPr>
            <w:tcW w:w="1781" w:type="dxa"/>
            <w:shd w:val="clear" w:color="auto" w:fill="FFFFFF" w:themeFill="background1"/>
            <w:vAlign w:val="center"/>
            <w:hideMark/>
          </w:tcPr>
          <w:p w14:paraId="6B88FFC8"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7 201 635</w:t>
            </w:r>
          </w:p>
        </w:tc>
        <w:tc>
          <w:tcPr>
            <w:tcW w:w="1616" w:type="dxa"/>
            <w:shd w:val="clear" w:color="auto" w:fill="FFFFFF" w:themeFill="background1"/>
            <w:vAlign w:val="center"/>
            <w:hideMark/>
          </w:tcPr>
          <w:p w14:paraId="01C97952"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11</w:t>
            </w:r>
          </w:p>
        </w:tc>
        <w:tc>
          <w:tcPr>
            <w:tcW w:w="1741" w:type="dxa"/>
            <w:shd w:val="clear" w:color="auto" w:fill="FFFFFF" w:themeFill="background1"/>
            <w:vAlign w:val="center"/>
            <w:hideMark/>
          </w:tcPr>
          <w:p w14:paraId="293FF45D"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230</w:t>
            </w:r>
          </w:p>
        </w:tc>
        <w:tc>
          <w:tcPr>
            <w:tcW w:w="1681" w:type="dxa"/>
            <w:shd w:val="clear" w:color="auto" w:fill="FFFFFF" w:themeFill="background1"/>
            <w:vAlign w:val="center"/>
            <w:hideMark/>
          </w:tcPr>
          <w:p w14:paraId="158E68C2"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52,00  </w:t>
            </w:r>
          </w:p>
        </w:tc>
      </w:tr>
      <w:tr w:rsidR="002F13A1" w:rsidRPr="00FD0DBE" w14:paraId="0D5B12F3" w14:textId="77777777" w:rsidTr="5EFF1C9C">
        <w:trPr>
          <w:trHeight w:val="212"/>
        </w:trPr>
        <w:tc>
          <w:tcPr>
            <w:tcW w:w="2416" w:type="dxa"/>
            <w:shd w:val="clear" w:color="auto" w:fill="FFFFFF" w:themeFill="background1"/>
            <w:vAlign w:val="center"/>
            <w:hideMark/>
          </w:tcPr>
          <w:p w14:paraId="578954E7"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Ropažu novads</w:t>
            </w:r>
          </w:p>
        </w:tc>
        <w:tc>
          <w:tcPr>
            <w:tcW w:w="1781" w:type="dxa"/>
            <w:shd w:val="clear" w:color="auto" w:fill="FFFFFF" w:themeFill="background1"/>
            <w:vAlign w:val="center"/>
            <w:hideMark/>
          </w:tcPr>
          <w:p w14:paraId="4A8AFEFB"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13 479 696</w:t>
            </w:r>
          </w:p>
        </w:tc>
        <w:tc>
          <w:tcPr>
            <w:tcW w:w="1616" w:type="dxa"/>
            <w:shd w:val="clear" w:color="auto" w:fill="FFFFFF" w:themeFill="background1"/>
            <w:vAlign w:val="center"/>
            <w:hideMark/>
          </w:tcPr>
          <w:p w14:paraId="5164AD96"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61</w:t>
            </w:r>
          </w:p>
        </w:tc>
        <w:tc>
          <w:tcPr>
            <w:tcW w:w="1741" w:type="dxa"/>
            <w:shd w:val="clear" w:color="auto" w:fill="F7CAAC" w:themeFill="accent2" w:themeFillTint="66"/>
            <w:vAlign w:val="center"/>
            <w:hideMark/>
          </w:tcPr>
          <w:p w14:paraId="1E643B7F"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399</w:t>
            </w:r>
          </w:p>
        </w:tc>
        <w:tc>
          <w:tcPr>
            <w:tcW w:w="1681" w:type="dxa"/>
            <w:shd w:val="clear" w:color="auto" w:fill="F7CAAC" w:themeFill="accent2" w:themeFillTint="66"/>
            <w:vAlign w:val="center"/>
            <w:hideMark/>
          </w:tcPr>
          <w:p w14:paraId="064B2F1D"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- 221,00  </w:t>
            </w:r>
          </w:p>
        </w:tc>
      </w:tr>
      <w:tr w:rsidR="002F13A1" w:rsidRPr="00FD0DBE" w14:paraId="09B41091" w14:textId="77777777" w:rsidTr="5EFF1C9C">
        <w:trPr>
          <w:trHeight w:val="212"/>
        </w:trPr>
        <w:tc>
          <w:tcPr>
            <w:tcW w:w="2416" w:type="dxa"/>
            <w:shd w:val="clear" w:color="auto" w:fill="FFFFFF" w:themeFill="background1"/>
            <w:vAlign w:val="center"/>
            <w:hideMark/>
          </w:tcPr>
          <w:p w14:paraId="79F2BC94"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Salaspils novads</w:t>
            </w:r>
          </w:p>
        </w:tc>
        <w:tc>
          <w:tcPr>
            <w:tcW w:w="1781" w:type="dxa"/>
            <w:shd w:val="clear" w:color="auto" w:fill="FFFFFF" w:themeFill="background1"/>
            <w:vAlign w:val="center"/>
            <w:hideMark/>
          </w:tcPr>
          <w:p w14:paraId="703984D4"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2 688 204</w:t>
            </w:r>
          </w:p>
        </w:tc>
        <w:tc>
          <w:tcPr>
            <w:tcW w:w="1616" w:type="dxa"/>
            <w:shd w:val="clear" w:color="auto" w:fill="FFFFFF" w:themeFill="background1"/>
            <w:vAlign w:val="center"/>
            <w:hideMark/>
          </w:tcPr>
          <w:p w14:paraId="69A9BE03"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196</w:t>
            </w:r>
          </w:p>
        </w:tc>
        <w:tc>
          <w:tcPr>
            <w:tcW w:w="1741" w:type="dxa"/>
            <w:shd w:val="clear" w:color="auto" w:fill="C5E0B3" w:themeFill="accent6" w:themeFillTint="66"/>
            <w:vAlign w:val="center"/>
            <w:hideMark/>
          </w:tcPr>
          <w:p w14:paraId="2FEB62D1"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111</w:t>
            </w:r>
          </w:p>
        </w:tc>
        <w:tc>
          <w:tcPr>
            <w:tcW w:w="1681" w:type="dxa"/>
            <w:shd w:val="clear" w:color="auto" w:fill="C6E0B4"/>
            <w:vAlign w:val="center"/>
            <w:hideMark/>
          </w:tcPr>
          <w:p w14:paraId="743AAAB6"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67,00  </w:t>
            </w:r>
          </w:p>
        </w:tc>
      </w:tr>
      <w:tr w:rsidR="002F13A1" w:rsidRPr="00FD0DBE" w14:paraId="3B154C27" w14:textId="77777777" w:rsidTr="5EFF1C9C">
        <w:trPr>
          <w:trHeight w:val="212"/>
        </w:trPr>
        <w:tc>
          <w:tcPr>
            <w:tcW w:w="2416" w:type="dxa"/>
            <w:shd w:val="clear" w:color="auto" w:fill="FFFFFF" w:themeFill="background1"/>
            <w:vAlign w:val="center"/>
            <w:hideMark/>
          </w:tcPr>
          <w:p w14:paraId="5BEC354F"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Saldus novads</w:t>
            </w:r>
          </w:p>
        </w:tc>
        <w:tc>
          <w:tcPr>
            <w:tcW w:w="1781" w:type="dxa"/>
            <w:shd w:val="clear" w:color="auto" w:fill="FFFFFF" w:themeFill="background1"/>
            <w:vAlign w:val="center"/>
            <w:hideMark/>
          </w:tcPr>
          <w:p w14:paraId="0FC5FF1B"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6 559 511</w:t>
            </w:r>
          </w:p>
        </w:tc>
        <w:tc>
          <w:tcPr>
            <w:tcW w:w="1616" w:type="dxa"/>
            <w:shd w:val="clear" w:color="auto" w:fill="FFFFFF" w:themeFill="background1"/>
            <w:vAlign w:val="center"/>
            <w:hideMark/>
          </w:tcPr>
          <w:p w14:paraId="39D85566"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14</w:t>
            </w:r>
          </w:p>
        </w:tc>
        <w:tc>
          <w:tcPr>
            <w:tcW w:w="1741" w:type="dxa"/>
            <w:shd w:val="clear" w:color="auto" w:fill="FFFFFF" w:themeFill="background1"/>
            <w:vAlign w:val="center"/>
            <w:hideMark/>
          </w:tcPr>
          <w:p w14:paraId="3B50F270"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222</w:t>
            </w:r>
          </w:p>
        </w:tc>
        <w:tc>
          <w:tcPr>
            <w:tcW w:w="1681" w:type="dxa"/>
            <w:shd w:val="clear" w:color="auto" w:fill="FFFFFF" w:themeFill="background1"/>
            <w:vAlign w:val="center"/>
            <w:hideMark/>
          </w:tcPr>
          <w:p w14:paraId="2B7177FF"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44,00  </w:t>
            </w:r>
          </w:p>
        </w:tc>
      </w:tr>
      <w:tr w:rsidR="002F13A1" w:rsidRPr="00FD0DBE" w14:paraId="0057488E" w14:textId="77777777" w:rsidTr="5EFF1C9C">
        <w:trPr>
          <w:trHeight w:val="212"/>
        </w:trPr>
        <w:tc>
          <w:tcPr>
            <w:tcW w:w="2416" w:type="dxa"/>
            <w:shd w:val="clear" w:color="auto" w:fill="FFFFFF" w:themeFill="background1"/>
            <w:vAlign w:val="center"/>
            <w:hideMark/>
          </w:tcPr>
          <w:p w14:paraId="3B1737D4"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lastRenderedPageBreak/>
              <w:t>Saulkrastu novads</w:t>
            </w:r>
          </w:p>
        </w:tc>
        <w:tc>
          <w:tcPr>
            <w:tcW w:w="1781" w:type="dxa"/>
            <w:shd w:val="clear" w:color="auto" w:fill="FFFFFF" w:themeFill="background1"/>
            <w:vAlign w:val="center"/>
            <w:hideMark/>
          </w:tcPr>
          <w:p w14:paraId="04C59AAF"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3 167 041</w:t>
            </w:r>
          </w:p>
        </w:tc>
        <w:tc>
          <w:tcPr>
            <w:tcW w:w="1616" w:type="dxa"/>
            <w:shd w:val="clear" w:color="auto" w:fill="FFFFFF" w:themeFill="background1"/>
            <w:vAlign w:val="center"/>
            <w:hideMark/>
          </w:tcPr>
          <w:p w14:paraId="2BCBD6CF"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35</w:t>
            </w:r>
          </w:p>
        </w:tc>
        <w:tc>
          <w:tcPr>
            <w:tcW w:w="1741" w:type="dxa"/>
            <w:shd w:val="clear" w:color="auto" w:fill="F7CAAC" w:themeFill="accent2" w:themeFillTint="66"/>
            <w:vAlign w:val="center"/>
            <w:hideMark/>
          </w:tcPr>
          <w:p w14:paraId="45FC959F"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317</w:t>
            </w:r>
          </w:p>
        </w:tc>
        <w:tc>
          <w:tcPr>
            <w:tcW w:w="1681" w:type="dxa"/>
            <w:shd w:val="clear" w:color="auto" w:fill="F7CAAC" w:themeFill="accent2" w:themeFillTint="66"/>
            <w:vAlign w:val="center"/>
            <w:hideMark/>
          </w:tcPr>
          <w:p w14:paraId="0604C71D"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- 139,00  </w:t>
            </w:r>
          </w:p>
        </w:tc>
      </w:tr>
      <w:tr w:rsidR="002F13A1" w:rsidRPr="00FD0DBE" w14:paraId="607C8A6B" w14:textId="77777777" w:rsidTr="5EFF1C9C">
        <w:trPr>
          <w:trHeight w:val="212"/>
        </w:trPr>
        <w:tc>
          <w:tcPr>
            <w:tcW w:w="2416" w:type="dxa"/>
            <w:shd w:val="clear" w:color="auto" w:fill="FFFFFF" w:themeFill="background1"/>
            <w:vAlign w:val="center"/>
            <w:hideMark/>
          </w:tcPr>
          <w:p w14:paraId="2F8718B9"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Siguldas novads</w:t>
            </w:r>
          </w:p>
        </w:tc>
        <w:tc>
          <w:tcPr>
            <w:tcW w:w="1781" w:type="dxa"/>
            <w:shd w:val="clear" w:color="auto" w:fill="FFFFFF" w:themeFill="background1"/>
            <w:vAlign w:val="center"/>
            <w:hideMark/>
          </w:tcPr>
          <w:p w14:paraId="6CCC4055"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5 409 697</w:t>
            </w:r>
          </w:p>
        </w:tc>
        <w:tc>
          <w:tcPr>
            <w:tcW w:w="1616" w:type="dxa"/>
            <w:shd w:val="clear" w:color="auto" w:fill="FFFFFF" w:themeFill="background1"/>
            <w:vAlign w:val="center"/>
            <w:hideMark/>
          </w:tcPr>
          <w:p w14:paraId="72CCDDE9"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31</w:t>
            </w:r>
          </w:p>
        </w:tc>
        <w:tc>
          <w:tcPr>
            <w:tcW w:w="1741" w:type="dxa"/>
            <w:shd w:val="clear" w:color="auto" w:fill="FFFFFF" w:themeFill="background1"/>
            <w:vAlign w:val="center"/>
            <w:hideMark/>
          </w:tcPr>
          <w:p w14:paraId="386A162D"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168</w:t>
            </w:r>
          </w:p>
        </w:tc>
        <w:tc>
          <w:tcPr>
            <w:tcW w:w="1681" w:type="dxa"/>
            <w:shd w:val="clear" w:color="auto" w:fill="FFFFFF" w:themeFill="background1"/>
            <w:vAlign w:val="center"/>
            <w:hideMark/>
          </w:tcPr>
          <w:p w14:paraId="58E190CA"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10,00  </w:t>
            </w:r>
          </w:p>
        </w:tc>
      </w:tr>
      <w:tr w:rsidR="002F13A1" w:rsidRPr="00FD0DBE" w14:paraId="5BAAF6A4" w14:textId="77777777" w:rsidTr="5EFF1C9C">
        <w:trPr>
          <w:trHeight w:val="212"/>
        </w:trPr>
        <w:tc>
          <w:tcPr>
            <w:tcW w:w="2416" w:type="dxa"/>
            <w:shd w:val="clear" w:color="auto" w:fill="FFFFFF" w:themeFill="background1"/>
            <w:vAlign w:val="center"/>
            <w:hideMark/>
          </w:tcPr>
          <w:p w14:paraId="24D72070"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Smiltenes novads</w:t>
            </w:r>
          </w:p>
        </w:tc>
        <w:tc>
          <w:tcPr>
            <w:tcW w:w="1781" w:type="dxa"/>
            <w:shd w:val="clear" w:color="auto" w:fill="FFFFFF" w:themeFill="background1"/>
            <w:vAlign w:val="center"/>
            <w:hideMark/>
          </w:tcPr>
          <w:p w14:paraId="6C041BF0"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2 570 735</w:t>
            </w:r>
          </w:p>
        </w:tc>
        <w:tc>
          <w:tcPr>
            <w:tcW w:w="1616" w:type="dxa"/>
            <w:shd w:val="clear" w:color="auto" w:fill="FFFFFF" w:themeFill="background1"/>
            <w:vAlign w:val="center"/>
            <w:hideMark/>
          </w:tcPr>
          <w:p w14:paraId="74B0A951"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11</w:t>
            </w:r>
          </w:p>
        </w:tc>
        <w:tc>
          <w:tcPr>
            <w:tcW w:w="1741" w:type="dxa"/>
            <w:shd w:val="clear" w:color="auto" w:fill="FFFFFF" w:themeFill="background1"/>
            <w:vAlign w:val="center"/>
            <w:hideMark/>
          </w:tcPr>
          <w:p w14:paraId="385C6E41"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134</w:t>
            </w:r>
          </w:p>
        </w:tc>
        <w:tc>
          <w:tcPr>
            <w:tcW w:w="1681" w:type="dxa"/>
            <w:shd w:val="clear" w:color="auto" w:fill="FFFFFF" w:themeFill="background1"/>
            <w:vAlign w:val="center"/>
            <w:hideMark/>
          </w:tcPr>
          <w:p w14:paraId="4CFE87C2"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44,00  </w:t>
            </w:r>
          </w:p>
        </w:tc>
      </w:tr>
      <w:tr w:rsidR="002F13A1" w:rsidRPr="00FD0DBE" w14:paraId="3DD13DC4" w14:textId="77777777" w:rsidTr="5EFF1C9C">
        <w:trPr>
          <w:trHeight w:val="212"/>
        </w:trPr>
        <w:tc>
          <w:tcPr>
            <w:tcW w:w="2416" w:type="dxa"/>
            <w:shd w:val="clear" w:color="auto" w:fill="FFFFFF" w:themeFill="background1"/>
            <w:vAlign w:val="center"/>
            <w:hideMark/>
          </w:tcPr>
          <w:p w14:paraId="48C4D143"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Talsu novads</w:t>
            </w:r>
          </w:p>
        </w:tc>
        <w:tc>
          <w:tcPr>
            <w:tcW w:w="1781" w:type="dxa"/>
            <w:shd w:val="clear" w:color="auto" w:fill="FFFFFF" w:themeFill="background1"/>
            <w:vAlign w:val="center"/>
            <w:hideMark/>
          </w:tcPr>
          <w:p w14:paraId="419CCF75"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4 255 331</w:t>
            </w:r>
          </w:p>
        </w:tc>
        <w:tc>
          <w:tcPr>
            <w:tcW w:w="1616" w:type="dxa"/>
            <w:shd w:val="clear" w:color="auto" w:fill="FFFFFF" w:themeFill="background1"/>
            <w:vAlign w:val="center"/>
            <w:hideMark/>
          </w:tcPr>
          <w:p w14:paraId="37CF865C"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14</w:t>
            </w:r>
          </w:p>
        </w:tc>
        <w:tc>
          <w:tcPr>
            <w:tcW w:w="1741" w:type="dxa"/>
            <w:shd w:val="clear" w:color="auto" w:fill="C6E0B4"/>
            <w:vAlign w:val="center"/>
            <w:hideMark/>
          </w:tcPr>
          <w:p w14:paraId="2F623C82"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110</w:t>
            </w:r>
          </w:p>
        </w:tc>
        <w:tc>
          <w:tcPr>
            <w:tcW w:w="1681" w:type="dxa"/>
            <w:shd w:val="clear" w:color="auto" w:fill="C6E0B4"/>
            <w:vAlign w:val="center"/>
            <w:hideMark/>
          </w:tcPr>
          <w:p w14:paraId="66B80CD5"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68,00  </w:t>
            </w:r>
          </w:p>
        </w:tc>
      </w:tr>
      <w:tr w:rsidR="002F13A1" w:rsidRPr="00FD0DBE" w14:paraId="3036C190" w14:textId="77777777" w:rsidTr="5EFF1C9C">
        <w:trPr>
          <w:trHeight w:val="212"/>
        </w:trPr>
        <w:tc>
          <w:tcPr>
            <w:tcW w:w="2416" w:type="dxa"/>
            <w:shd w:val="clear" w:color="auto" w:fill="FFFFFF" w:themeFill="background1"/>
            <w:vAlign w:val="center"/>
            <w:hideMark/>
          </w:tcPr>
          <w:p w14:paraId="1F3B61BF"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Tukuma novads</w:t>
            </w:r>
          </w:p>
        </w:tc>
        <w:tc>
          <w:tcPr>
            <w:tcW w:w="1781" w:type="dxa"/>
            <w:shd w:val="clear" w:color="auto" w:fill="FFFFFF" w:themeFill="background1"/>
            <w:vAlign w:val="center"/>
            <w:hideMark/>
          </w:tcPr>
          <w:p w14:paraId="4421922F"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6 852 923</w:t>
            </w:r>
          </w:p>
        </w:tc>
        <w:tc>
          <w:tcPr>
            <w:tcW w:w="1616" w:type="dxa"/>
            <w:shd w:val="clear" w:color="auto" w:fill="FFFFFF" w:themeFill="background1"/>
            <w:vAlign w:val="center"/>
            <w:hideMark/>
          </w:tcPr>
          <w:p w14:paraId="56F1FEF2"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20</w:t>
            </w:r>
          </w:p>
        </w:tc>
        <w:tc>
          <w:tcPr>
            <w:tcW w:w="1741" w:type="dxa"/>
            <w:shd w:val="clear" w:color="auto" w:fill="FFFFFF" w:themeFill="background1"/>
            <w:vAlign w:val="center"/>
            <w:hideMark/>
          </w:tcPr>
          <w:p w14:paraId="1CCE7D02"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144</w:t>
            </w:r>
          </w:p>
        </w:tc>
        <w:tc>
          <w:tcPr>
            <w:tcW w:w="1681" w:type="dxa"/>
            <w:shd w:val="clear" w:color="auto" w:fill="FFFFFF" w:themeFill="background1"/>
            <w:vAlign w:val="center"/>
            <w:hideMark/>
          </w:tcPr>
          <w:p w14:paraId="389E6934"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34,00  </w:t>
            </w:r>
          </w:p>
        </w:tc>
      </w:tr>
      <w:tr w:rsidR="002F13A1" w:rsidRPr="00FD0DBE" w14:paraId="4F65DAAC" w14:textId="77777777" w:rsidTr="5EFF1C9C">
        <w:trPr>
          <w:trHeight w:val="212"/>
        </w:trPr>
        <w:tc>
          <w:tcPr>
            <w:tcW w:w="2416" w:type="dxa"/>
            <w:shd w:val="clear" w:color="auto" w:fill="FFFFFF" w:themeFill="background1"/>
            <w:vAlign w:val="center"/>
            <w:hideMark/>
          </w:tcPr>
          <w:p w14:paraId="3FAC8AB4"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Valkas novads</w:t>
            </w:r>
          </w:p>
        </w:tc>
        <w:tc>
          <w:tcPr>
            <w:tcW w:w="1781" w:type="dxa"/>
            <w:shd w:val="clear" w:color="auto" w:fill="FFFFFF" w:themeFill="background1"/>
            <w:vAlign w:val="center"/>
            <w:hideMark/>
          </w:tcPr>
          <w:p w14:paraId="5951E99D"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1 382 343</w:t>
            </w:r>
          </w:p>
        </w:tc>
        <w:tc>
          <w:tcPr>
            <w:tcW w:w="1616" w:type="dxa"/>
            <w:shd w:val="clear" w:color="auto" w:fill="FFFFFF" w:themeFill="background1"/>
            <w:vAlign w:val="center"/>
            <w:hideMark/>
          </w:tcPr>
          <w:p w14:paraId="367C1E27"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10</w:t>
            </w:r>
          </w:p>
        </w:tc>
        <w:tc>
          <w:tcPr>
            <w:tcW w:w="1741" w:type="dxa"/>
            <w:shd w:val="clear" w:color="auto" w:fill="FFFFFF" w:themeFill="background1"/>
            <w:vAlign w:val="center"/>
            <w:hideMark/>
          </w:tcPr>
          <w:p w14:paraId="529D8A25"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161</w:t>
            </w:r>
          </w:p>
        </w:tc>
        <w:tc>
          <w:tcPr>
            <w:tcW w:w="1681" w:type="dxa"/>
            <w:shd w:val="clear" w:color="auto" w:fill="FFFFFF" w:themeFill="background1"/>
            <w:vAlign w:val="center"/>
            <w:hideMark/>
          </w:tcPr>
          <w:p w14:paraId="00C98E54"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17,00  </w:t>
            </w:r>
          </w:p>
        </w:tc>
      </w:tr>
      <w:tr w:rsidR="002F13A1" w:rsidRPr="00FD0DBE" w14:paraId="4D19B48A" w14:textId="77777777" w:rsidTr="5EFF1C9C">
        <w:trPr>
          <w:trHeight w:val="212"/>
        </w:trPr>
        <w:tc>
          <w:tcPr>
            <w:tcW w:w="2416" w:type="dxa"/>
            <w:shd w:val="clear" w:color="auto" w:fill="FFFFFF" w:themeFill="background1"/>
            <w:vAlign w:val="center"/>
            <w:hideMark/>
          </w:tcPr>
          <w:p w14:paraId="1182CE22"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Valmieras novads</w:t>
            </w:r>
          </w:p>
        </w:tc>
        <w:tc>
          <w:tcPr>
            <w:tcW w:w="1781" w:type="dxa"/>
            <w:shd w:val="clear" w:color="auto" w:fill="FFFFFF" w:themeFill="background1"/>
            <w:vAlign w:val="center"/>
            <w:hideMark/>
          </w:tcPr>
          <w:p w14:paraId="622A9E87"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7 067 286</w:t>
            </w:r>
          </w:p>
        </w:tc>
        <w:tc>
          <w:tcPr>
            <w:tcW w:w="1616" w:type="dxa"/>
            <w:shd w:val="clear" w:color="auto" w:fill="FFFFFF" w:themeFill="background1"/>
            <w:vAlign w:val="center"/>
            <w:hideMark/>
          </w:tcPr>
          <w:p w14:paraId="18109961"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19</w:t>
            </w:r>
          </w:p>
        </w:tc>
        <w:tc>
          <w:tcPr>
            <w:tcW w:w="1741" w:type="dxa"/>
            <w:shd w:val="clear" w:color="auto" w:fill="FFFFFF" w:themeFill="background1"/>
            <w:vAlign w:val="center"/>
            <w:hideMark/>
          </w:tcPr>
          <w:p w14:paraId="4FD8ED23"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129</w:t>
            </w:r>
          </w:p>
        </w:tc>
        <w:tc>
          <w:tcPr>
            <w:tcW w:w="1681" w:type="dxa"/>
            <w:shd w:val="clear" w:color="auto" w:fill="FFFFFF" w:themeFill="background1"/>
            <w:vAlign w:val="center"/>
            <w:hideMark/>
          </w:tcPr>
          <w:p w14:paraId="500E3BD2"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49,00  </w:t>
            </w:r>
          </w:p>
        </w:tc>
      </w:tr>
      <w:tr w:rsidR="002F13A1" w:rsidRPr="00FD0DBE" w14:paraId="0014EABA" w14:textId="77777777" w:rsidTr="5EFF1C9C">
        <w:trPr>
          <w:trHeight w:val="212"/>
        </w:trPr>
        <w:tc>
          <w:tcPr>
            <w:tcW w:w="2416" w:type="dxa"/>
            <w:shd w:val="clear" w:color="auto" w:fill="FFFFFF" w:themeFill="background1"/>
            <w:vAlign w:val="center"/>
            <w:hideMark/>
          </w:tcPr>
          <w:p w14:paraId="6E2FF662"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Varakļānu novads</w:t>
            </w:r>
          </w:p>
        </w:tc>
        <w:tc>
          <w:tcPr>
            <w:tcW w:w="1781" w:type="dxa"/>
            <w:shd w:val="clear" w:color="auto" w:fill="FFFFFF" w:themeFill="background1"/>
            <w:vAlign w:val="center"/>
            <w:hideMark/>
          </w:tcPr>
          <w:p w14:paraId="410C0F27"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623 546</w:t>
            </w:r>
          </w:p>
        </w:tc>
        <w:tc>
          <w:tcPr>
            <w:tcW w:w="1616" w:type="dxa"/>
            <w:shd w:val="clear" w:color="auto" w:fill="FFFFFF" w:themeFill="background1"/>
            <w:vAlign w:val="center"/>
            <w:hideMark/>
          </w:tcPr>
          <w:p w14:paraId="06AE2742"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11</w:t>
            </w:r>
          </w:p>
        </w:tc>
        <w:tc>
          <w:tcPr>
            <w:tcW w:w="1741" w:type="dxa"/>
            <w:shd w:val="clear" w:color="auto" w:fill="FFFFFF" w:themeFill="background1"/>
            <w:vAlign w:val="center"/>
            <w:hideMark/>
          </w:tcPr>
          <w:p w14:paraId="6224CB84"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203</w:t>
            </w:r>
          </w:p>
        </w:tc>
        <w:tc>
          <w:tcPr>
            <w:tcW w:w="1681" w:type="dxa"/>
            <w:shd w:val="clear" w:color="auto" w:fill="FFFFFF" w:themeFill="background1"/>
            <w:vAlign w:val="center"/>
            <w:hideMark/>
          </w:tcPr>
          <w:p w14:paraId="38A07E2A"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25,00  </w:t>
            </w:r>
          </w:p>
        </w:tc>
      </w:tr>
      <w:tr w:rsidR="002F13A1" w:rsidRPr="00FD0DBE" w14:paraId="2DB891D2" w14:textId="77777777" w:rsidTr="5EFF1C9C">
        <w:trPr>
          <w:trHeight w:val="212"/>
        </w:trPr>
        <w:tc>
          <w:tcPr>
            <w:tcW w:w="2416" w:type="dxa"/>
            <w:shd w:val="clear" w:color="auto" w:fill="FFFFFF" w:themeFill="background1"/>
            <w:vAlign w:val="center"/>
            <w:hideMark/>
          </w:tcPr>
          <w:p w14:paraId="3D7D9067" w14:textId="77777777" w:rsidR="002F13A1" w:rsidRPr="00FD0DBE" w:rsidRDefault="002F13A1" w:rsidP="00B03571">
            <w:pPr>
              <w:spacing w:after="0"/>
              <w:rPr>
                <w:rFonts w:eastAsia="Times New Roman"/>
                <w:color w:val="000000" w:themeColor="text1"/>
                <w:sz w:val="20"/>
                <w:szCs w:val="20"/>
                <w:lang w:eastAsia="lv-LV"/>
              </w:rPr>
            </w:pPr>
            <w:r w:rsidRPr="00FD0DBE">
              <w:rPr>
                <w:rFonts w:eastAsia="Times New Roman"/>
                <w:color w:val="000000" w:themeColor="text1"/>
                <w:sz w:val="20"/>
                <w:szCs w:val="20"/>
                <w:lang w:eastAsia="lv-LV"/>
              </w:rPr>
              <w:t>Ventspils novads</w:t>
            </w:r>
          </w:p>
        </w:tc>
        <w:tc>
          <w:tcPr>
            <w:tcW w:w="1781" w:type="dxa"/>
            <w:shd w:val="clear" w:color="auto" w:fill="FFFFFF" w:themeFill="background1"/>
            <w:vAlign w:val="center"/>
            <w:hideMark/>
          </w:tcPr>
          <w:p w14:paraId="1519870E" w14:textId="77777777" w:rsidR="002F13A1" w:rsidRPr="00FD0DBE" w:rsidRDefault="002F13A1" w:rsidP="00B03571">
            <w:pPr>
              <w:spacing w:after="0"/>
              <w:ind w:firstLine="18"/>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3 138 525</w:t>
            </w:r>
          </w:p>
        </w:tc>
        <w:tc>
          <w:tcPr>
            <w:tcW w:w="1616" w:type="dxa"/>
            <w:shd w:val="clear" w:color="auto" w:fill="FFFFFF" w:themeFill="background1"/>
            <w:vAlign w:val="center"/>
            <w:hideMark/>
          </w:tcPr>
          <w:p w14:paraId="0F5ED7B7"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5</w:t>
            </w:r>
          </w:p>
        </w:tc>
        <w:tc>
          <w:tcPr>
            <w:tcW w:w="1741" w:type="dxa"/>
            <w:shd w:val="clear" w:color="auto" w:fill="F7CAAC" w:themeFill="accent2" w:themeFillTint="66"/>
            <w:vAlign w:val="center"/>
            <w:hideMark/>
          </w:tcPr>
          <w:p w14:paraId="448640BA"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274</w:t>
            </w:r>
          </w:p>
        </w:tc>
        <w:tc>
          <w:tcPr>
            <w:tcW w:w="1681" w:type="dxa"/>
            <w:shd w:val="clear" w:color="auto" w:fill="F7CAAC" w:themeFill="accent2" w:themeFillTint="66"/>
            <w:vAlign w:val="center"/>
            <w:hideMark/>
          </w:tcPr>
          <w:p w14:paraId="6D6DF0B7" w14:textId="77777777" w:rsidR="002F13A1" w:rsidRPr="00FD0DBE" w:rsidRDefault="002F13A1" w:rsidP="00B03571">
            <w:pPr>
              <w:spacing w:after="0"/>
              <w:jc w:val="right"/>
              <w:rPr>
                <w:rFonts w:eastAsia="Times New Roman"/>
                <w:color w:val="000000" w:themeColor="text1"/>
                <w:sz w:val="20"/>
                <w:szCs w:val="20"/>
                <w:lang w:eastAsia="lv-LV"/>
              </w:rPr>
            </w:pPr>
            <w:r w:rsidRPr="00FD0DBE">
              <w:rPr>
                <w:rFonts w:eastAsia="Times New Roman"/>
                <w:color w:val="000000" w:themeColor="text1"/>
                <w:sz w:val="20"/>
                <w:szCs w:val="20"/>
                <w:lang w:eastAsia="lv-LV"/>
              </w:rPr>
              <w:t xml:space="preserve">-   96,00  </w:t>
            </w:r>
          </w:p>
        </w:tc>
      </w:tr>
    </w:tbl>
    <w:p w14:paraId="1CBEEA27" w14:textId="77777777" w:rsidR="002F13A1" w:rsidRPr="00FD0DBE" w:rsidRDefault="002F13A1" w:rsidP="5EFF1C9C">
      <w:pPr>
        <w:jc w:val="right"/>
        <w:rPr>
          <w:rFonts w:eastAsia="Times New Roman"/>
          <w:i/>
          <w:iCs/>
          <w:color w:val="000000" w:themeColor="text1"/>
        </w:rPr>
      </w:pPr>
      <w:r w:rsidRPr="00FD0DBE">
        <w:rPr>
          <w:rFonts w:eastAsia="Times New Roman"/>
          <w:i/>
          <w:iCs/>
          <w:color w:val="000000" w:themeColor="text1"/>
        </w:rPr>
        <w:t>Datu avots: VK, RAIM</w:t>
      </w:r>
    </w:p>
    <w:p w14:paraId="63298ADF" w14:textId="77777777" w:rsidR="002F13A1" w:rsidRPr="00FD0DBE" w:rsidRDefault="002F13A1" w:rsidP="5EFF1C9C">
      <w:pPr>
        <w:rPr>
          <w:rFonts w:eastAsia="Times New Roman"/>
          <w:b/>
          <w:bCs/>
          <w:i/>
          <w:iCs/>
          <w:sz w:val="20"/>
          <w:szCs w:val="20"/>
        </w:rPr>
      </w:pPr>
    </w:p>
    <w:p w14:paraId="4BC16966" w14:textId="77777777" w:rsidR="002F13A1" w:rsidRPr="00FD0DBE" w:rsidRDefault="002F13A1" w:rsidP="5EFF1C9C">
      <w:pPr>
        <w:rPr>
          <w:rFonts w:eastAsia="Times New Roman"/>
          <w:b/>
          <w:bCs/>
        </w:rPr>
      </w:pPr>
      <w:r w:rsidRPr="00FD0DBE">
        <w:rPr>
          <w:rFonts w:eastAsia="Times New Roman"/>
          <w:b/>
          <w:bCs/>
        </w:rPr>
        <w:t>Administratīvo izmaksu izvērtējums novados</w:t>
      </w:r>
    </w:p>
    <w:p w14:paraId="55F54678" w14:textId="77777777" w:rsidR="002F13A1" w:rsidRPr="00FD0DBE" w:rsidRDefault="002F13A1" w:rsidP="5EFF1C9C">
      <w:pPr>
        <w:rPr>
          <w:rFonts w:eastAsia="Times New Roman"/>
          <w:b/>
          <w:bCs/>
        </w:rPr>
      </w:pPr>
      <w:r w:rsidRPr="00FD0DBE">
        <w:rPr>
          <w:rFonts w:eastAsia="Times New Roman"/>
        </w:rPr>
        <w:t xml:space="preserve">Vidējās vispārējo valdības dienestu izmaksas novados uz </w:t>
      </w:r>
      <w:r w:rsidRPr="00FD0DBE">
        <w:rPr>
          <w:rFonts w:eastAsia="Times New Roman"/>
          <w:b/>
          <w:bCs/>
        </w:rPr>
        <w:t>1 iedzīvotāju ir 178 EUR</w:t>
      </w:r>
      <w:r w:rsidRPr="00FD0DBE">
        <w:rPr>
          <w:rFonts w:eastAsia="Times New Roman"/>
        </w:rPr>
        <w:t>. Atsevišķos novados novērojamas būtiskas administratīvo izdevumu apmēra uz 1 iedzīvotāju atšķirības, kas būtu skaidrojums ar dažādu izdevumu klasifikāciju.</w:t>
      </w:r>
    </w:p>
    <w:p w14:paraId="3D9D5052" w14:textId="0C6FE746" w:rsidR="002F13A1" w:rsidRPr="00FD0DBE" w:rsidRDefault="00960AFB" w:rsidP="008E2C84">
      <w:pPr>
        <w:pStyle w:val="Caption"/>
      </w:pPr>
      <w:bookmarkStart w:id="29" w:name="_Toc91019161"/>
      <w:r w:rsidRPr="00FD0DBE">
        <w:t>13</w:t>
      </w:r>
      <w:r w:rsidR="002F13A1" w:rsidRPr="00FD0DBE">
        <w:t xml:space="preserve">. attēls. Vispārējo valdību dienestu izmaksas uz 1 iedz. EUR un apdzīvotības blīvums novadu pašvaldībās (izņemot </w:t>
      </w:r>
      <w:proofErr w:type="spellStart"/>
      <w:r w:rsidR="002F13A1" w:rsidRPr="00FD0DBE">
        <w:t>valstspilsētu</w:t>
      </w:r>
      <w:proofErr w:type="spellEnd"/>
      <w:r w:rsidR="002F13A1" w:rsidRPr="00FD0DBE">
        <w:t xml:space="preserve"> pašvaldības)</w:t>
      </w:r>
      <w:bookmarkEnd w:id="29"/>
    </w:p>
    <w:p w14:paraId="63379738" w14:textId="7BF85D79" w:rsidR="002F13A1" w:rsidRPr="00FD0DBE" w:rsidRDefault="002F13A1" w:rsidP="714F15C8">
      <w:pPr>
        <w:jc w:val="right"/>
        <w:rPr>
          <w:rFonts w:eastAsia="Times New Roman"/>
          <w:i/>
          <w:iCs/>
          <w:color w:val="000000" w:themeColor="text1"/>
        </w:rPr>
      </w:pPr>
      <w:r w:rsidRPr="00FD0DBE">
        <w:rPr>
          <w:noProof/>
        </w:rPr>
        <w:drawing>
          <wp:inline distT="0" distB="0" distL="0" distR="0" wp14:anchorId="71F417BD" wp14:editId="4361C310">
            <wp:extent cx="5731510" cy="2039620"/>
            <wp:effectExtent l="0" t="0" r="254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pic:nvPicPr>
                  <pic:blipFill>
                    <a:blip r:embed="rId29" cstate="print">
                      <a:extLst>
                        <a:ext uri="{28A0092B-C50C-407E-A947-70E740481C1C}">
                          <a14:useLocalDpi xmlns:a14="http://schemas.microsoft.com/office/drawing/2010/main" val="0"/>
                        </a:ext>
                      </a:extLst>
                    </a:blip>
                    <a:stretch>
                      <a:fillRect/>
                    </a:stretch>
                  </pic:blipFill>
                  <pic:spPr>
                    <a:xfrm>
                      <a:off x="0" y="0"/>
                      <a:ext cx="5731510" cy="2039620"/>
                    </a:xfrm>
                    <a:prstGeom prst="rect">
                      <a:avLst/>
                    </a:prstGeom>
                  </pic:spPr>
                </pic:pic>
              </a:graphicData>
            </a:graphic>
          </wp:inline>
        </w:drawing>
      </w:r>
      <w:bookmarkStart w:id="30" w:name="_Toc91019162"/>
      <w:r w:rsidRPr="00FD0DBE">
        <w:rPr>
          <w:rFonts w:eastAsia="Times New Roman"/>
          <w:color w:val="000000" w:themeColor="text1"/>
        </w:rPr>
        <w:t xml:space="preserve"> </w:t>
      </w:r>
      <w:r w:rsidRPr="00FD0DBE">
        <w:rPr>
          <w:rFonts w:eastAsia="Times New Roman"/>
          <w:i/>
          <w:iCs/>
          <w:color w:val="000000" w:themeColor="text1"/>
        </w:rPr>
        <w:t>Datu avots: RAIM</w:t>
      </w:r>
    </w:p>
    <w:p w14:paraId="66B127A4" w14:textId="1754A337" w:rsidR="002F13A1" w:rsidRPr="00FD0DBE" w:rsidRDefault="00960AFB" w:rsidP="00B03571">
      <w:pPr>
        <w:pStyle w:val="Caption"/>
        <w:rPr>
          <w:rFonts w:eastAsia="Calibri"/>
          <w:lang w:eastAsia="zh-CN"/>
        </w:rPr>
      </w:pPr>
      <w:r w:rsidRPr="00FD0DBE">
        <w:rPr>
          <w:lang w:eastAsia="zh-CN"/>
        </w:rPr>
        <w:t>14</w:t>
      </w:r>
      <w:r w:rsidR="002F13A1" w:rsidRPr="00FD0DBE">
        <w:rPr>
          <w:lang w:eastAsia="zh-CN"/>
        </w:rPr>
        <w:t xml:space="preserve">. attēls. Vispārējo valdību dienestu izmaksas uz 1 iedz. EUR gradācijā no zemākām izmaksām līdz augstākām izmaksām un apdzīvotības blīvums novadu pašvaldībās (izņemot </w:t>
      </w:r>
      <w:proofErr w:type="spellStart"/>
      <w:r w:rsidR="002F13A1" w:rsidRPr="00FD0DBE">
        <w:rPr>
          <w:lang w:eastAsia="zh-CN"/>
        </w:rPr>
        <w:t>valstspilsētu</w:t>
      </w:r>
      <w:proofErr w:type="spellEnd"/>
      <w:r w:rsidR="002F13A1" w:rsidRPr="00FD0DBE">
        <w:rPr>
          <w:lang w:eastAsia="zh-CN"/>
        </w:rPr>
        <w:t xml:space="preserve"> pašvaldības)</w:t>
      </w:r>
      <w:bookmarkEnd w:id="30"/>
    </w:p>
    <w:p w14:paraId="354AB8CA" w14:textId="77777777" w:rsidR="002F13A1" w:rsidRPr="00FD0DBE" w:rsidRDefault="002F13A1" w:rsidP="5EFF1C9C">
      <w:pPr>
        <w:spacing w:before="120"/>
        <w:jc w:val="right"/>
        <w:rPr>
          <w:rFonts w:eastAsia="Times New Roman"/>
          <w:i/>
          <w:iCs/>
        </w:rPr>
      </w:pPr>
      <w:r w:rsidRPr="00FD0DBE">
        <w:rPr>
          <w:noProof/>
        </w:rPr>
        <w:lastRenderedPageBreak/>
        <w:drawing>
          <wp:inline distT="0" distB="0" distL="0" distR="0" wp14:anchorId="6D6EBD89" wp14:editId="03B68F29">
            <wp:extent cx="5640070" cy="2428875"/>
            <wp:effectExtent l="0" t="0" r="0" b="9525"/>
            <wp:docPr id="33" name="Picture 33"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pic:nvPicPr>
                  <pic:blipFill>
                    <a:blip r:embed="rId30">
                      <a:extLst>
                        <a:ext uri="{28A0092B-C50C-407E-A947-70E740481C1C}">
                          <a14:useLocalDpi xmlns:a14="http://schemas.microsoft.com/office/drawing/2010/main"/>
                        </a:ext>
                      </a:extLst>
                    </a:blip>
                    <a:stretch>
                      <a:fillRect/>
                    </a:stretch>
                  </pic:blipFill>
                  <pic:spPr>
                    <a:xfrm>
                      <a:off x="0" y="0"/>
                      <a:ext cx="5640070" cy="2428875"/>
                    </a:xfrm>
                    <a:prstGeom prst="rect">
                      <a:avLst/>
                    </a:prstGeom>
                  </pic:spPr>
                </pic:pic>
              </a:graphicData>
            </a:graphic>
          </wp:inline>
        </w:drawing>
      </w:r>
      <w:r w:rsidRPr="00FD0DBE">
        <w:rPr>
          <w:rFonts w:eastAsia="Times New Roman"/>
          <w:i/>
          <w:iCs/>
        </w:rPr>
        <w:t>Datu avots: RAIM</w:t>
      </w:r>
    </w:p>
    <w:p w14:paraId="0E9FDAAD" w14:textId="77777777" w:rsidR="002F13A1" w:rsidRPr="00FD0DBE" w:rsidRDefault="002F13A1" w:rsidP="5EFF1C9C">
      <w:pPr>
        <w:rPr>
          <w:rFonts w:eastAsia="Times New Roman"/>
          <w:b/>
          <w:bCs/>
        </w:rPr>
      </w:pPr>
      <w:r w:rsidRPr="00FD0DBE">
        <w:rPr>
          <w:rFonts w:eastAsia="Times New Roman"/>
          <w:b/>
          <w:bCs/>
        </w:rPr>
        <w:t xml:space="preserve">Administratīvo izmaksu izvērtējums </w:t>
      </w:r>
      <w:proofErr w:type="spellStart"/>
      <w:r w:rsidRPr="00FD0DBE">
        <w:rPr>
          <w:rFonts w:eastAsia="Times New Roman"/>
          <w:b/>
          <w:bCs/>
        </w:rPr>
        <w:t>valstspilsētās</w:t>
      </w:r>
      <w:proofErr w:type="spellEnd"/>
      <w:r w:rsidRPr="00FD0DBE">
        <w:rPr>
          <w:rFonts w:eastAsia="Times New Roman"/>
          <w:b/>
          <w:bCs/>
        </w:rPr>
        <w:t xml:space="preserve"> </w:t>
      </w:r>
    </w:p>
    <w:p w14:paraId="2594E8A7" w14:textId="77777777" w:rsidR="002F13A1" w:rsidRPr="00FD0DBE" w:rsidRDefault="002F13A1" w:rsidP="5EFF1C9C">
      <w:pPr>
        <w:rPr>
          <w:rFonts w:eastAsia="Times New Roman"/>
        </w:rPr>
      </w:pPr>
      <w:r w:rsidRPr="00FD0DBE">
        <w:rPr>
          <w:rFonts w:eastAsia="Times New Roman"/>
        </w:rPr>
        <w:t xml:space="preserve">Analizējot tikai </w:t>
      </w:r>
      <w:proofErr w:type="spellStart"/>
      <w:r w:rsidRPr="00FD0DBE">
        <w:rPr>
          <w:rFonts w:eastAsia="Times New Roman"/>
        </w:rPr>
        <w:t>valstspilsētas</w:t>
      </w:r>
      <w:proofErr w:type="spellEnd"/>
      <w:r w:rsidRPr="00FD0DBE">
        <w:rPr>
          <w:rFonts w:eastAsia="Times New Roman"/>
        </w:rPr>
        <w:t xml:space="preserve">, </w:t>
      </w:r>
      <w:r w:rsidRPr="00FD0DBE">
        <w:rPr>
          <w:rFonts w:eastAsia="Times New Roman"/>
          <w:b/>
          <w:bCs/>
        </w:rPr>
        <w:t>vidējās izmaksas uz 1 iedzīvotāju ir 151 EUR</w:t>
      </w:r>
      <w:r w:rsidRPr="00FD0DBE">
        <w:rPr>
          <w:rFonts w:eastAsia="Times New Roman"/>
        </w:rPr>
        <w:t xml:space="preserve">, skatīt attēlu zemāk. Ir novērojama neliela starpība (27 EUR jeb 15%) starp administratīvajām izmaksām novados un </w:t>
      </w:r>
      <w:proofErr w:type="spellStart"/>
      <w:r w:rsidRPr="00FD0DBE">
        <w:rPr>
          <w:rFonts w:eastAsia="Times New Roman"/>
        </w:rPr>
        <w:t>valstspilsētās</w:t>
      </w:r>
      <w:proofErr w:type="spellEnd"/>
      <w:r w:rsidRPr="00FD0DBE">
        <w:rPr>
          <w:rFonts w:eastAsia="Times New Roman"/>
        </w:rPr>
        <w:t>. Nav novērojama korelācija starp vidējām izmaksām un apdzīvotības blīvumu.</w:t>
      </w:r>
    </w:p>
    <w:p w14:paraId="5CAE2549" w14:textId="77B97E8B" w:rsidR="002F13A1" w:rsidRPr="00FD0DBE" w:rsidRDefault="00960AFB" w:rsidP="008E2C84">
      <w:pPr>
        <w:pStyle w:val="Caption"/>
      </w:pPr>
      <w:bookmarkStart w:id="31" w:name="_Toc91019163"/>
      <w:r w:rsidRPr="00FD0DBE">
        <w:t>15</w:t>
      </w:r>
      <w:r w:rsidR="002F13A1" w:rsidRPr="00FD0DBE">
        <w:t xml:space="preserve">. attēls. Vispārējo valdību dienestu pakalpojumu izmaksas uz 1 iedz. EUR un apdzīvotības blīvums </w:t>
      </w:r>
      <w:proofErr w:type="spellStart"/>
      <w:r w:rsidR="002F13A1" w:rsidRPr="00FD0DBE">
        <w:t>valstspilsētu</w:t>
      </w:r>
      <w:proofErr w:type="spellEnd"/>
      <w:r w:rsidR="002F13A1" w:rsidRPr="00FD0DBE">
        <w:t xml:space="preserve"> pašvaldībās</w:t>
      </w:r>
      <w:bookmarkEnd w:id="31"/>
    </w:p>
    <w:p w14:paraId="1FD93A76" w14:textId="77777777" w:rsidR="002F13A1" w:rsidRPr="00FD0DBE" w:rsidRDefault="002F13A1" w:rsidP="5EFF1C9C">
      <w:pPr>
        <w:jc w:val="right"/>
        <w:rPr>
          <w:rFonts w:eastAsia="Times New Roman"/>
          <w:i/>
          <w:iCs/>
          <w:color w:val="000000" w:themeColor="text1"/>
        </w:rPr>
      </w:pPr>
      <w:r w:rsidRPr="00FD0DBE">
        <w:rPr>
          <w:noProof/>
        </w:rPr>
        <w:drawing>
          <wp:inline distT="0" distB="0" distL="0" distR="0" wp14:anchorId="1FA6807D" wp14:editId="5AB3F1FA">
            <wp:extent cx="5731510" cy="2572289"/>
            <wp:effectExtent l="0" t="0" r="2540" b="0"/>
            <wp:docPr id="116" name="Picture 116"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6"/>
                    <pic:cNvPicPr/>
                  </pic:nvPicPr>
                  <pic:blipFill>
                    <a:blip r:embed="rId31">
                      <a:extLst>
                        <a:ext uri="{28A0092B-C50C-407E-A947-70E740481C1C}">
                          <a14:useLocalDpi xmlns:a14="http://schemas.microsoft.com/office/drawing/2010/main"/>
                        </a:ext>
                      </a:extLst>
                    </a:blip>
                    <a:stretch>
                      <a:fillRect/>
                    </a:stretch>
                  </pic:blipFill>
                  <pic:spPr>
                    <a:xfrm>
                      <a:off x="0" y="0"/>
                      <a:ext cx="5731510" cy="2572289"/>
                    </a:xfrm>
                    <a:prstGeom prst="rect">
                      <a:avLst/>
                    </a:prstGeom>
                  </pic:spPr>
                </pic:pic>
              </a:graphicData>
            </a:graphic>
          </wp:inline>
        </w:drawing>
      </w:r>
      <w:r w:rsidRPr="00FD0DBE">
        <w:rPr>
          <w:rFonts w:eastAsia="Times New Roman"/>
          <w:i/>
          <w:iCs/>
          <w:color w:val="000000" w:themeColor="text1"/>
        </w:rPr>
        <w:t>Datu avots: RAIM</w:t>
      </w:r>
    </w:p>
    <w:p w14:paraId="6BA48BA5" w14:textId="77777777" w:rsidR="002F13A1" w:rsidRPr="00FD0DBE" w:rsidRDefault="002F13A1" w:rsidP="5EFF1C9C">
      <w:pPr>
        <w:rPr>
          <w:rFonts w:eastAsia="Times New Roman"/>
        </w:rPr>
      </w:pPr>
      <w:r w:rsidRPr="00FD0DBE">
        <w:rPr>
          <w:rFonts w:eastAsia="Times New Roman"/>
        </w:rPr>
        <w:t>Veicot administratīvo izmaksu analīzi, tika ņemts vērā Vadlīnijās pašvaldībām administratīvo izdevumu finanšu datu un budžeta analīzē indikatoru piemērošanu</w:t>
      </w:r>
      <w:r w:rsidRPr="00FD0DBE">
        <w:rPr>
          <w:rStyle w:val="FootnoteReference"/>
          <w:rFonts w:eastAsia="Times New Roman"/>
        </w:rPr>
        <w:footnoteReference w:id="15"/>
      </w:r>
      <w:r w:rsidRPr="00FD0DBE">
        <w:rPr>
          <w:rFonts w:eastAsia="Times New Roman"/>
        </w:rPr>
        <w:t xml:space="preserve"> noteiktais, ka par administratīvajiem izdevumiem parasti tiek uzskatīti izdevumi 01 funkcionālajā kategorijā (Vispārējie valdības dienesti), tos koriģējot ar šādiem izdevumiem: EKK 4000 – procentu izdevumi un EKK 7260 – pašvaldību iemaksa pašvaldību finanšu izlīdzināšanas fondā, kur tika ņemti dati par 2021. gada oktobra izpildi. </w:t>
      </w:r>
    </w:p>
    <w:p w14:paraId="228E1D6C" w14:textId="2238A50A" w:rsidR="002F13A1" w:rsidRPr="00FD0DBE" w:rsidRDefault="002F13A1" w:rsidP="5EFF1C9C">
      <w:pPr>
        <w:rPr>
          <w:rFonts w:eastAsia="Times New Roman"/>
        </w:rPr>
      </w:pPr>
      <w:r w:rsidRPr="00FD0DBE">
        <w:rPr>
          <w:rFonts w:eastAsia="Times New Roman"/>
        </w:rPr>
        <w:lastRenderedPageBreak/>
        <w:t xml:space="preserve">Zemāk tabulās tiek norādīti dati gan par funkcionālo kategoriju “Vispārējie valdības dienesti” kopējo izpildi uz 2021.gada oktobri, gan atsevišķas EKK 4000 un EKK 7260, lai uzskatāmāk parādītu, kā tiek aprēķinātas izmaksas uz 1 iedzīvotāju funkcionālajā izmaksu kategorijā “Vispārējie valdības dienesti” (EKK 4000 – procentu izdevumi un EKK 7260 – pašvaldību iemaksa pašvaldību finanšu izlīdzināšanas fondā (tabulā -VVD) un aprēķinot administratīvos izdevumus pašvaldībās. </w:t>
      </w:r>
    </w:p>
    <w:p w14:paraId="410B820A" w14:textId="77777777" w:rsidR="002F13A1" w:rsidRPr="00FD0DBE" w:rsidRDefault="002F13A1" w:rsidP="5EFF1C9C">
      <w:pPr>
        <w:rPr>
          <w:rFonts w:eastAsia="Times New Roman"/>
        </w:rPr>
      </w:pPr>
      <w:r w:rsidRPr="00FD0DBE">
        <w:rPr>
          <w:rFonts w:eastAsia="Times New Roman"/>
        </w:rPr>
        <w:t xml:space="preserve">Viszemākie administratīvie izdevumi uz 1 iedzīvotāju ir Jūrmalā (31,18 EUR), Daugavpilī (51,57 EUR) un visaugstākās izmaksas uz 1 iedzīvotāju ir Liepājā – 113,45 EUR/iedz., skatīt tabulu zemāk. Secinām, ka </w:t>
      </w:r>
      <w:proofErr w:type="spellStart"/>
      <w:r w:rsidRPr="00FD0DBE">
        <w:rPr>
          <w:rFonts w:eastAsia="Times New Roman"/>
        </w:rPr>
        <w:t>valstspilsētu</w:t>
      </w:r>
      <w:proofErr w:type="spellEnd"/>
      <w:r w:rsidRPr="00FD0DBE">
        <w:rPr>
          <w:rFonts w:eastAsia="Times New Roman"/>
        </w:rPr>
        <w:t xml:space="preserve"> pašvaldībās to administratīvo izdevumu apmērs uz 1 iedzīvotāju svārstās vidēji ap 68 EUR, kas kopumā ir labs rezultāts. </w:t>
      </w:r>
    </w:p>
    <w:p w14:paraId="516CF11B" w14:textId="77777777" w:rsidR="00596BF6" w:rsidRPr="00FD0DBE" w:rsidRDefault="00596BF6">
      <w:pPr>
        <w:spacing w:after="160" w:line="259" w:lineRule="auto"/>
        <w:jc w:val="left"/>
        <w:rPr>
          <w:b/>
          <w:bCs/>
          <w:i/>
          <w:iCs/>
          <w:sz w:val="22"/>
          <w:szCs w:val="22"/>
        </w:rPr>
      </w:pPr>
      <w:bookmarkStart w:id="32" w:name="_Toc91019106"/>
      <w:r w:rsidRPr="00FD0DBE">
        <w:br w:type="page"/>
      </w:r>
    </w:p>
    <w:p w14:paraId="7188903F" w14:textId="084B724F" w:rsidR="002F13A1" w:rsidRPr="00FD0DBE" w:rsidRDefault="00376407" w:rsidP="008E2C84">
      <w:pPr>
        <w:pStyle w:val="Caption"/>
      </w:pPr>
      <w:r w:rsidRPr="00FD0DBE">
        <w:lastRenderedPageBreak/>
        <w:t>18</w:t>
      </w:r>
      <w:r w:rsidR="002F13A1" w:rsidRPr="00FD0DBE">
        <w:t>. tabula. Vispārējās valdības dienestu un administratīvās izmaksas pilsētās, 2021.gada oktobris</w:t>
      </w:r>
      <w:bookmarkEnd w:id="32"/>
    </w:p>
    <w:tbl>
      <w:tblPr>
        <w:tblW w:w="9121" w:type="dxa"/>
        <w:tblLook w:val="04A0" w:firstRow="1" w:lastRow="0" w:firstColumn="1" w:lastColumn="0" w:noHBand="0" w:noVBand="1"/>
      </w:tblPr>
      <w:tblGrid>
        <w:gridCol w:w="1260"/>
        <w:gridCol w:w="1304"/>
        <w:gridCol w:w="1365"/>
        <w:gridCol w:w="1164"/>
        <w:gridCol w:w="1245"/>
        <w:gridCol w:w="1296"/>
        <w:gridCol w:w="1487"/>
      </w:tblGrid>
      <w:tr w:rsidR="002F13A1" w:rsidRPr="00FD0DBE" w14:paraId="64351292" w14:textId="77777777" w:rsidTr="5EFF1C9C">
        <w:trPr>
          <w:trHeight w:val="738"/>
        </w:trPr>
        <w:tc>
          <w:tcPr>
            <w:tcW w:w="1260" w:type="dxa"/>
            <w:tcBorders>
              <w:top w:val="single" w:sz="8" w:space="0" w:color="B4C6E7" w:themeColor="accent1" w:themeTint="66"/>
              <w:left w:val="single" w:sz="8" w:space="0" w:color="B4C6E7" w:themeColor="accent1" w:themeTint="66"/>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1F12C031" w14:textId="77777777" w:rsidR="002F13A1" w:rsidRPr="00FD0DBE" w:rsidRDefault="002F13A1" w:rsidP="00B377A5">
            <w:pPr>
              <w:spacing w:after="0"/>
              <w:ind w:firstLine="22"/>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Pašvaldība</w:t>
            </w:r>
          </w:p>
        </w:tc>
        <w:tc>
          <w:tcPr>
            <w:tcW w:w="1304" w:type="dxa"/>
            <w:tcBorders>
              <w:top w:val="single" w:sz="8" w:space="0" w:color="B4C6E7" w:themeColor="accent1" w:themeTint="66"/>
              <w:left w:val="nil"/>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2D63E2A8" w14:textId="77777777" w:rsidR="002F13A1" w:rsidRPr="00FD0DBE" w:rsidRDefault="002F13A1" w:rsidP="00B377A5">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Vispārējie valdības dienesti (VVD) (2021 gada oktobra izpilde), EUR</w:t>
            </w:r>
          </w:p>
        </w:tc>
        <w:tc>
          <w:tcPr>
            <w:tcW w:w="1365" w:type="dxa"/>
            <w:tcBorders>
              <w:top w:val="single" w:sz="8" w:space="0" w:color="B4C6E7" w:themeColor="accent1" w:themeTint="66"/>
              <w:left w:val="nil"/>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6BFB0C1D" w14:textId="77777777" w:rsidR="002F13A1" w:rsidRPr="00FD0DBE" w:rsidRDefault="002F13A1" w:rsidP="00B377A5">
            <w:pPr>
              <w:spacing w:after="0"/>
              <w:ind w:firstLine="3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VVD uz 1 iedzīvotāju, EUR</w:t>
            </w:r>
          </w:p>
        </w:tc>
        <w:tc>
          <w:tcPr>
            <w:tcW w:w="1164" w:type="dxa"/>
            <w:tcBorders>
              <w:top w:val="single" w:sz="8" w:space="0" w:color="B4C6E7" w:themeColor="accent1" w:themeTint="66"/>
              <w:left w:val="nil"/>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190CA082" w14:textId="77777777" w:rsidR="002F13A1" w:rsidRPr="00FD0DBE" w:rsidRDefault="002F13A1" w:rsidP="00B377A5">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EKK 4000 (2021 gada oktobra izpilde), EUR</w:t>
            </w:r>
          </w:p>
        </w:tc>
        <w:tc>
          <w:tcPr>
            <w:tcW w:w="1245" w:type="dxa"/>
            <w:tcBorders>
              <w:top w:val="single" w:sz="8" w:space="0" w:color="B4C6E7" w:themeColor="accent1" w:themeTint="66"/>
              <w:left w:val="nil"/>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14766B54" w14:textId="77777777" w:rsidR="002F13A1" w:rsidRPr="00FD0DBE" w:rsidRDefault="002F13A1" w:rsidP="00B377A5">
            <w:pPr>
              <w:spacing w:after="0"/>
              <w:ind w:firstLine="6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EKK 7260 (2021 gada oktobra izpilde), EUR</w:t>
            </w:r>
          </w:p>
        </w:tc>
        <w:tc>
          <w:tcPr>
            <w:tcW w:w="1296" w:type="dxa"/>
            <w:tcBorders>
              <w:top w:val="single" w:sz="8" w:space="0" w:color="B4C6E7" w:themeColor="accent1" w:themeTint="66"/>
              <w:left w:val="nil"/>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1E002FAA" w14:textId="77777777" w:rsidR="002F13A1" w:rsidRPr="00FD0DBE" w:rsidRDefault="002F13A1" w:rsidP="00B377A5">
            <w:pPr>
              <w:spacing w:after="0"/>
              <w:ind w:firstLine="31"/>
              <w:jc w:val="center"/>
              <w:rPr>
                <w:rFonts w:eastAsia="Times New Roman"/>
                <w:b/>
                <w:bCs/>
                <w:color w:val="2F5496" w:themeColor="accent1" w:themeShade="BF"/>
                <w:sz w:val="20"/>
                <w:szCs w:val="20"/>
                <w:lang w:eastAsia="lv-LV"/>
              </w:rPr>
            </w:pPr>
            <w:proofErr w:type="spellStart"/>
            <w:r w:rsidRPr="00FD0DBE">
              <w:rPr>
                <w:rFonts w:eastAsia="Times New Roman"/>
                <w:b/>
                <w:bCs/>
                <w:color w:val="2F5496" w:themeColor="accent1" w:themeShade="BF"/>
                <w:sz w:val="20"/>
                <w:szCs w:val="20"/>
                <w:lang w:eastAsia="lv-LV"/>
              </w:rPr>
              <w:t>Administr</w:t>
            </w:r>
            <w:proofErr w:type="spellEnd"/>
            <w:r w:rsidRPr="00FD0DBE">
              <w:rPr>
                <w:rFonts w:eastAsia="Times New Roman"/>
                <w:b/>
                <w:bCs/>
                <w:color w:val="2F5496" w:themeColor="accent1" w:themeShade="BF"/>
                <w:sz w:val="20"/>
                <w:szCs w:val="20"/>
                <w:lang w:eastAsia="lv-LV"/>
              </w:rPr>
              <w:t>. izdevumi (AI), EUR</w:t>
            </w:r>
          </w:p>
        </w:tc>
        <w:tc>
          <w:tcPr>
            <w:tcW w:w="1487" w:type="dxa"/>
            <w:tcBorders>
              <w:top w:val="single" w:sz="8" w:space="0" w:color="B4C6E7" w:themeColor="accent1" w:themeTint="66"/>
              <w:left w:val="nil"/>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08313E70" w14:textId="77777777" w:rsidR="002F13A1" w:rsidRPr="00FD0DBE" w:rsidRDefault="002F13A1" w:rsidP="00B377A5">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AI/uz 1 iedzīvotāju, EUR</w:t>
            </w:r>
          </w:p>
        </w:tc>
      </w:tr>
      <w:tr w:rsidR="002F13A1" w:rsidRPr="00FD0DBE" w14:paraId="61E7FDEE" w14:textId="77777777" w:rsidTr="5EFF1C9C">
        <w:trPr>
          <w:trHeight w:val="244"/>
        </w:trPr>
        <w:tc>
          <w:tcPr>
            <w:tcW w:w="126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F2F2F2" w:themeFill="background1" w:themeFillShade="F2"/>
            <w:vAlign w:val="center"/>
            <w:hideMark/>
          </w:tcPr>
          <w:p w14:paraId="63165A9B" w14:textId="77777777" w:rsidR="002F13A1" w:rsidRPr="00FD0DBE" w:rsidRDefault="002F13A1" w:rsidP="00B377A5">
            <w:pPr>
              <w:spacing w:after="0"/>
              <w:ind w:firstLine="22"/>
              <w:jc w:val="center"/>
              <w:rPr>
                <w:rFonts w:eastAsia="Times New Roman"/>
                <w:b/>
                <w:bCs/>
                <w:color w:val="0B428E"/>
                <w:sz w:val="20"/>
                <w:szCs w:val="20"/>
                <w:lang w:eastAsia="lv-LV"/>
              </w:rPr>
            </w:pPr>
            <w:r w:rsidRPr="00FD0DBE">
              <w:rPr>
                <w:rFonts w:eastAsia="Times New Roman"/>
                <w:b/>
                <w:bCs/>
                <w:color w:val="0B428E"/>
                <w:sz w:val="20"/>
                <w:szCs w:val="20"/>
                <w:lang w:eastAsia="lv-LV"/>
              </w:rPr>
              <w:t> </w:t>
            </w:r>
          </w:p>
        </w:tc>
        <w:tc>
          <w:tcPr>
            <w:tcW w:w="1304" w:type="dxa"/>
            <w:tcBorders>
              <w:top w:val="nil"/>
              <w:left w:val="nil"/>
              <w:bottom w:val="single" w:sz="8" w:space="0" w:color="B4C6E7" w:themeColor="accent1" w:themeTint="66"/>
              <w:right w:val="single" w:sz="8" w:space="0" w:color="B4C6E7" w:themeColor="accent1" w:themeTint="66"/>
            </w:tcBorders>
            <w:shd w:val="clear" w:color="auto" w:fill="F2F2F2" w:themeFill="background1" w:themeFillShade="F2"/>
            <w:vAlign w:val="center"/>
            <w:hideMark/>
          </w:tcPr>
          <w:p w14:paraId="6B9ED7E7" w14:textId="77777777" w:rsidR="002F13A1" w:rsidRPr="00FD0DBE" w:rsidRDefault="002F13A1" w:rsidP="00B377A5">
            <w:pPr>
              <w:spacing w:after="0"/>
              <w:jc w:val="center"/>
              <w:rPr>
                <w:rFonts w:eastAsia="Times New Roman"/>
                <w:color w:val="0B428E"/>
                <w:sz w:val="20"/>
                <w:szCs w:val="20"/>
                <w:lang w:eastAsia="lv-LV"/>
              </w:rPr>
            </w:pPr>
            <w:r w:rsidRPr="00FD0DBE">
              <w:rPr>
                <w:rFonts w:eastAsia="Times New Roman"/>
                <w:color w:val="0B428E"/>
                <w:sz w:val="20"/>
                <w:szCs w:val="20"/>
                <w:lang w:eastAsia="lv-LV"/>
              </w:rPr>
              <w:t>1</w:t>
            </w:r>
          </w:p>
        </w:tc>
        <w:tc>
          <w:tcPr>
            <w:tcW w:w="1365" w:type="dxa"/>
            <w:tcBorders>
              <w:top w:val="nil"/>
              <w:left w:val="nil"/>
              <w:bottom w:val="single" w:sz="8" w:space="0" w:color="B4C6E7" w:themeColor="accent1" w:themeTint="66"/>
              <w:right w:val="single" w:sz="8" w:space="0" w:color="B4C6E7" w:themeColor="accent1" w:themeTint="66"/>
            </w:tcBorders>
            <w:shd w:val="clear" w:color="auto" w:fill="F2F2F2" w:themeFill="background1" w:themeFillShade="F2"/>
            <w:vAlign w:val="center"/>
            <w:hideMark/>
          </w:tcPr>
          <w:p w14:paraId="47CDB2D3" w14:textId="77777777" w:rsidR="002F13A1" w:rsidRPr="00FD0DBE" w:rsidRDefault="002F13A1" w:rsidP="00B377A5">
            <w:pPr>
              <w:spacing w:after="0"/>
              <w:jc w:val="center"/>
              <w:rPr>
                <w:rFonts w:eastAsia="Times New Roman"/>
                <w:color w:val="0B428E"/>
                <w:sz w:val="20"/>
                <w:szCs w:val="20"/>
                <w:lang w:eastAsia="lv-LV"/>
              </w:rPr>
            </w:pPr>
            <w:r w:rsidRPr="00FD0DBE">
              <w:rPr>
                <w:rFonts w:eastAsia="Times New Roman"/>
                <w:color w:val="0B428E"/>
                <w:sz w:val="20"/>
                <w:szCs w:val="20"/>
                <w:lang w:eastAsia="lv-LV"/>
              </w:rPr>
              <w:t>2</w:t>
            </w:r>
          </w:p>
        </w:tc>
        <w:tc>
          <w:tcPr>
            <w:tcW w:w="1164" w:type="dxa"/>
            <w:tcBorders>
              <w:top w:val="nil"/>
              <w:left w:val="nil"/>
              <w:bottom w:val="single" w:sz="8" w:space="0" w:color="B4C6E7" w:themeColor="accent1" w:themeTint="66"/>
              <w:right w:val="single" w:sz="8" w:space="0" w:color="B4C6E7" w:themeColor="accent1" w:themeTint="66"/>
            </w:tcBorders>
            <w:shd w:val="clear" w:color="auto" w:fill="F2F2F2" w:themeFill="background1" w:themeFillShade="F2"/>
            <w:vAlign w:val="center"/>
            <w:hideMark/>
          </w:tcPr>
          <w:p w14:paraId="395236DF" w14:textId="77777777" w:rsidR="002F13A1" w:rsidRPr="00FD0DBE" w:rsidRDefault="002F13A1" w:rsidP="00B377A5">
            <w:pPr>
              <w:spacing w:after="0"/>
              <w:jc w:val="center"/>
              <w:rPr>
                <w:rFonts w:eastAsia="Times New Roman"/>
                <w:color w:val="0B428E"/>
                <w:sz w:val="20"/>
                <w:szCs w:val="20"/>
                <w:lang w:eastAsia="lv-LV"/>
              </w:rPr>
            </w:pPr>
            <w:r w:rsidRPr="00FD0DBE">
              <w:rPr>
                <w:rFonts w:eastAsia="Times New Roman"/>
                <w:color w:val="0B428E"/>
                <w:sz w:val="20"/>
                <w:szCs w:val="20"/>
                <w:lang w:eastAsia="lv-LV"/>
              </w:rPr>
              <w:t>3</w:t>
            </w:r>
          </w:p>
        </w:tc>
        <w:tc>
          <w:tcPr>
            <w:tcW w:w="1245" w:type="dxa"/>
            <w:tcBorders>
              <w:top w:val="nil"/>
              <w:left w:val="nil"/>
              <w:bottom w:val="single" w:sz="8" w:space="0" w:color="B4C6E7" w:themeColor="accent1" w:themeTint="66"/>
              <w:right w:val="single" w:sz="8" w:space="0" w:color="B4C6E7" w:themeColor="accent1" w:themeTint="66"/>
            </w:tcBorders>
            <w:shd w:val="clear" w:color="auto" w:fill="F2F2F2" w:themeFill="background1" w:themeFillShade="F2"/>
            <w:vAlign w:val="center"/>
            <w:hideMark/>
          </w:tcPr>
          <w:p w14:paraId="220FEA45" w14:textId="77777777" w:rsidR="002F13A1" w:rsidRPr="00FD0DBE" w:rsidRDefault="002F13A1" w:rsidP="00B377A5">
            <w:pPr>
              <w:spacing w:after="0"/>
              <w:jc w:val="center"/>
              <w:rPr>
                <w:rFonts w:eastAsia="Times New Roman"/>
                <w:color w:val="0B428E"/>
                <w:sz w:val="20"/>
                <w:szCs w:val="20"/>
                <w:lang w:eastAsia="lv-LV"/>
              </w:rPr>
            </w:pPr>
            <w:r w:rsidRPr="00FD0DBE">
              <w:rPr>
                <w:rFonts w:eastAsia="Times New Roman"/>
                <w:color w:val="0B428E"/>
                <w:sz w:val="20"/>
                <w:szCs w:val="20"/>
                <w:lang w:eastAsia="lv-LV"/>
              </w:rPr>
              <w:t>4</w:t>
            </w:r>
          </w:p>
        </w:tc>
        <w:tc>
          <w:tcPr>
            <w:tcW w:w="1296" w:type="dxa"/>
            <w:tcBorders>
              <w:top w:val="nil"/>
              <w:left w:val="nil"/>
              <w:bottom w:val="single" w:sz="8" w:space="0" w:color="B4C6E7" w:themeColor="accent1" w:themeTint="66"/>
              <w:right w:val="single" w:sz="8" w:space="0" w:color="B4C6E7" w:themeColor="accent1" w:themeTint="66"/>
            </w:tcBorders>
            <w:shd w:val="clear" w:color="auto" w:fill="F2F2F2" w:themeFill="background1" w:themeFillShade="F2"/>
            <w:vAlign w:val="center"/>
            <w:hideMark/>
          </w:tcPr>
          <w:p w14:paraId="579B2A10" w14:textId="77777777" w:rsidR="002F13A1" w:rsidRPr="00FD0DBE" w:rsidRDefault="002F13A1" w:rsidP="00B377A5">
            <w:pPr>
              <w:spacing w:after="0"/>
              <w:jc w:val="center"/>
              <w:rPr>
                <w:rFonts w:eastAsia="Times New Roman"/>
                <w:color w:val="0B428E"/>
                <w:sz w:val="20"/>
                <w:szCs w:val="20"/>
                <w:lang w:eastAsia="lv-LV"/>
              </w:rPr>
            </w:pPr>
            <w:r w:rsidRPr="00FD0DBE">
              <w:rPr>
                <w:rFonts w:eastAsia="Times New Roman"/>
                <w:color w:val="0B428E"/>
                <w:sz w:val="20"/>
                <w:szCs w:val="20"/>
                <w:lang w:eastAsia="lv-LV"/>
              </w:rPr>
              <w:t>5=1-3-4</w:t>
            </w:r>
          </w:p>
        </w:tc>
        <w:tc>
          <w:tcPr>
            <w:tcW w:w="1487" w:type="dxa"/>
            <w:tcBorders>
              <w:top w:val="nil"/>
              <w:left w:val="nil"/>
              <w:bottom w:val="single" w:sz="8" w:space="0" w:color="B4C6E7" w:themeColor="accent1" w:themeTint="66"/>
              <w:right w:val="single" w:sz="8" w:space="0" w:color="B4C6E7" w:themeColor="accent1" w:themeTint="66"/>
            </w:tcBorders>
            <w:shd w:val="clear" w:color="auto" w:fill="F2F2F2" w:themeFill="background1" w:themeFillShade="F2"/>
            <w:vAlign w:val="center"/>
            <w:hideMark/>
          </w:tcPr>
          <w:p w14:paraId="76A98F36" w14:textId="77777777" w:rsidR="002F13A1" w:rsidRPr="00FD0DBE" w:rsidRDefault="002F13A1" w:rsidP="00B377A5">
            <w:pPr>
              <w:spacing w:after="0"/>
              <w:jc w:val="center"/>
              <w:rPr>
                <w:rFonts w:eastAsia="Times New Roman"/>
                <w:color w:val="0B428E"/>
                <w:sz w:val="20"/>
                <w:szCs w:val="20"/>
                <w:lang w:eastAsia="lv-LV"/>
              </w:rPr>
            </w:pPr>
            <w:r w:rsidRPr="00FD0DBE">
              <w:rPr>
                <w:rFonts w:eastAsia="Times New Roman"/>
                <w:color w:val="0B428E"/>
                <w:sz w:val="20"/>
                <w:szCs w:val="20"/>
                <w:lang w:eastAsia="lv-LV"/>
              </w:rPr>
              <w:t>6</w:t>
            </w:r>
          </w:p>
        </w:tc>
      </w:tr>
      <w:tr w:rsidR="002F13A1" w:rsidRPr="00FD0DBE" w14:paraId="2635E67F" w14:textId="77777777" w:rsidTr="5EFF1C9C">
        <w:trPr>
          <w:trHeight w:val="237"/>
        </w:trPr>
        <w:tc>
          <w:tcPr>
            <w:tcW w:w="126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1C058248" w14:textId="77777777" w:rsidR="002F13A1" w:rsidRPr="00FD0DBE" w:rsidRDefault="002F13A1" w:rsidP="00B377A5">
            <w:pPr>
              <w:spacing w:after="0"/>
              <w:ind w:firstLine="22"/>
              <w:rPr>
                <w:rFonts w:eastAsia="Times New Roman"/>
                <w:b/>
                <w:bCs/>
                <w:sz w:val="20"/>
                <w:szCs w:val="20"/>
                <w:lang w:eastAsia="lv-LV"/>
              </w:rPr>
            </w:pPr>
            <w:r w:rsidRPr="00FD0DBE">
              <w:rPr>
                <w:rFonts w:eastAsia="Times New Roman"/>
                <w:b/>
                <w:bCs/>
                <w:sz w:val="20"/>
                <w:szCs w:val="20"/>
                <w:lang w:eastAsia="lv-LV"/>
              </w:rPr>
              <w:t>Daugavpils</w:t>
            </w:r>
          </w:p>
        </w:tc>
        <w:tc>
          <w:tcPr>
            <w:tcW w:w="1304"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A63D070" w14:textId="77777777" w:rsidR="002F13A1" w:rsidRPr="00FD0DBE" w:rsidRDefault="002F13A1" w:rsidP="00B377A5">
            <w:pPr>
              <w:spacing w:after="0"/>
              <w:ind w:hanging="43"/>
              <w:jc w:val="right"/>
              <w:rPr>
                <w:rFonts w:eastAsia="Times New Roman"/>
                <w:sz w:val="20"/>
                <w:szCs w:val="20"/>
                <w:lang w:eastAsia="lv-LV"/>
              </w:rPr>
            </w:pPr>
            <w:r w:rsidRPr="00FD0DBE">
              <w:rPr>
                <w:rFonts w:eastAsia="Times New Roman"/>
                <w:sz w:val="20"/>
                <w:szCs w:val="20"/>
                <w:lang w:eastAsia="lv-LV"/>
              </w:rPr>
              <w:t>4 712 952</w:t>
            </w:r>
          </w:p>
        </w:tc>
        <w:tc>
          <w:tcPr>
            <w:tcW w:w="136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24008B8"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xml:space="preserve">52.07 </w:t>
            </w:r>
          </w:p>
        </w:tc>
        <w:tc>
          <w:tcPr>
            <w:tcW w:w="1164"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D9B3EE0"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45 009</w:t>
            </w:r>
          </w:p>
        </w:tc>
        <w:tc>
          <w:tcPr>
            <w:tcW w:w="12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7C814E1"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w:t>
            </w:r>
          </w:p>
        </w:tc>
        <w:tc>
          <w:tcPr>
            <w:tcW w:w="1296"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1D5F618" w14:textId="77777777" w:rsidR="002F13A1" w:rsidRPr="00FD0DBE" w:rsidRDefault="002F13A1" w:rsidP="00B377A5">
            <w:pPr>
              <w:spacing w:after="0"/>
              <w:ind w:firstLine="43"/>
              <w:jc w:val="right"/>
              <w:rPr>
                <w:rFonts w:eastAsia="Times New Roman"/>
                <w:sz w:val="20"/>
                <w:szCs w:val="20"/>
                <w:lang w:eastAsia="lv-LV"/>
              </w:rPr>
            </w:pPr>
            <w:r w:rsidRPr="00FD0DBE">
              <w:rPr>
                <w:rFonts w:eastAsia="Times New Roman"/>
                <w:sz w:val="20"/>
                <w:szCs w:val="20"/>
                <w:lang w:eastAsia="lv-LV"/>
              </w:rPr>
              <w:t>4 667 943</w:t>
            </w:r>
          </w:p>
        </w:tc>
        <w:tc>
          <w:tcPr>
            <w:tcW w:w="1487" w:type="dxa"/>
            <w:tcBorders>
              <w:top w:val="nil"/>
              <w:left w:val="nil"/>
              <w:bottom w:val="single" w:sz="8" w:space="0" w:color="B4C6E7" w:themeColor="accent1" w:themeTint="66"/>
              <w:right w:val="single" w:sz="8" w:space="0" w:color="B4C6E7" w:themeColor="accent1" w:themeTint="66"/>
            </w:tcBorders>
            <w:shd w:val="clear" w:color="auto" w:fill="A8D08D" w:themeFill="accent6" w:themeFillTint="99"/>
            <w:vAlign w:val="center"/>
            <w:hideMark/>
          </w:tcPr>
          <w:p w14:paraId="184EE863"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xml:space="preserve">51.57 </w:t>
            </w:r>
          </w:p>
        </w:tc>
      </w:tr>
      <w:tr w:rsidR="002F13A1" w:rsidRPr="00FD0DBE" w14:paraId="2CA8977F" w14:textId="77777777" w:rsidTr="5EFF1C9C">
        <w:trPr>
          <w:trHeight w:val="237"/>
        </w:trPr>
        <w:tc>
          <w:tcPr>
            <w:tcW w:w="126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7CD86961" w14:textId="77777777" w:rsidR="002F13A1" w:rsidRPr="00FD0DBE" w:rsidRDefault="002F13A1" w:rsidP="00B377A5">
            <w:pPr>
              <w:spacing w:after="0"/>
              <w:ind w:firstLine="22"/>
              <w:rPr>
                <w:rFonts w:eastAsia="Times New Roman"/>
                <w:b/>
                <w:bCs/>
                <w:sz w:val="20"/>
                <w:szCs w:val="20"/>
                <w:lang w:eastAsia="lv-LV"/>
              </w:rPr>
            </w:pPr>
            <w:r w:rsidRPr="00FD0DBE">
              <w:rPr>
                <w:rFonts w:eastAsia="Times New Roman"/>
                <w:b/>
                <w:bCs/>
                <w:sz w:val="20"/>
                <w:szCs w:val="20"/>
                <w:lang w:eastAsia="lv-LV"/>
              </w:rPr>
              <w:t>Jelgava</w:t>
            </w:r>
          </w:p>
        </w:tc>
        <w:tc>
          <w:tcPr>
            <w:tcW w:w="1304"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54FA6E0" w14:textId="77777777" w:rsidR="002F13A1" w:rsidRPr="00FD0DBE" w:rsidRDefault="002F13A1" w:rsidP="00B377A5">
            <w:pPr>
              <w:spacing w:after="0"/>
              <w:ind w:hanging="43"/>
              <w:jc w:val="right"/>
              <w:rPr>
                <w:rFonts w:eastAsia="Times New Roman"/>
                <w:sz w:val="20"/>
                <w:szCs w:val="20"/>
                <w:lang w:eastAsia="lv-LV"/>
              </w:rPr>
            </w:pPr>
            <w:r w:rsidRPr="00FD0DBE">
              <w:rPr>
                <w:rFonts w:eastAsia="Times New Roman"/>
                <w:sz w:val="20"/>
                <w:szCs w:val="20"/>
                <w:lang w:eastAsia="lv-LV"/>
              </w:rPr>
              <w:t>5 926 627</w:t>
            </w:r>
          </w:p>
        </w:tc>
        <w:tc>
          <w:tcPr>
            <w:tcW w:w="136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BC1A3F0"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xml:space="preserve">97.86 </w:t>
            </w:r>
          </w:p>
        </w:tc>
        <w:tc>
          <w:tcPr>
            <w:tcW w:w="1164"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EBAE962"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19 495</w:t>
            </w:r>
          </w:p>
        </w:tc>
        <w:tc>
          <w:tcPr>
            <w:tcW w:w="12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3981B1C"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w:t>
            </w:r>
          </w:p>
        </w:tc>
        <w:tc>
          <w:tcPr>
            <w:tcW w:w="1296"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D54D817" w14:textId="77777777" w:rsidR="002F13A1" w:rsidRPr="00FD0DBE" w:rsidRDefault="002F13A1" w:rsidP="00B377A5">
            <w:pPr>
              <w:spacing w:after="0"/>
              <w:ind w:firstLine="43"/>
              <w:jc w:val="right"/>
              <w:rPr>
                <w:rFonts w:eastAsia="Times New Roman"/>
                <w:sz w:val="20"/>
                <w:szCs w:val="20"/>
                <w:lang w:eastAsia="lv-LV"/>
              </w:rPr>
            </w:pPr>
            <w:r w:rsidRPr="00FD0DBE">
              <w:rPr>
                <w:rFonts w:eastAsia="Times New Roman"/>
                <w:sz w:val="20"/>
                <w:szCs w:val="20"/>
                <w:lang w:eastAsia="lv-LV"/>
              </w:rPr>
              <w:t>5 907 132</w:t>
            </w:r>
          </w:p>
        </w:tc>
        <w:tc>
          <w:tcPr>
            <w:tcW w:w="1487" w:type="dxa"/>
            <w:tcBorders>
              <w:top w:val="nil"/>
              <w:left w:val="nil"/>
              <w:bottom w:val="single" w:sz="8" w:space="0" w:color="B4C6E7" w:themeColor="accent1" w:themeTint="66"/>
              <w:right w:val="single" w:sz="8" w:space="0" w:color="B4C6E7" w:themeColor="accent1" w:themeTint="66"/>
            </w:tcBorders>
            <w:shd w:val="clear" w:color="auto" w:fill="F7CAAC" w:themeFill="accent2" w:themeFillTint="66"/>
            <w:vAlign w:val="center"/>
            <w:hideMark/>
          </w:tcPr>
          <w:p w14:paraId="5AF2B8CE"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xml:space="preserve">97.54 </w:t>
            </w:r>
          </w:p>
        </w:tc>
      </w:tr>
      <w:tr w:rsidR="002F13A1" w:rsidRPr="00FD0DBE" w14:paraId="2CE8C8FA" w14:textId="77777777" w:rsidTr="5EFF1C9C">
        <w:trPr>
          <w:trHeight w:val="237"/>
        </w:trPr>
        <w:tc>
          <w:tcPr>
            <w:tcW w:w="126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5AC8A2C0" w14:textId="77777777" w:rsidR="002F13A1" w:rsidRPr="00FD0DBE" w:rsidRDefault="002F13A1" w:rsidP="00B377A5">
            <w:pPr>
              <w:spacing w:after="0"/>
              <w:ind w:firstLine="22"/>
              <w:rPr>
                <w:rFonts w:eastAsia="Times New Roman"/>
                <w:b/>
                <w:bCs/>
                <w:sz w:val="20"/>
                <w:szCs w:val="20"/>
                <w:lang w:eastAsia="lv-LV"/>
              </w:rPr>
            </w:pPr>
            <w:r w:rsidRPr="00FD0DBE">
              <w:rPr>
                <w:rFonts w:eastAsia="Times New Roman"/>
                <w:b/>
                <w:bCs/>
                <w:sz w:val="20"/>
                <w:szCs w:val="20"/>
                <w:lang w:eastAsia="lv-LV"/>
              </w:rPr>
              <w:t>Jūrmala</w:t>
            </w:r>
          </w:p>
        </w:tc>
        <w:tc>
          <w:tcPr>
            <w:tcW w:w="1304"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E1881C1" w14:textId="77777777" w:rsidR="002F13A1" w:rsidRPr="00FD0DBE" w:rsidRDefault="002F13A1" w:rsidP="00B377A5">
            <w:pPr>
              <w:spacing w:after="0"/>
              <w:ind w:hanging="43"/>
              <w:jc w:val="right"/>
              <w:rPr>
                <w:rFonts w:eastAsia="Times New Roman"/>
                <w:sz w:val="20"/>
                <w:szCs w:val="20"/>
                <w:lang w:eastAsia="lv-LV"/>
              </w:rPr>
            </w:pPr>
            <w:r w:rsidRPr="00FD0DBE">
              <w:rPr>
                <w:rFonts w:eastAsia="Times New Roman"/>
                <w:sz w:val="20"/>
                <w:szCs w:val="20"/>
                <w:lang w:eastAsia="lv-LV"/>
              </w:rPr>
              <w:t>11 390 888</w:t>
            </w:r>
          </w:p>
        </w:tc>
        <w:tc>
          <w:tcPr>
            <w:tcW w:w="136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D36B96E"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xml:space="preserve">197.03 </w:t>
            </w:r>
          </w:p>
        </w:tc>
        <w:tc>
          <w:tcPr>
            <w:tcW w:w="1164"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7749583"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11 413</w:t>
            </w:r>
          </w:p>
        </w:tc>
        <w:tc>
          <w:tcPr>
            <w:tcW w:w="12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E98B9CC"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9 576 737</w:t>
            </w:r>
          </w:p>
        </w:tc>
        <w:tc>
          <w:tcPr>
            <w:tcW w:w="1296"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41CC6F0" w14:textId="77777777" w:rsidR="002F13A1" w:rsidRPr="00FD0DBE" w:rsidRDefault="002F13A1" w:rsidP="00B377A5">
            <w:pPr>
              <w:spacing w:after="0"/>
              <w:ind w:firstLine="43"/>
              <w:jc w:val="right"/>
              <w:rPr>
                <w:rFonts w:eastAsia="Times New Roman"/>
                <w:sz w:val="20"/>
                <w:szCs w:val="20"/>
                <w:lang w:eastAsia="lv-LV"/>
              </w:rPr>
            </w:pPr>
            <w:r w:rsidRPr="00FD0DBE">
              <w:rPr>
                <w:rFonts w:eastAsia="Times New Roman"/>
                <w:sz w:val="20"/>
                <w:szCs w:val="20"/>
                <w:lang w:eastAsia="lv-LV"/>
              </w:rPr>
              <w:t>1 802 738</w:t>
            </w:r>
          </w:p>
        </w:tc>
        <w:tc>
          <w:tcPr>
            <w:tcW w:w="1487" w:type="dxa"/>
            <w:tcBorders>
              <w:top w:val="nil"/>
              <w:left w:val="nil"/>
              <w:bottom w:val="single" w:sz="8" w:space="0" w:color="B4C6E7" w:themeColor="accent1" w:themeTint="66"/>
              <w:right w:val="single" w:sz="8" w:space="0" w:color="B4C6E7" w:themeColor="accent1" w:themeTint="66"/>
            </w:tcBorders>
            <w:shd w:val="clear" w:color="auto" w:fill="A8D08D" w:themeFill="accent6" w:themeFillTint="99"/>
            <w:vAlign w:val="center"/>
            <w:hideMark/>
          </w:tcPr>
          <w:p w14:paraId="1F08BA88"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xml:space="preserve">31.18 </w:t>
            </w:r>
          </w:p>
        </w:tc>
      </w:tr>
      <w:tr w:rsidR="002F13A1" w:rsidRPr="00FD0DBE" w14:paraId="2F7176FA" w14:textId="77777777" w:rsidTr="5EFF1C9C">
        <w:trPr>
          <w:trHeight w:val="237"/>
        </w:trPr>
        <w:tc>
          <w:tcPr>
            <w:tcW w:w="126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7972E2ED" w14:textId="77777777" w:rsidR="002F13A1" w:rsidRPr="00FD0DBE" w:rsidRDefault="002F13A1" w:rsidP="00B377A5">
            <w:pPr>
              <w:spacing w:after="0"/>
              <w:ind w:firstLine="22"/>
              <w:rPr>
                <w:rFonts w:eastAsia="Times New Roman"/>
                <w:b/>
                <w:bCs/>
                <w:sz w:val="20"/>
                <w:szCs w:val="20"/>
                <w:lang w:eastAsia="lv-LV"/>
              </w:rPr>
            </w:pPr>
            <w:r w:rsidRPr="00FD0DBE">
              <w:rPr>
                <w:rFonts w:eastAsia="Times New Roman"/>
                <w:b/>
                <w:bCs/>
                <w:sz w:val="20"/>
                <w:szCs w:val="20"/>
                <w:lang w:eastAsia="lv-LV"/>
              </w:rPr>
              <w:t>Liepāja</w:t>
            </w:r>
          </w:p>
        </w:tc>
        <w:tc>
          <w:tcPr>
            <w:tcW w:w="1304"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778A292" w14:textId="77777777" w:rsidR="002F13A1" w:rsidRPr="00FD0DBE" w:rsidRDefault="002F13A1" w:rsidP="00B377A5">
            <w:pPr>
              <w:spacing w:after="0"/>
              <w:ind w:hanging="43"/>
              <w:jc w:val="right"/>
              <w:rPr>
                <w:rFonts w:eastAsia="Times New Roman"/>
                <w:sz w:val="20"/>
                <w:szCs w:val="20"/>
                <w:lang w:eastAsia="lv-LV"/>
              </w:rPr>
            </w:pPr>
            <w:r w:rsidRPr="00FD0DBE">
              <w:rPr>
                <w:rFonts w:eastAsia="Times New Roman"/>
                <w:sz w:val="20"/>
                <w:szCs w:val="20"/>
                <w:lang w:eastAsia="lv-LV"/>
              </w:rPr>
              <w:t>8 662 834</w:t>
            </w:r>
          </w:p>
        </w:tc>
        <w:tc>
          <w:tcPr>
            <w:tcW w:w="136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A019A45"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xml:space="preserve">114.11 </w:t>
            </w:r>
          </w:p>
        </w:tc>
        <w:tc>
          <w:tcPr>
            <w:tcW w:w="1164"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A88441A"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49 824</w:t>
            </w:r>
          </w:p>
        </w:tc>
        <w:tc>
          <w:tcPr>
            <w:tcW w:w="12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8A956D0"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w:t>
            </w:r>
          </w:p>
        </w:tc>
        <w:tc>
          <w:tcPr>
            <w:tcW w:w="1296"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3743A56" w14:textId="77777777" w:rsidR="002F13A1" w:rsidRPr="00FD0DBE" w:rsidRDefault="002F13A1" w:rsidP="00B377A5">
            <w:pPr>
              <w:spacing w:after="0"/>
              <w:ind w:firstLine="43"/>
              <w:jc w:val="right"/>
              <w:rPr>
                <w:rFonts w:eastAsia="Times New Roman"/>
                <w:sz w:val="20"/>
                <w:szCs w:val="20"/>
                <w:lang w:eastAsia="lv-LV"/>
              </w:rPr>
            </w:pPr>
            <w:r w:rsidRPr="00FD0DBE">
              <w:rPr>
                <w:rFonts w:eastAsia="Times New Roman"/>
                <w:sz w:val="20"/>
                <w:szCs w:val="20"/>
                <w:lang w:eastAsia="lv-LV"/>
              </w:rPr>
              <w:t>8 613 010</w:t>
            </w:r>
          </w:p>
        </w:tc>
        <w:tc>
          <w:tcPr>
            <w:tcW w:w="1487" w:type="dxa"/>
            <w:tcBorders>
              <w:top w:val="nil"/>
              <w:left w:val="nil"/>
              <w:bottom w:val="single" w:sz="8" w:space="0" w:color="B4C6E7" w:themeColor="accent1" w:themeTint="66"/>
              <w:right w:val="single" w:sz="8" w:space="0" w:color="B4C6E7" w:themeColor="accent1" w:themeTint="66"/>
            </w:tcBorders>
            <w:shd w:val="clear" w:color="auto" w:fill="F7CAAC" w:themeFill="accent2" w:themeFillTint="66"/>
            <w:vAlign w:val="center"/>
            <w:hideMark/>
          </w:tcPr>
          <w:p w14:paraId="3CEEC7BD"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xml:space="preserve">113.45 </w:t>
            </w:r>
          </w:p>
        </w:tc>
      </w:tr>
      <w:tr w:rsidR="002F13A1" w:rsidRPr="00FD0DBE" w14:paraId="68D17AB5" w14:textId="77777777" w:rsidTr="5EFF1C9C">
        <w:trPr>
          <w:trHeight w:val="237"/>
        </w:trPr>
        <w:tc>
          <w:tcPr>
            <w:tcW w:w="126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2EEE1C14" w14:textId="77777777" w:rsidR="002F13A1" w:rsidRPr="00FD0DBE" w:rsidRDefault="002F13A1" w:rsidP="00B377A5">
            <w:pPr>
              <w:spacing w:after="0"/>
              <w:ind w:firstLine="22"/>
              <w:rPr>
                <w:rFonts w:eastAsia="Times New Roman"/>
                <w:b/>
                <w:bCs/>
                <w:sz w:val="20"/>
                <w:szCs w:val="20"/>
                <w:lang w:eastAsia="lv-LV"/>
              </w:rPr>
            </w:pPr>
            <w:r w:rsidRPr="00FD0DBE">
              <w:rPr>
                <w:rFonts w:eastAsia="Times New Roman"/>
                <w:b/>
                <w:bCs/>
                <w:sz w:val="20"/>
                <w:szCs w:val="20"/>
                <w:lang w:eastAsia="lv-LV"/>
              </w:rPr>
              <w:t>Rēzekne</w:t>
            </w:r>
          </w:p>
        </w:tc>
        <w:tc>
          <w:tcPr>
            <w:tcW w:w="1304"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FB7FB23" w14:textId="77777777" w:rsidR="002F13A1" w:rsidRPr="00FD0DBE" w:rsidRDefault="002F13A1" w:rsidP="00B377A5">
            <w:pPr>
              <w:spacing w:after="0"/>
              <w:ind w:hanging="43"/>
              <w:jc w:val="right"/>
              <w:rPr>
                <w:rFonts w:eastAsia="Times New Roman"/>
                <w:sz w:val="20"/>
                <w:szCs w:val="20"/>
                <w:lang w:eastAsia="lv-LV"/>
              </w:rPr>
            </w:pPr>
            <w:r w:rsidRPr="00FD0DBE">
              <w:rPr>
                <w:rFonts w:eastAsia="Times New Roman"/>
                <w:sz w:val="20"/>
                <w:szCs w:val="20"/>
                <w:lang w:eastAsia="lv-LV"/>
              </w:rPr>
              <w:t>1 884 068</w:t>
            </w:r>
          </w:p>
        </w:tc>
        <w:tc>
          <w:tcPr>
            <w:tcW w:w="136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02A5FAE"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xml:space="preserve">63.29 </w:t>
            </w:r>
          </w:p>
        </w:tc>
        <w:tc>
          <w:tcPr>
            <w:tcW w:w="1164"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4A57AB2"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156 768</w:t>
            </w:r>
          </w:p>
        </w:tc>
        <w:tc>
          <w:tcPr>
            <w:tcW w:w="12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B60A207"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w:t>
            </w:r>
          </w:p>
        </w:tc>
        <w:tc>
          <w:tcPr>
            <w:tcW w:w="1296"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534DC8F" w14:textId="77777777" w:rsidR="002F13A1" w:rsidRPr="00FD0DBE" w:rsidRDefault="002F13A1" w:rsidP="00B377A5">
            <w:pPr>
              <w:spacing w:after="0"/>
              <w:ind w:firstLine="43"/>
              <w:jc w:val="right"/>
              <w:rPr>
                <w:rFonts w:eastAsia="Times New Roman"/>
                <w:sz w:val="20"/>
                <w:szCs w:val="20"/>
                <w:lang w:eastAsia="lv-LV"/>
              </w:rPr>
            </w:pPr>
            <w:r w:rsidRPr="00FD0DBE">
              <w:rPr>
                <w:rFonts w:eastAsia="Times New Roman"/>
                <w:sz w:val="20"/>
                <w:szCs w:val="20"/>
                <w:lang w:eastAsia="lv-LV"/>
              </w:rPr>
              <w:t>1 727 300</w:t>
            </w:r>
          </w:p>
        </w:tc>
        <w:tc>
          <w:tcPr>
            <w:tcW w:w="148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7FE10A5"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xml:space="preserve">58.02 </w:t>
            </w:r>
          </w:p>
        </w:tc>
      </w:tr>
      <w:tr w:rsidR="002F13A1" w:rsidRPr="00FD0DBE" w14:paraId="4D6CAA8F" w14:textId="77777777" w:rsidTr="5EFF1C9C">
        <w:trPr>
          <w:trHeight w:val="237"/>
        </w:trPr>
        <w:tc>
          <w:tcPr>
            <w:tcW w:w="126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475D59D4" w14:textId="77777777" w:rsidR="002F13A1" w:rsidRPr="00FD0DBE" w:rsidRDefault="002F13A1" w:rsidP="00B377A5">
            <w:pPr>
              <w:spacing w:after="0"/>
              <w:ind w:firstLine="22"/>
              <w:rPr>
                <w:rFonts w:eastAsia="Times New Roman"/>
                <w:b/>
                <w:bCs/>
                <w:sz w:val="20"/>
                <w:szCs w:val="20"/>
                <w:lang w:eastAsia="lv-LV"/>
              </w:rPr>
            </w:pPr>
            <w:r w:rsidRPr="00FD0DBE">
              <w:rPr>
                <w:rFonts w:eastAsia="Times New Roman"/>
                <w:b/>
                <w:bCs/>
                <w:sz w:val="20"/>
                <w:szCs w:val="20"/>
                <w:lang w:eastAsia="lv-LV"/>
              </w:rPr>
              <w:t>Rīga</w:t>
            </w:r>
          </w:p>
        </w:tc>
        <w:tc>
          <w:tcPr>
            <w:tcW w:w="1304"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34BFF51" w14:textId="77777777" w:rsidR="002F13A1" w:rsidRPr="00FD0DBE" w:rsidRDefault="002F13A1" w:rsidP="00B377A5">
            <w:pPr>
              <w:spacing w:after="0"/>
              <w:ind w:hanging="43"/>
              <w:jc w:val="right"/>
              <w:rPr>
                <w:rFonts w:eastAsia="Times New Roman"/>
                <w:sz w:val="20"/>
                <w:szCs w:val="20"/>
                <w:lang w:eastAsia="lv-LV"/>
              </w:rPr>
            </w:pPr>
            <w:r w:rsidRPr="00FD0DBE">
              <w:rPr>
                <w:rFonts w:eastAsia="Times New Roman"/>
                <w:sz w:val="20"/>
                <w:szCs w:val="20"/>
                <w:lang w:eastAsia="lv-LV"/>
              </w:rPr>
              <w:t>113 256 682</w:t>
            </w:r>
          </w:p>
        </w:tc>
        <w:tc>
          <w:tcPr>
            <w:tcW w:w="136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58EB671"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xml:space="preserve">165.04 </w:t>
            </w:r>
          </w:p>
        </w:tc>
        <w:tc>
          <w:tcPr>
            <w:tcW w:w="1164"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EF9FC17"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32 574 068</w:t>
            </w:r>
          </w:p>
        </w:tc>
        <w:tc>
          <w:tcPr>
            <w:tcW w:w="12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749060D"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37 523 974</w:t>
            </w:r>
          </w:p>
        </w:tc>
        <w:tc>
          <w:tcPr>
            <w:tcW w:w="1296"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779F8C4" w14:textId="77777777" w:rsidR="002F13A1" w:rsidRPr="00FD0DBE" w:rsidRDefault="002F13A1" w:rsidP="00B377A5">
            <w:pPr>
              <w:spacing w:after="0"/>
              <w:ind w:firstLine="43"/>
              <w:jc w:val="right"/>
              <w:rPr>
                <w:rFonts w:eastAsia="Times New Roman"/>
                <w:sz w:val="20"/>
                <w:szCs w:val="20"/>
                <w:lang w:eastAsia="lv-LV"/>
              </w:rPr>
            </w:pPr>
            <w:r w:rsidRPr="00FD0DBE">
              <w:rPr>
                <w:rFonts w:eastAsia="Times New Roman"/>
                <w:sz w:val="20"/>
                <w:szCs w:val="20"/>
                <w:lang w:eastAsia="lv-LV"/>
              </w:rPr>
              <w:t>43 158 640</w:t>
            </w:r>
          </w:p>
        </w:tc>
        <w:tc>
          <w:tcPr>
            <w:tcW w:w="148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D493B17"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xml:space="preserve">62.89 </w:t>
            </w:r>
          </w:p>
        </w:tc>
      </w:tr>
      <w:tr w:rsidR="002F13A1" w:rsidRPr="00FD0DBE" w14:paraId="5F3167E6" w14:textId="77777777" w:rsidTr="5EFF1C9C">
        <w:trPr>
          <w:trHeight w:val="237"/>
        </w:trPr>
        <w:tc>
          <w:tcPr>
            <w:tcW w:w="126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5CD81B8B" w14:textId="77777777" w:rsidR="002F13A1" w:rsidRPr="00FD0DBE" w:rsidRDefault="002F13A1" w:rsidP="00B377A5">
            <w:pPr>
              <w:spacing w:after="0"/>
              <w:ind w:firstLine="22"/>
              <w:rPr>
                <w:rFonts w:eastAsia="Times New Roman"/>
                <w:b/>
                <w:bCs/>
                <w:sz w:val="20"/>
                <w:szCs w:val="20"/>
                <w:lang w:eastAsia="lv-LV"/>
              </w:rPr>
            </w:pPr>
            <w:r w:rsidRPr="00FD0DBE">
              <w:rPr>
                <w:rFonts w:eastAsia="Times New Roman"/>
                <w:b/>
                <w:bCs/>
                <w:sz w:val="20"/>
                <w:szCs w:val="20"/>
                <w:lang w:eastAsia="lv-LV"/>
              </w:rPr>
              <w:t>Ventspils</w:t>
            </w:r>
          </w:p>
        </w:tc>
        <w:tc>
          <w:tcPr>
            <w:tcW w:w="1304"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9A59D67" w14:textId="77777777" w:rsidR="002F13A1" w:rsidRPr="00FD0DBE" w:rsidRDefault="002F13A1" w:rsidP="00B377A5">
            <w:pPr>
              <w:spacing w:after="0"/>
              <w:ind w:hanging="43"/>
              <w:jc w:val="right"/>
              <w:rPr>
                <w:rFonts w:eastAsia="Times New Roman"/>
                <w:sz w:val="20"/>
                <w:szCs w:val="20"/>
                <w:lang w:eastAsia="lv-LV"/>
              </w:rPr>
            </w:pPr>
            <w:r w:rsidRPr="00FD0DBE">
              <w:rPr>
                <w:rFonts w:eastAsia="Times New Roman"/>
                <w:sz w:val="20"/>
                <w:szCs w:val="20"/>
                <w:lang w:eastAsia="lv-LV"/>
              </w:rPr>
              <w:t>2 390 433</w:t>
            </w:r>
          </w:p>
        </w:tc>
        <w:tc>
          <w:tcPr>
            <w:tcW w:w="136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1946691"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xml:space="preserve">64.51 </w:t>
            </w:r>
          </w:p>
        </w:tc>
        <w:tc>
          <w:tcPr>
            <w:tcW w:w="1164"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52F7C9B"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18 763</w:t>
            </w:r>
          </w:p>
        </w:tc>
        <w:tc>
          <w:tcPr>
            <w:tcW w:w="1245"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9CBF511"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w:t>
            </w:r>
          </w:p>
        </w:tc>
        <w:tc>
          <w:tcPr>
            <w:tcW w:w="1296"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0854DD6" w14:textId="77777777" w:rsidR="002F13A1" w:rsidRPr="00FD0DBE" w:rsidRDefault="002F13A1" w:rsidP="00B377A5">
            <w:pPr>
              <w:spacing w:after="0"/>
              <w:ind w:firstLine="43"/>
              <w:jc w:val="right"/>
              <w:rPr>
                <w:rFonts w:eastAsia="Times New Roman"/>
                <w:sz w:val="20"/>
                <w:szCs w:val="20"/>
                <w:lang w:eastAsia="lv-LV"/>
              </w:rPr>
            </w:pPr>
            <w:r w:rsidRPr="00FD0DBE">
              <w:rPr>
                <w:rFonts w:eastAsia="Times New Roman"/>
                <w:sz w:val="20"/>
                <w:szCs w:val="20"/>
                <w:lang w:eastAsia="lv-LV"/>
              </w:rPr>
              <w:t>2 371 670</w:t>
            </w:r>
          </w:p>
        </w:tc>
        <w:tc>
          <w:tcPr>
            <w:tcW w:w="148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5080194"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 xml:space="preserve">64.00 </w:t>
            </w:r>
          </w:p>
        </w:tc>
      </w:tr>
    </w:tbl>
    <w:p w14:paraId="056BDA4B" w14:textId="77777777" w:rsidR="002F13A1" w:rsidRPr="00FD0DBE" w:rsidRDefault="002F13A1" w:rsidP="5EFF1C9C">
      <w:pPr>
        <w:jc w:val="right"/>
        <w:rPr>
          <w:rFonts w:eastAsia="Times New Roman"/>
          <w:i/>
          <w:iCs/>
        </w:rPr>
      </w:pPr>
      <w:r w:rsidRPr="00FD0DBE">
        <w:rPr>
          <w:rFonts w:eastAsia="Times New Roman"/>
          <w:i/>
          <w:iCs/>
        </w:rPr>
        <w:t>Datu avots: VK, PMLP</w:t>
      </w:r>
    </w:p>
    <w:p w14:paraId="15A22CC4" w14:textId="77777777" w:rsidR="002F13A1" w:rsidRPr="00FD0DBE" w:rsidRDefault="002F13A1" w:rsidP="00B03571">
      <w:pPr>
        <w:rPr>
          <w:b/>
        </w:rPr>
      </w:pPr>
      <w:r w:rsidRPr="00FD0DBE">
        <w:t>Kā redzams tabulā zemāk, vislielākās administratīvās izmaksas uz 1 iedzīvotāju attiecīgajā novadā ir Tukuma novadā (199,76 EUR), Saulkrastu novadā (189,38 EUR), Ventspils novadā (181,84 EUR), Saldus novadā (161,60 EUR), kā arī Varakļānu novadā (154,87 EUR), vismazākās izmaksas uz 1 iedzīvotāju ir Smiltenes novadā – 64,79 EUR/iedz.</w:t>
      </w:r>
    </w:p>
    <w:p w14:paraId="099C138E" w14:textId="20052BEF" w:rsidR="002F13A1" w:rsidRPr="00FD0DBE" w:rsidRDefault="00376407" w:rsidP="008E2C84">
      <w:pPr>
        <w:pStyle w:val="Caption"/>
      </w:pPr>
      <w:bookmarkStart w:id="33" w:name="_Toc91019107"/>
      <w:r w:rsidRPr="00FD0DBE">
        <w:t>19</w:t>
      </w:r>
      <w:r w:rsidR="002F13A1" w:rsidRPr="00FD0DBE">
        <w:t>. tabula. Vispārējās valdības dienestu un administratīvās izmaksas pašvaldībās (izņemot pilsētas), 2021.gada oktobris</w:t>
      </w:r>
      <w:bookmarkEnd w:id="33"/>
    </w:p>
    <w:tbl>
      <w:tblPr>
        <w:tblW w:w="9096" w:type="dxa"/>
        <w:tblLook w:val="04A0" w:firstRow="1" w:lastRow="0" w:firstColumn="1" w:lastColumn="0" w:noHBand="0" w:noVBand="1"/>
      </w:tblPr>
      <w:tblGrid>
        <w:gridCol w:w="1650"/>
        <w:gridCol w:w="1260"/>
        <w:gridCol w:w="1290"/>
        <w:gridCol w:w="1228"/>
        <w:gridCol w:w="1210"/>
        <w:gridCol w:w="1247"/>
        <w:gridCol w:w="1211"/>
      </w:tblGrid>
      <w:tr w:rsidR="002F13A1" w:rsidRPr="00FD0DBE" w14:paraId="08480016" w14:textId="77777777" w:rsidTr="5EFF1C9C">
        <w:trPr>
          <w:trHeight w:val="676"/>
        </w:trPr>
        <w:tc>
          <w:tcPr>
            <w:tcW w:w="1650" w:type="dxa"/>
            <w:tcBorders>
              <w:top w:val="single" w:sz="8" w:space="0" w:color="B4C6E7" w:themeColor="accent1" w:themeTint="66"/>
              <w:left w:val="single" w:sz="8" w:space="0" w:color="B4C6E7" w:themeColor="accent1" w:themeTint="66"/>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43A6D27A" w14:textId="77777777" w:rsidR="002F13A1" w:rsidRPr="00FD0DBE" w:rsidRDefault="002F13A1" w:rsidP="00B377A5">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Pašvaldība</w:t>
            </w:r>
          </w:p>
        </w:tc>
        <w:tc>
          <w:tcPr>
            <w:tcW w:w="1260" w:type="dxa"/>
            <w:tcBorders>
              <w:top w:val="single" w:sz="8" w:space="0" w:color="B4C6E7" w:themeColor="accent1" w:themeTint="66"/>
              <w:left w:val="nil"/>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71E56C62" w14:textId="77777777" w:rsidR="002F13A1" w:rsidRPr="00FD0DBE" w:rsidRDefault="002F13A1" w:rsidP="00B377A5">
            <w:pPr>
              <w:spacing w:after="0"/>
              <w:ind w:firstLine="76"/>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Vispārējie valdības dienesti (VVD) ( 2021 gada oktobra izpilde), EUR</w:t>
            </w:r>
          </w:p>
        </w:tc>
        <w:tc>
          <w:tcPr>
            <w:tcW w:w="1290" w:type="dxa"/>
            <w:tcBorders>
              <w:top w:val="single" w:sz="8" w:space="0" w:color="B4C6E7" w:themeColor="accent1" w:themeTint="66"/>
              <w:left w:val="nil"/>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097BD22F" w14:textId="77777777" w:rsidR="002F13A1" w:rsidRPr="00FD0DBE" w:rsidRDefault="002F13A1" w:rsidP="00B377A5">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VVD uz 1 iedzīvotāju, EUR</w:t>
            </w:r>
          </w:p>
        </w:tc>
        <w:tc>
          <w:tcPr>
            <w:tcW w:w="1228" w:type="dxa"/>
            <w:tcBorders>
              <w:top w:val="single" w:sz="8" w:space="0" w:color="B4C6E7" w:themeColor="accent1" w:themeTint="66"/>
              <w:left w:val="nil"/>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6E3AFBCF" w14:textId="77777777" w:rsidR="002F13A1" w:rsidRPr="00FD0DBE" w:rsidRDefault="002F13A1" w:rsidP="00B377A5">
            <w:pPr>
              <w:spacing w:after="0"/>
              <w:ind w:firstLine="62"/>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EKK 4000 (2021 gada oktobra izpilde), EUR</w:t>
            </w:r>
          </w:p>
        </w:tc>
        <w:tc>
          <w:tcPr>
            <w:tcW w:w="1210" w:type="dxa"/>
            <w:tcBorders>
              <w:top w:val="single" w:sz="8" w:space="0" w:color="B4C6E7" w:themeColor="accent1" w:themeTint="66"/>
              <w:left w:val="nil"/>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67DB30E1" w14:textId="77777777" w:rsidR="002F13A1" w:rsidRPr="00FD0DBE" w:rsidRDefault="002F13A1" w:rsidP="00B377A5">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EKK 7260 (2021 gada oktobra izpilde), EUR</w:t>
            </w:r>
          </w:p>
        </w:tc>
        <w:tc>
          <w:tcPr>
            <w:tcW w:w="1247" w:type="dxa"/>
            <w:tcBorders>
              <w:top w:val="single" w:sz="8" w:space="0" w:color="B4C6E7" w:themeColor="accent1" w:themeTint="66"/>
              <w:left w:val="nil"/>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5EEF0B2B" w14:textId="77777777" w:rsidR="002F13A1" w:rsidRPr="00FD0DBE" w:rsidRDefault="002F13A1" w:rsidP="00B377A5">
            <w:pPr>
              <w:spacing w:after="0"/>
              <w:jc w:val="center"/>
              <w:rPr>
                <w:rFonts w:eastAsia="Times New Roman"/>
                <w:b/>
                <w:bCs/>
                <w:color w:val="2F5496" w:themeColor="accent1" w:themeShade="BF"/>
                <w:sz w:val="20"/>
                <w:szCs w:val="20"/>
                <w:lang w:eastAsia="lv-LV"/>
              </w:rPr>
            </w:pPr>
            <w:proofErr w:type="spellStart"/>
            <w:r w:rsidRPr="00FD0DBE">
              <w:rPr>
                <w:rFonts w:eastAsia="Times New Roman"/>
                <w:b/>
                <w:bCs/>
                <w:color w:val="2F5496" w:themeColor="accent1" w:themeShade="BF"/>
                <w:sz w:val="20"/>
                <w:szCs w:val="20"/>
                <w:lang w:eastAsia="lv-LV"/>
              </w:rPr>
              <w:t>Administr</w:t>
            </w:r>
            <w:proofErr w:type="spellEnd"/>
            <w:r w:rsidRPr="00FD0DBE">
              <w:rPr>
                <w:rFonts w:eastAsia="Times New Roman"/>
                <w:b/>
                <w:bCs/>
                <w:color w:val="2F5496" w:themeColor="accent1" w:themeShade="BF"/>
                <w:sz w:val="20"/>
                <w:szCs w:val="20"/>
                <w:lang w:eastAsia="lv-LV"/>
              </w:rPr>
              <w:t>. izdevumi (AI), EUR</w:t>
            </w:r>
          </w:p>
        </w:tc>
        <w:tc>
          <w:tcPr>
            <w:tcW w:w="1211" w:type="dxa"/>
            <w:tcBorders>
              <w:top w:val="single" w:sz="8" w:space="0" w:color="B4C6E7" w:themeColor="accent1" w:themeTint="66"/>
              <w:left w:val="nil"/>
              <w:bottom w:val="single" w:sz="12" w:space="0" w:color="8EAADB" w:themeColor="accent1" w:themeTint="99"/>
              <w:right w:val="single" w:sz="8" w:space="0" w:color="B4C6E7" w:themeColor="accent1" w:themeTint="66"/>
            </w:tcBorders>
            <w:shd w:val="clear" w:color="auto" w:fill="F2F2F2" w:themeFill="background1" w:themeFillShade="F2"/>
            <w:vAlign w:val="center"/>
            <w:hideMark/>
          </w:tcPr>
          <w:p w14:paraId="138C4BE3" w14:textId="77777777" w:rsidR="002F13A1" w:rsidRPr="00FD0DBE" w:rsidRDefault="002F13A1" w:rsidP="00B377A5">
            <w:pPr>
              <w:spacing w:after="0"/>
              <w:ind w:firstLine="15"/>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AI/uz 1 iedzīvotāju, EUR</w:t>
            </w:r>
          </w:p>
        </w:tc>
      </w:tr>
      <w:tr w:rsidR="002F13A1" w:rsidRPr="00FD0DBE" w14:paraId="6A884FB7" w14:textId="77777777" w:rsidTr="5EFF1C9C">
        <w:trPr>
          <w:trHeight w:val="225"/>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F2F2F2" w:themeFill="background1" w:themeFillShade="F2"/>
            <w:vAlign w:val="center"/>
            <w:hideMark/>
          </w:tcPr>
          <w:p w14:paraId="4D37FD72" w14:textId="77777777" w:rsidR="002F13A1" w:rsidRPr="00FD0DBE" w:rsidRDefault="002F13A1" w:rsidP="00B377A5">
            <w:pPr>
              <w:spacing w:after="0"/>
              <w:jc w:val="center"/>
              <w:rPr>
                <w:rFonts w:eastAsia="Times New Roman"/>
                <w:b/>
                <w:bCs/>
                <w:color w:val="0B428E"/>
                <w:sz w:val="20"/>
                <w:szCs w:val="20"/>
                <w:lang w:eastAsia="lv-LV"/>
              </w:rPr>
            </w:pPr>
            <w:r w:rsidRPr="00FD0DBE">
              <w:rPr>
                <w:rFonts w:eastAsia="Times New Roman"/>
                <w:b/>
                <w:bCs/>
                <w:color w:val="0B428E"/>
                <w:sz w:val="20"/>
                <w:szCs w:val="20"/>
                <w:lang w:eastAsia="lv-LV"/>
              </w:rPr>
              <w:t> </w:t>
            </w:r>
          </w:p>
        </w:tc>
        <w:tc>
          <w:tcPr>
            <w:tcW w:w="1260" w:type="dxa"/>
            <w:tcBorders>
              <w:top w:val="nil"/>
              <w:left w:val="nil"/>
              <w:bottom w:val="single" w:sz="8" w:space="0" w:color="B4C6E7" w:themeColor="accent1" w:themeTint="66"/>
              <w:right w:val="single" w:sz="8" w:space="0" w:color="B4C6E7" w:themeColor="accent1" w:themeTint="66"/>
            </w:tcBorders>
            <w:shd w:val="clear" w:color="auto" w:fill="F2F2F2" w:themeFill="background1" w:themeFillShade="F2"/>
            <w:vAlign w:val="center"/>
            <w:hideMark/>
          </w:tcPr>
          <w:p w14:paraId="7802D3C1" w14:textId="77777777" w:rsidR="002F13A1" w:rsidRPr="00FD0DBE" w:rsidRDefault="002F13A1" w:rsidP="00B377A5">
            <w:pPr>
              <w:spacing w:after="0"/>
              <w:jc w:val="center"/>
              <w:rPr>
                <w:rFonts w:eastAsia="Times New Roman"/>
                <w:color w:val="0B428E"/>
                <w:sz w:val="20"/>
                <w:szCs w:val="20"/>
                <w:lang w:eastAsia="lv-LV"/>
              </w:rPr>
            </w:pPr>
            <w:r w:rsidRPr="00FD0DBE">
              <w:rPr>
                <w:rFonts w:eastAsia="Times New Roman"/>
                <w:color w:val="0B428E"/>
                <w:sz w:val="20"/>
                <w:szCs w:val="20"/>
                <w:lang w:eastAsia="lv-LV"/>
              </w:rPr>
              <w:t>1</w:t>
            </w:r>
          </w:p>
        </w:tc>
        <w:tc>
          <w:tcPr>
            <w:tcW w:w="1290" w:type="dxa"/>
            <w:tcBorders>
              <w:top w:val="nil"/>
              <w:left w:val="nil"/>
              <w:bottom w:val="single" w:sz="8" w:space="0" w:color="B4C6E7" w:themeColor="accent1" w:themeTint="66"/>
              <w:right w:val="single" w:sz="8" w:space="0" w:color="B4C6E7" w:themeColor="accent1" w:themeTint="66"/>
            </w:tcBorders>
            <w:shd w:val="clear" w:color="auto" w:fill="F2F2F2" w:themeFill="background1" w:themeFillShade="F2"/>
            <w:vAlign w:val="center"/>
            <w:hideMark/>
          </w:tcPr>
          <w:p w14:paraId="1F828F0C" w14:textId="77777777" w:rsidR="002F13A1" w:rsidRPr="00FD0DBE" w:rsidRDefault="002F13A1" w:rsidP="00B377A5">
            <w:pPr>
              <w:spacing w:after="0"/>
              <w:jc w:val="center"/>
              <w:rPr>
                <w:rFonts w:eastAsia="Times New Roman"/>
                <w:color w:val="0B428E"/>
                <w:sz w:val="20"/>
                <w:szCs w:val="20"/>
                <w:lang w:eastAsia="lv-LV"/>
              </w:rPr>
            </w:pPr>
            <w:r w:rsidRPr="00FD0DBE">
              <w:rPr>
                <w:rFonts w:eastAsia="Times New Roman"/>
                <w:color w:val="0B428E"/>
                <w:sz w:val="20"/>
                <w:szCs w:val="20"/>
                <w:lang w:eastAsia="lv-LV"/>
              </w:rPr>
              <w:t>2</w:t>
            </w:r>
          </w:p>
        </w:tc>
        <w:tc>
          <w:tcPr>
            <w:tcW w:w="1228" w:type="dxa"/>
            <w:tcBorders>
              <w:top w:val="nil"/>
              <w:left w:val="nil"/>
              <w:bottom w:val="single" w:sz="8" w:space="0" w:color="B4C6E7" w:themeColor="accent1" w:themeTint="66"/>
              <w:right w:val="single" w:sz="8" w:space="0" w:color="B4C6E7" w:themeColor="accent1" w:themeTint="66"/>
            </w:tcBorders>
            <w:shd w:val="clear" w:color="auto" w:fill="F2F2F2" w:themeFill="background1" w:themeFillShade="F2"/>
            <w:vAlign w:val="center"/>
            <w:hideMark/>
          </w:tcPr>
          <w:p w14:paraId="6EB6839E" w14:textId="77777777" w:rsidR="002F13A1" w:rsidRPr="00FD0DBE" w:rsidRDefault="002F13A1" w:rsidP="00B377A5">
            <w:pPr>
              <w:spacing w:after="0"/>
              <w:jc w:val="center"/>
              <w:rPr>
                <w:rFonts w:eastAsia="Times New Roman"/>
                <w:color w:val="0B428E"/>
                <w:sz w:val="20"/>
                <w:szCs w:val="20"/>
                <w:lang w:eastAsia="lv-LV"/>
              </w:rPr>
            </w:pPr>
            <w:r w:rsidRPr="00FD0DBE">
              <w:rPr>
                <w:rFonts w:eastAsia="Times New Roman"/>
                <w:color w:val="0B428E"/>
                <w:sz w:val="20"/>
                <w:szCs w:val="20"/>
                <w:lang w:eastAsia="lv-LV"/>
              </w:rPr>
              <w:t>3</w:t>
            </w:r>
          </w:p>
        </w:tc>
        <w:tc>
          <w:tcPr>
            <w:tcW w:w="1210" w:type="dxa"/>
            <w:tcBorders>
              <w:top w:val="nil"/>
              <w:left w:val="nil"/>
              <w:bottom w:val="single" w:sz="8" w:space="0" w:color="B4C6E7" w:themeColor="accent1" w:themeTint="66"/>
              <w:right w:val="single" w:sz="8" w:space="0" w:color="B4C6E7" w:themeColor="accent1" w:themeTint="66"/>
            </w:tcBorders>
            <w:shd w:val="clear" w:color="auto" w:fill="F2F2F2" w:themeFill="background1" w:themeFillShade="F2"/>
            <w:vAlign w:val="center"/>
            <w:hideMark/>
          </w:tcPr>
          <w:p w14:paraId="6AE43071" w14:textId="77777777" w:rsidR="002F13A1" w:rsidRPr="00FD0DBE" w:rsidRDefault="002F13A1" w:rsidP="00B377A5">
            <w:pPr>
              <w:spacing w:after="0"/>
              <w:jc w:val="center"/>
              <w:rPr>
                <w:rFonts w:eastAsia="Times New Roman"/>
                <w:color w:val="0B428E"/>
                <w:sz w:val="20"/>
                <w:szCs w:val="20"/>
                <w:lang w:eastAsia="lv-LV"/>
              </w:rPr>
            </w:pPr>
            <w:r w:rsidRPr="00FD0DBE">
              <w:rPr>
                <w:rFonts w:eastAsia="Times New Roman"/>
                <w:color w:val="0B428E"/>
                <w:sz w:val="20"/>
                <w:szCs w:val="20"/>
                <w:lang w:eastAsia="lv-LV"/>
              </w:rPr>
              <w:t>4</w:t>
            </w:r>
          </w:p>
        </w:tc>
        <w:tc>
          <w:tcPr>
            <w:tcW w:w="1247" w:type="dxa"/>
            <w:tcBorders>
              <w:top w:val="nil"/>
              <w:left w:val="nil"/>
              <w:bottom w:val="single" w:sz="8" w:space="0" w:color="B4C6E7" w:themeColor="accent1" w:themeTint="66"/>
              <w:right w:val="single" w:sz="8" w:space="0" w:color="B4C6E7" w:themeColor="accent1" w:themeTint="66"/>
            </w:tcBorders>
            <w:shd w:val="clear" w:color="auto" w:fill="F2F2F2" w:themeFill="background1" w:themeFillShade="F2"/>
            <w:vAlign w:val="center"/>
            <w:hideMark/>
          </w:tcPr>
          <w:p w14:paraId="4F235C8E" w14:textId="77777777" w:rsidR="002F13A1" w:rsidRPr="00FD0DBE" w:rsidRDefault="002F13A1" w:rsidP="00B377A5">
            <w:pPr>
              <w:spacing w:after="0"/>
              <w:ind w:hanging="110"/>
              <w:jc w:val="center"/>
              <w:rPr>
                <w:rFonts w:eastAsia="Times New Roman"/>
                <w:color w:val="0B428E"/>
                <w:sz w:val="20"/>
                <w:szCs w:val="20"/>
                <w:lang w:eastAsia="lv-LV"/>
              </w:rPr>
            </w:pPr>
            <w:r w:rsidRPr="00FD0DBE">
              <w:rPr>
                <w:rFonts w:eastAsia="Times New Roman"/>
                <w:color w:val="0B428E"/>
                <w:sz w:val="20"/>
                <w:szCs w:val="20"/>
                <w:lang w:eastAsia="lv-LV"/>
              </w:rPr>
              <w:t>5=1-3-4</w:t>
            </w:r>
          </w:p>
        </w:tc>
        <w:tc>
          <w:tcPr>
            <w:tcW w:w="1211" w:type="dxa"/>
            <w:tcBorders>
              <w:top w:val="nil"/>
              <w:left w:val="nil"/>
              <w:bottom w:val="single" w:sz="8" w:space="0" w:color="B4C6E7" w:themeColor="accent1" w:themeTint="66"/>
              <w:right w:val="single" w:sz="8" w:space="0" w:color="B4C6E7" w:themeColor="accent1" w:themeTint="66"/>
            </w:tcBorders>
            <w:shd w:val="clear" w:color="auto" w:fill="F2F2F2" w:themeFill="background1" w:themeFillShade="F2"/>
            <w:vAlign w:val="center"/>
            <w:hideMark/>
          </w:tcPr>
          <w:p w14:paraId="1AA29705" w14:textId="77777777" w:rsidR="002F13A1" w:rsidRPr="00FD0DBE" w:rsidRDefault="002F13A1" w:rsidP="00B377A5">
            <w:pPr>
              <w:spacing w:after="0"/>
              <w:jc w:val="center"/>
              <w:rPr>
                <w:rFonts w:eastAsia="Times New Roman"/>
                <w:color w:val="0B428E"/>
                <w:sz w:val="20"/>
                <w:szCs w:val="20"/>
                <w:lang w:eastAsia="lv-LV"/>
              </w:rPr>
            </w:pPr>
            <w:r w:rsidRPr="00FD0DBE">
              <w:rPr>
                <w:rFonts w:eastAsia="Times New Roman"/>
                <w:color w:val="0B428E"/>
                <w:sz w:val="20"/>
                <w:szCs w:val="20"/>
                <w:lang w:eastAsia="lv-LV"/>
              </w:rPr>
              <w:t>6</w:t>
            </w:r>
          </w:p>
        </w:tc>
      </w:tr>
      <w:tr w:rsidR="002F13A1" w:rsidRPr="00FD0DBE" w14:paraId="0BCB57C1"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0A670277"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Aizkraukles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CD640AF"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2 262 539</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27C4EEB"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72.76</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5EC62F0"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37 519</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89C7BA9"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640E081"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2 225 020</w:t>
            </w:r>
          </w:p>
        </w:tc>
        <w:tc>
          <w:tcPr>
            <w:tcW w:w="1211" w:type="dxa"/>
            <w:tcBorders>
              <w:top w:val="nil"/>
              <w:left w:val="nil"/>
              <w:bottom w:val="single" w:sz="8" w:space="0" w:color="B4C6E7" w:themeColor="accent1" w:themeTint="66"/>
              <w:right w:val="single" w:sz="8" w:space="0" w:color="B4C6E7" w:themeColor="accent1" w:themeTint="66"/>
            </w:tcBorders>
            <w:shd w:val="clear" w:color="auto" w:fill="C5E0B3" w:themeFill="accent6" w:themeFillTint="66"/>
            <w:vAlign w:val="center"/>
            <w:hideMark/>
          </w:tcPr>
          <w:p w14:paraId="61F19418"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71.55 </w:t>
            </w:r>
          </w:p>
        </w:tc>
      </w:tr>
      <w:tr w:rsidR="002F13A1" w:rsidRPr="00FD0DBE" w14:paraId="23870FF3"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12F24455"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Alūksnes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33433B6"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1 579 151</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4B0CE38"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102.44</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DE412FB"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12 112</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1B922D1"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6797AAD"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1 567 039</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D641505"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101.65 </w:t>
            </w:r>
          </w:p>
        </w:tc>
      </w:tr>
      <w:tr w:rsidR="002F13A1" w:rsidRPr="00FD0DBE" w14:paraId="5D24BF51"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0F7B9A6C"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Augšdaugavas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3DFDD1B"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3 939 345</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E320D4F"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138.55</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1354187"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10 791</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31FA9DD"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0C46A9C"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3 928 554</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A3ACF05"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138.17 </w:t>
            </w:r>
          </w:p>
        </w:tc>
      </w:tr>
      <w:tr w:rsidR="002F13A1" w:rsidRPr="00FD0DBE" w14:paraId="29EF20CF"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65CC71B9"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Ādažu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F33A43D"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5 127 081</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B30B6CA"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229.94</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6E13C54"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92 014</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9D406EF"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1 949 265</w:t>
            </w: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61ABCF1"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3 085 802</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ACF3347"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138.40 </w:t>
            </w:r>
          </w:p>
        </w:tc>
      </w:tr>
      <w:tr w:rsidR="002F13A1" w:rsidRPr="00FD0DBE" w14:paraId="47188F37"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55CA5BF9"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Balvu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F3730D4"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2 800 020</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35918E6"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138.20</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C1CE7E6"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21 495</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BF9532C"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6F8990D"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2 778 525</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A1447F1"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137.14 </w:t>
            </w:r>
          </w:p>
        </w:tc>
      </w:tr>
      <w:tr w:rsidR="002F13A1" w:rsidRPr="00FD0DBE" w14:paraId="398C4D66"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143B0055"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Bauskas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6887E11"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3 646 094</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D592D11"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82.40</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122A550"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37 432</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92CDA7C"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8C69A85"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3 608 662</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622A121"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81.55 </w:t>
            </w:r>
          </w:p>
        </w:tc>
      </w:tr>
      <w:tr w:rsidR="002F13A1" w:rsidRPr="00FD0DBE" w14:paraId="488E336B"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568216CC" w14:textId="77777777" w:rsidR="002F13A1" w:rsidRPr="00FD0DBE" w:rsidRDefault="002F13A1" w:rsidP="00B377A5">
            <w:pPr>
              <w:spacing w:after="0"/>
              <w:rPr>
                <w:rFonts w:eastAsia="Times New Roman"/>
                <w:sz w:val="20"/>
                <w:szCs w:val="20"/>
                <w:lang w:eastAsia="lv-LV"/>
              </w:rPr>
            </w:pPr>
            <w:proofErr w:type="spellStart"/>
            <w:r w:rsidRPr="00FD0DBE">
              <w:rPr>
                <w:rFonts w:eastAsia="Times New Roman"/>
                <w:sz w:val="20"/>
                <w:szCs w:val="20"/>
                <w:lang w:eastAsia="lv-LV"/>
              </w:rPr>
              <w:t>Cēsu</w:t>
            </w:r>
            <w:proofErr w:type="spellEnd"/>
            <w:r w:rsidRPr="00FD0DBE">
              <w:rPr>
                <w:rFonts w:eastAsia="Times New Roman"/>
                <w:sz w:val="20"/>
                <w:szCs w:val="20"/>
                <w:lang w:eastAsia="lv-LV"/>
              </w:rPr>
              <w:t xml:space="preserve">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7B17AA8"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3 755 727</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EBB641C"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83.70</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5FC614A"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48 061</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E2D0290"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FC82E5E"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3 707 666</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DA7C71C"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82.63 </w:t>
            </w:r>
          </w:p>
        </w:tc>
      </w:tr>
      <w:tr w:rsidR="002F13A1" w:rsidRPr="00FD0DBE" w14:paraId="7FED0D3B"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12577D32" w14:textId="77777777" w:rsidR="002F13A1" w:rsidRPr="00FD0DBE" w:rsidRDefault="002F13A1" w:rsidP="00B377A5">
            <w:pPr>
              <w:spacing w:after="0"/>
              <w:rPr>
                <w:rFonts w:eastAsia="Times New Roman"/>
                <w:sz w:val="20"/>
                <w:szCs w:val="20"/>
                <w:lang w:eastAsia="lv-LV"/>
              </w:rPr>
            </w:pPr>
            <w:proofErr w:type="spellStart"/>
            <w:r w:rsidRPr="00FD0DBE">
              <w:rPr>
                <w:rFonts w:eastAsia="Times New Roman"/>
                <w:sz w:val="20"/>
                <w:szCs w:val="20"/>
                <w:lang w:eastAsia="lv-LV"/>
              </w:rPr>
              <w:t>Dienvidkurzemes</w:t>
            </w:r>
            <w:proofErr w:type="spellEnd"/>
            <w:r w:rsidRPr="00FD0DBE">
              <w:rPr>
                <w:rFonts w:eastAsia="Times New Roman"/>
                <w:sz w:val="20"/>
                <w:szCs w:val="20"/>
                <w:lang w:eastAsia="lv-LV"/>
              </w:rPr>
              <w:t xml:space="preserve">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16A9B2A"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4 897 664</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1CF7659"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138.54</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EFBF0DF"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22 159</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254923A"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17A6E40"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4 875 505</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0E4430C"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137.91 </w:t>
            </w:r>
          </w:p>
        </w:tc>
      </w:tr>
      <w:tr w:rsidR="002F13A1" w:rsidRPr="00FD0DBE" w14:paraId="0BD042F8"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44218399"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Dobeles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4C26577"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3 725 892</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0BB5AC0"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121.94</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E954D64"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5 011</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0C6E6C4"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98FEDB5"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3 720 881</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19F0003"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121.77 </w:t>
            </w:r>
          </w:p>
        </w:tc>
      </w:tr>
      <w:tr w:rsidR="002F13A1" w:rsidRPr="00FD0DBE" w14:paraId="056E92FF"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4FA5C955"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Gulbenes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629A649"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1 917 412</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6DD0148"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92.21</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786FAEE"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15 791</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05532C8"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F8A16F2"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1 901 621</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F9F1828"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91.45 </w:t>
            </w:r>
          </w:p>
        </w:tc>
      </w:tr>
      <w:tr w:rsidR="002F13A1" w:rsidRPr="00FD0DBE" w14:paraId="291E2319"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7E09F9A7"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Jelgavas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FBB84A3"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2 973 955</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7DC3C8E"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87.84</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70BD72D"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8 193</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C4A86AE"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21D96EF"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2 965 762</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433FA83"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87.60 </w:t>
            </w:r>
          </w:p>
        </w:tc>
      </w:tr>
      <w:tr w:rsidR="002F13A1" w:rsidRPr="00FD0DBE" w14:paraId="1218F723"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04352FB5"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Jēkabpils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773DA05"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4 585 025</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27FAC31"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106.76</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6FD7404"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63 300</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458C1B3"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C0BF7BA"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4 521 725</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22B4C3F"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105.28 </w:t>
            </w:r>
          </w:p>
        </w:tc>
      </w:tr>
      <w:tr w:rsidR="002F13A1" w:rsidRPr="00FD0DBE" w14:paraId="66836520"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62CDC2EB"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Krāslavas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ABB9CF9"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2 730 498</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A81A9A3"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115.58</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B55C05C"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3 551</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3C163B5"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D1B123D"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2 726 947</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2976ED2"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115.43 </w:t>
            </w:r>
          </w:p>
        </w:tc>
      </w:tr>
      <w:tr w:rsidR="002F13A1" w:rsidRPr="00FD0DBE" w14:paraId="125F5CF1"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59CB599C"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Kuldīgas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9399F78"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2 170 222</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2A7AAB7"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73.95</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54D0C71"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13 639</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7E31C5A"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EC35F3F"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2 156 583</w:t>
            </w:r>
          </w:p>
        </w:tc>
        <w:tc>
          <w:tcPr>
            <w:tcW w:w="1211" w:type="dxa"/>
            <w:tcBorders>
              <w:top w:val="nil"/>
              <w:left w:val="nil"/>
              <w:bottom w:val="single" w:sz="8" w:space="0" w:color="B4C6E7" w:themeColor="accent1" w:themeTint="66"/>
              <w:right w:val="single" w:sz="8" w:space="0" w:color="B4C6E7" w:themeColor="accent1" w:themeTint="66"/>
            </w:tcBorders>
            <w:shd w:val="clear" w:color="auto" w:fill="C5E0B3" w:themeFill="accent6" w:themeFillTint="66"/>
            <w:vAlign w:val="center"/>
            <w:hideMark/>
          </w:tcPr>
          <w:p w14:paraId="1829B05B"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73.48 </w:t>
            </w:r>
          </w:p>
        </w:tc>
      </w:tr>
      <w:tr w:rsidR="002F13A1" w:rsidRPr="00FD0DBE" w14:paraId="709B1E35"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6F7D40C5"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Ķekavas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32AC0C0"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6 914 610</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A3150E8"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220.27</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0F98EE1"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110 982</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0EB02DD"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2 217 346</w:t>
            </w: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2D9A9CE"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4 586 282</w:t>
            </w:r>
          </w:p>
        </w:tc>
        <w:tc>
          <w:tcPr>
            <w:tcW w:w="1211" w:type="dxa"/>
            <w:tcBorders>
              <w:top w:val="nil"/>
              <w:left w:val="nil"/>
              <w:bottom w:val="single" w:sz="8" w:space="0" w:color="B4C6E7" w:themeColor="accent1" w:themeTint="66"/>
              <w:right w:val="single" w:sz="8" w:space="0" w:color="B4C6E7" w:themeColor="accent1" w:themeTint="66"/>
            </w:tcBorders>
            <w:shd w:val="clear" w:color="auto" w:fill="FFFFFF" w:themeFill="background1"/>
            <w:vAlign w:val="center"/>
            <w:hideMark/>
          </w:tcPr>
          <w:p w14:paraId="235435A7"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146.10 </w:t>
            </w:r>
          </w:p>
        </w:tc>
      </w:tr>
      <w:tr w:rsidR="002F13A1" w:rsidRPr="00FD0DBE" w14:paraId="4E448863"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09E2CF98"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lastRenderedPageBreak/>
              <w:t>Limbažu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D42A2E7"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3 256 478</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07069F5"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108.60</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39DC760"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10 832</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6F692E0"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C6D95E3"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3 245 646</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31BD844"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108.24 </w:t>
            </w:r>
          </w:p>
        </w:tc>
      </w:tr>
      <w:tr w:rsidR="002F13A1" w:rsidRPr="00FD0DBE" w14:paraId="00FC7359"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36311615"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Līvānu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428EE7C"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1 370 795</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151D023"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118.50</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AAA6DF6"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5 678</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7494665"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11E4F56"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1 365 117</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2D64406"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118.01 </w:t>
            </w:r>
          </w:p>
        </w:tc>
      </w:tr>
      <w:tr w:rsidR="002F13A1" w:rsidRPr="00FD0DBE" w14:paraId="31B11EFB"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6FE1D6A6"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Ludzas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5F49CC9"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2 620 882</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42FA169"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112.46</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250238B"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14 503</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77062A4"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D84EA92"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2 606 379</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F27B754"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111.84 </w:t>
            </w:r>
          </w:p>
        </w:tc>
      </w:tr>
      <w:tr w:rsidR="002F13A1" w:rsidRPr="00FD0DBE" w14:paraId="6F59912B"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72FE5A9F"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Madonas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2E784FE"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3 477 809</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6E5C83C"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113.49</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83F75F8"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48 039</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59D9293"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90CBEF5"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3 429 770</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906A7A0"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111.93 </w:t>
            </w:r>
          </w:p>
        </w:tc>
      </w:tr>
      <w:tr w:rsidR="002F13A1" w:rsidRPr="00FD0DBE" w14:paraId="2098C6AA"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5A231BFA"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Mārupes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FF51B51"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7 380 855</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925AF91"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201.19</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5CD2FE8"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106 588</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BB3B623"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4 595 917</w:t>
            </w: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85F5B44"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2 678 350</w:t>
            </w:r>
          </w:p>
        </w:tc>
        <w:tc>
          <w:tcPr>
            <w:tcW w:w="1211" w:type="dxa"/>
            <w:tcBorders>
              <w:top w:val="nil"/>
              <w:left w:val="nil"/>
              <w:bottom w:val="single" w:sz="8" w:space="0" w:color="B4C6E7" w:themeColor="accent1" w:themeTint="66"/>
              <w:right w:val="single" w:sz="8" w:space="0" w:color="B4C6E7" w:themeColor="accent1" w:themeTint="66"/>
            </w:tcBorders>
            <w:shd w:val="clear" w:color="auto" w:fill="C5E0B3" w:themeFill="accent6" w:themeFillTint="66"/>
            <w:vAlign w:val="center"/>
            <w:hideMark/>
          </w:tcPr>
          <w:p w14:paraId="2D3D37F7"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73.01 </w:t>
            </w:r>
          </w:p>
        </w:tc>
      </w:tr>
      <w:tr w:rsidR="002F13A1" w:rsidRPr="00FD0DBE" w14:paraId="1EF35E62"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200A299F"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Ogres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0EB85A3"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6 211 671</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672A5FE"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101.22</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756CAB5"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75 181</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7AB3587"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175 097</w:t>
            </w: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E316996"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5 961 393</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8AC8EE9"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97.14 </w:t>
            </w:r>
          </w:p>
        </w:tc>
      </w:tr>
      <w:tr w:rsidR="002F13A1" w:rsidRPr="00FD0DBE" w14:paraId="6DD03CCD"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797891FE"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Olaines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185A68D"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2 481 917</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F532AA5"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118.60</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497B0FD"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5 211</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A6DCAD3"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10AF697"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2 476 706</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CA2D4F2"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118.36 </w:t>
            </w:r>
          </w:p>
        </w:tc>
      </w:tr>
      <w:tr w:rsidR="002F13A1" w:rsidRPr="00FD0DBE" w14:paraId="0B9B83EC"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68B96C19"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Preiļu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C74DD04"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2 381 037</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A4FA571"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133.40</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C8AA25C"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17 470</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D839A1B"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CBBF338"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2 363 567</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16E9D77"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132.42 </w:t>
            </w:r>
          </w:p>
        </w:tc>
      </w:tr>
      <w:tr w:rsidR="002F13A1" w:rsidRPr="00FD0DBE" w14:paraId="7F1E4D9D"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6820B639"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Rēzeknes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9FB849B"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5 342 392</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11B1303"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170.55</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6B538BA"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2 964</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14DFADB"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79D81BE"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5 339 428</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0873C3A"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170.46 </w:t>
            </w:r>
          </w:p>
        </w:tc>
      </w:tr>
      <w:tr w:rsidR="002F13A1" w:rsidRPr="00FD0DBE" w14:paraId="0231F06F"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48948A5A"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Ropažu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58C8487"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11 295 526</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AC4DCBF"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334.03</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D5583F2"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78 667</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4B3BECC"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7 309 118</w:t>
            </w: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EAB5087"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3 907 741</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D3D42A2"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115.56 </w:t>
            </w:r>
          </w:p>
        </w:tc>
      </w:tr>
      <w:tr w:rsidR="002F13A1" w:rsidRPr="00FD0DBE" w14:paraId="7934B369"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50E192E9"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Salaspils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8CDE483"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1 817 540</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DC46DB4"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74.98</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3B14C76"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3 637</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3CF1BF2"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B6FB48F"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1 813 903</w:t>
            </w:r>
          </w:p>
        </w:tc>
        <w:tc>
          <w:tcPr>
            <w:tcW w:w="1211" w:type="dxa"/>
            <w:tcBorders>
              <w:top w:val="nil"/>
              <w:left w:val="nil"/>
              <w:bottom w:val="single" w:sz="8" w:space="0" w:color="B4C6E7" w:themeColor="accent1" w:themeTint="66"/>
              <w:right w:val="single" w:sz="8" w:space="0" w:color="B4C6E7" w:themeColor="accent1" w:themeTint="66"/>
            </w:tcBorders>
            <w:shd w:val="clear" w:color="auto" w:fill="C5E0B3" w:themeFill="accent6" w:themeFillTint="66"/>
            <w:vAlign w:val="center"/>
            <w:hideMark/>
          </w:tcPr>
          <w:p w14:paraId="476E9AC8"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74.83 </w:t>
            </w:r>
          </w:p>
        </w:tc>
      </w:tr>
      <w:tr w:rsidR="002F13A1" w:rsidRPr="00FD0DBE" w14:paraId="5946037F"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75D3AB4B"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Saldus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45F48AB"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4 810 527</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6739BAA"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162.45</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C27B6E6"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25 004</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AA09636"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DAF4473"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4 785 523</w:t>
            </w:r>
          </w:p>
        </w:tc>
        <w:tc>
          <w:tcPr>
            <w:tcW w:w="1211" w:type="dxa"/>
            <w:tcBorders>
              <w:top w:val="nil"/>
              <w:left w:val="nil"/>
              <w:bottom w:val="single" w:sz="8" w:space="0" w:color="B4C6E7" w:themeColor="accent1" w:themeTint="66"/>
              <w:right w:val="single" w:sz="8" w:space="0" w:color="B4C6E7" w:themeColor="accent1" w:themeTint="66"/>
            </w:tcBorders>
            <w:shd w:val="clear" w:color="auto" w:fill="F7CAAC" w:themeFill="accent2" w:themeFillTint="66"/>
            <w:vAlign w:val="center"/>
            <w:hideMark/>
          </w:tcPr>
          <w:p w14:paraId="67E1B768"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161.60 </w:t>
            </w:r>
          </w:p>
        </w:tc>
      </w:tr>
      <w:tr w:rsidR="002F13A1" w:rsidRPr="00FD0DBE" w14:paraId="4420C248"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6E00FC7F"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Saulkrastu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6E37A6A"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2 123 425</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FDC0C19"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212.28</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7C901E2"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20 710</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55A1D09"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208 313</w:t>
            </w: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D18A541"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1 894 402</w:t>
            </w:r>
          </w:p>
        </w:tc>
        <w:tc>
          <w:tcPr>
            <w:tcW w:w="1211" w:type="dxa"/>
            <w:tcBorders>
              <w:top w:val="nil"/>
              <w:left w:val="nil"/>
              <w:bottom w:val="single" w:sz="8" w:space="0" w:color="B4C6E7" w:themeColor="accent1" w:themeTint="66"/>
              <w:right w:val="single" w:sz="8" w:space="0" w:color="B4C6E7" w:themeColor="accent1" w:themeTint="66"/>
            </w:tcBorders>
            <w:shd w:val="clear" w:color="auto" w:fill="F7CAAC" w:themeFill="accent2" w:themeFillTint="66"/>
            <w:vAlign w:val="center"/>
            <w:hideMark/>
          </w:tcPr>
          <w:p w14:paraId="65889749"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189.38 </w:t>
            </w:r>
          </w:p>
        </w:tc>
      </w:tr>
      <w:tr w:rsidR="002F13A1" w:rsidRPr="00FD0DBE" w14:paraId="2F26E13F"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37CA1A2D"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Siguldas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F5AF7E7"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4 518 963</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FE544AA"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140.05</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9880F3D"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17 191</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3BD7D10"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773A9DA"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4 501 772</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B47DE46"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139.52 </w:t>
            </w:r>
          </w:p>
        </w:tc>
      </w:tr>
      <w:tr w:rsidR="002F13A1" w:rsidRPr="00FD0DBE" w14:paraId="41A843E3"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019C021C"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Smiltenes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909A5F1"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1 293 227</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22FEA1D"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67.48</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3353E7D"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51 578</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CAB2717"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D07637E"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1 241 649</w:t>
            </w:r>
          </w:p>
        </w:tc>
        <w:tc>
          <w:tcPr>
            <w:tcW w:w="1211" w:type="dxa"/>
            <w:tcBorders>
              <w:top w:val="nil"/>
              <w:left w:val="nil"/>
              <w:bottom w:val="single" w:sz="8" w:space="0" w:color="B4C6E7" w:themeColor="accent1" w:themeTint="66"/>
              <w:right w:val="single" w:sz="8" w:space="0" w:color="B4C6E7" w:themeColor="accent1" w:themeTint="66"/>
            </w:tcBorders>
            <w:shd w:val="clear" w:color="auto" w:fill="C5E0B3" w:themeFill="accent6" w:themeFillTint="66"/>
            <w:vAlign w:val="center"/>
            <w:hideMark/>
          </w:tcPr>
          <w:p w14:paraId="3F808CD9"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64.79 </w:t>
            </w:r>
          </w:p>
        </w:tc>
      </w:tr>
      <w:tr w:rsidR="002F13A1" w:rsidRPr="00FD0DBE" w14:paraId="18C733CF"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6F413A3F"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Talsu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4647A79"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2 925 647</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DBB49E7"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75.76</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50EE381"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10 744</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73ABBBC"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340D60A"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2 914 903</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960270F"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75.48 </w:t>
            </w:r>
          </w:p>
        </w:tc>
      </w:tr>
      <w:tr w:rsidR="002F13A1" w:rsidRPr="00FD0DBE" w14:paraId="5A726588"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2D1B3902"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Tukuma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866CD09"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9 706 251</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AD4746F"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204.10</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383BFEE"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206 597</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067062C"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2B649170"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9 499 654</w:t>
            </w:r>
          </w:p>
        </w:tc>
        <w:tc>
          <w:tcPr>
            <w:tcW w:w="1211" w:type="dxa"/>
            <w:tcBorders>
              <w:top w:val="nil"/>
              <w:left w:val="nil"/>
              <w:bottom w:val="single" w:sz="8" w:space="0" w:color="B4C6E7" w:themeColor="accent1" w:themeTint="66"/>
              <w:right w:val="single" w:sz="8" w:space="0" w:color="B4C6E7" w:themeColor="accent1" w:themeTint="66"/>
            </w:tcBorders>
            <w:shd w:val="clear" w:color="auto" w:fill="F7CAAC" w:themeFill="accent2" w:themeFillTint="66"/>
            <w:vAlign w:val="center"/>
            <w:hideMark/>
          </w:tcPr>
          <w:p w14:paraId="4C2C4C28"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199.76 </w:t>
            </w:r>
          </w:p>
        </w:tc>
      </w:tr>
      <w:tr w:rsidR="002F13A1" w:rsidRPr="00FD0DBE" w14:paraId="48C9A32E"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71AE0BCA"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Valkas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D07281D"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1 166 987</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69AB162"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136.01</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793D612"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39 685</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D881F5E"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A284724"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1 127 302</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63E22CA"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131.39 </w:t>
            </w:r>
          </w:p>
        </w:tc>
      </w:tr>
      <w:tr w:rsidR="002F13A1" w:rsidRPr="00FD0DBE" w14:paraId="5A702931"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7A860907"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Valmieras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3155246"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5 761 542</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6401FD4D"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105.44</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B5F63D1"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83 413</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5852889"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070E0EA"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5 678 129</w:t>
            </w:r>
          </w:p>
        </w:tc>
        <w:tc>
          <w:tcPr>
            <w:tcW w:w="1211"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5716659"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103.92 </w:t>
            </w:r>
          </w:p>
        </w:tc>
      </w:tr>
      <w:tr w:rsidR="002F13A1" w:rsidRPr="00FD0DBE" w14:paraId="5213F6FB"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1BE913DF"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Varakļānu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7AC0809"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479 514</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DBD19AE"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155.74</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5A8F354D"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2 674</w:t>
            </w: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42FCA603" w14:textId="77777777" w:rsidR="002F13A1" w:rsidRPr="00FD0DBE" w:rsidRDefault="002F13A1" w:rsidP="00B377A5">
            <w:pPr>
              <w:spacing w:after="0"/>
              <w:jc w:val="right"/>
              <w:rPr>
                <w:rFonts w:eastAsia="Times New Roman"/>
                <w:sz w:val="20"/>
                <w:szCs w:val="20"/>
                <w:lang w:eastAsia="lv-LV"/>
              </w:rPr>
            </w:pP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71798F2A"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476 840</w:t>
            </w:r>
          </w:p>
        </w:tc>
        <w:tc>
          <w:tcPr>
            <w:tcW w:w="1211" w:type="dxa"/>
            <w:tcBorders>
              <w:top w:val="nil"/>
              <w:left w:val="nil"/>
              <w:bottom w:val="single" w:sz="8" w:space="0" w:color="B4C6E7" w:themeColor="accent1" w:themeTint="66"/>
              <w:right w:val="single" w:sz="8" w:space="0" w:color="B4C6E7" w:themeColor="accent1" w:themeTint="66"/>
            </w:tcBorders>
            <w:shd w:val="clear" w:color="auto" w:fill="F7CAAC" w:themeFill="accent2" w:themeFillTint="66"/>
            <w:vAlign w:val="center"/>
            <w:hideMark/>
          </w:tcPr>
          <w:p w14:paraId="5F76226F"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154.87 </w:t>
            </w:r>
          </w:p>
        </w:tc>
      </w:tr>
      <w:tr w:rsidR="002F13A1" w:rsidRPr="00FD0DBE" w14:paraId="02C3104B" w14:textId="77777777" w:rsidTr="5EFF1C9C">
        <w:trPr>
          <w:trHeight w:val="218"/>
        </w:trPr>
        <w:tc>
          <w:tcPr>
            <w:tcW w:w="1650" w:type="dxa"/>
            <w:tcBorders>
              <w:top w:val="nil"/>
              <w:left w:val="single" w:sz="8" w:space="0" w:color="B4C6E7" w:themeColor="accent1" w:themeTint="66"/>
              <w:bottom w:val="single" w:sz="8" w:space="0" w:color="B4C6E7" w:themeColor="accent1" w:themeTint="66"/>
              <w:right w:val="single" w:sz="8" w:space="0" w:color="B4C6E7" w:themeColor="accent1" w:themeTint="66"/>
            </w:tcBorders>
            <w:shd w:val="clear" w:color="auto" w:fill="auto"/>
            <w:vAlign w:val="center"/>
            <w:hideMark/>
          </w:tcPr>
          <w:p w14:paraId="62F6E248" w14:textId="77777777" w:rsidR="002F13A1" w:rsidRPr="00FD0DBE" w:rsidRDefault="002F13A1" w:rsidP="00B377A5">
            <w:pPr>
              <w:spacing w:after="0"/>
              <w:rPr>
                <w:rFonts w:eastAsia="Times New Roman"/>
                <w:sz w:val="20"/>
                <w:szCs w:val="20"/>
                <w:lang w:eastAsia="lv-LV"/>
              </w:rPr>
            </w:pPr>
            <w:r w:rsidRPr="00FD0DBE">
              <w:rPr>
                <w:rFonts w:eastAsia="Times New Roman"/>
                <w:sz w:val="20"/>
                <w:szCs w:val="20"/>
                <w:lang w:eastAsia="lv-LV"/>
              </w:rPr>
              <w:t>Ventspils novads</w:t>
            </w:r>
          </w:p>
        </w:tc>
        <w:tc>
          <w:tcPr>
            <w:tcW w:w="126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453E1F6"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2 089 864</w:t>
            </w:r>
          </w:p>
        </w:tc>
        <w:tc>
          <w:tcPr>
            <w:tcW w:w="129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110733C"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4 480</w:t>
            </w:r>
          </w:p>
        </w:tc>
        <w:tc>
          <w:tcPr>
            <w:tcW w:w="1228"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3F21889B" w14:textId="77777777" w:rsidR="002F13A1" w:rsidRPr="00FD0DBE" w:rsidRDefault="002F13A1" w:rsidP="00B377A5">
            <w:pPr>
              <w:spacing w:after="0"/>
              <w:jc w:val="right"/>
              <w:rPr>
                <w:rFonts w:eastAsia="Times New Roman"/>
                <w:sz w:val="20"/>
                <w:szCs w:val="20"/>
                <w:lang w:eastAsia="lv-LV"/>
              </w:rPr>
            </w:pPr>
          </w:p>
        </w:tc>
        <w:tc>
          <w:tcPr>
            <w:tcW w:w="1210"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04828AEA" w14:textId="77777777" w:rsidR="002F13A1" w:rsidRPr="00FD0DBE" w:rsidRDefault="002F13A1" w:rsidP="00B377A5">
            <w:pPr>
              <w:spacing w:after="0"/>
              <w:jc w:val="right"/>
              <w:rPr>
                <w:rFonts w:eastAsia="Times New Roman"/>
                <w:sz w:val="20"/>
                <w:szCs w:val="20"/>
                <w:lang w:eastAsia="lv-LV"/>
              </w:rPr>
            </w:pPr>
            <w:r w:rsidRPr="00FD0DBE">
              <w:rPr>
                <w:rFonts w:eastAsia="Times New Roman"/>
                <w:sz w:val="20"/>
                <w:szCs w:val="20"/>
                <w:lang w:eastAsia="lv-LV"/>
              </w:rPr>
              <w:t>2 085 384</w:t>
            </w:r>
          </w:p>
        </w:tc>
        <w:tc>
          <w:tcPr>
            <w:tcW w:w="1247" w:type="dxa"/>
            <w:tcBorders>
              <w:top w:val="nil"/>
              <w:left w:val="nil"/>
              <w:bottom w:val="single" w:sz="8" w:space="0" w:color="B4C6E7" w:themeColor="accent1" w:themeTint="66"/>
              <w:right w:val="single" w:sz="8" w:space="0" w:color="B4C6E7" w:themeColor="accent1" w:themeTint="66"/>
            </w:tcBorders>
            <w:shd w:val="clear" w:color="auto" w:fill="auto"/>
            <w:vAlign w:val="center"/>
            <w:hideMark/>
          </w:tcPr>
          <w:p w14:paraId="1F17D600" w14:textId="77777777" w:rsidR="002F13A1" w:rsidRPr="00FD0DBE" w:rsidRDefault="002F13A1" w:rsidP="00B377A5">
            <w:pPr>
              <w:spacing w:after="0"/>
              <w:ind w:firstLine="67"/>
              <w:jc w:val="right"/>
              <w:rPr>
                <w:rFonts w:eastAsia="Times New Roman"/>
                <w:sz w:val="20"/>
                <w:szCs w:val="20"/>
                <w:lang w:eastAsia="lv-LV"/>
              </w:rPr>
            </w:pPr>
            <w:r w:rsidRPr="00FD0DBE">
              <w:rPr>
                <w:rFonts w:eastAsia="Times New Roman"/>
                <w:sz w:val="20"/>
                <w:szCs w:val="20"/>
                <w:lang w:eastAsia="lv-LV"/>
              </w:rPr>
              <w:t>11 468</w:t>
            </w:r>
          </w:p>
        </w:tc>
        <w:tc>
          <w:tcPr>
            <w:tcW w:w="1211" w:type="dxa"/>
            <w:tcBorders>
              <w:top w:val="nil"/>
              <w:left w:val="nil"/>
              <w:bottom w:val="single" w:sz="8" w:space="0" w:color="B4C6E7" w:themeColor="accent1" w:themeTint="66"/>
              <w:right w:val="single" w:sz="8" w:space="0" w:color="B4C6E7" w:themeColor="accent1" w:themeTint="66"/>
            </w:tcBorders>
            <w:shd w:val="clear" w:color="auto" w:fill="F7CAAC" w:themeFill="accent2" w:themeFillTint="66"/>
            <w:vAlign w:val="center"/>
            <w:hideMark/>
          </w:tcPr>
          <w:p w14:paraId="7079912B" w14:textId="77777777" w:rsidR="002F13A1" w:rsidRPr="00FD0DBE" w:rsidRDefault="002F13A1" w:rsidP="00B377A5">
            <w:pPr>
              <w:spacing w:after="0"/>
              <w:ind w:firstLine="191"/>
              <w:jc w:val="right"/>
              <w:rPr>
                <w:rFonts w:eastAsia="Times New Roman"/>
                <w:sz w:val="20"/>
                <w:szCs w:val="20"/>
                <w:lang w:eastAsia="lv-LV"/>
              </w:rPr>
            </w:pPr>
            <w:r w:rsidRPr="00FD0DBE">
              <w:rPr>
                <w:rFonts w:eastAsia="Times New Roman"/>
                <w:sz w:val="20"/>
                <w:szCs w:val="20"/>
                <w:lang w:eastAsia="lv-LV"/>
              </w:rPr>
              <w:t xml:space="preserve">181,84 </w:t>
            </w:r>
          </w:p>
        </w:tc>
      </w:tr>
    </w:tbl>
    <w:p w14:paraId="1054AF7E" w14:textId="77777777" w:rsidR="002F13A1" w:rsidRPr="00FD0DBE" w:rsidRDefault="002F13A1" w:rsidP="5EFF1C9C">
      <w:pPr>
        <w:jc w:val="right"/>
        <w:rPr>
          <w:rFonts w:eastAsia="Times New Roman"/>
          <w:i/>
          <w:iCs/>
        </w:rPr>
      </w:pPr>
      <w:r w:rsidRPr="00FD0DBE">
        <w:rPr>
          <w:rFonts w:eastAsia="Times New Roman"/>
          <w:i/>
          <w:iCs/>
        </w:rPr>
        <w:t>Datu avots: VK, PMLP</w:t>
      </w:r>
    </w:p>
    <w:p w14:paraId="1BDD28A1" w14:textId="77777777" w:rsidR="002F13A1" w:rsidRPr="00FD0DBE" w:rsidRDefault="002F13A1" w:rsidP="5EFF1C9C">
      <w:pPr>
        <w:rPr>
          <w:rFonts w:eastAsia="Times New Roman"/>
        </w:rPr>
      </w:pPr>
      <w:r w:rsidRPr="00FD0DBE">
        <w:rPr>
          <w:rFonts w:eastAsia="Times New Roman"/>
        </w:rPr>
        <w:t xml:space="preserve">Novadu pašvaldībās vidējais rādītājs ir ap 118 EUR, kas ir par 73,5% vairāk, nekā </w:t>
      </w:r>
      <w:proofErr w:type="spellStart"/>
      <w:r w:rsidRPr="00FD0DBE">
        <w:rPr>
          <w:rFonts w:eastAsia="Times New Roman"/>
        </w:rPr>
        <w:t>valstspilsētu</w:t>
      </w:r>
      <w:proofErr w:type="spellEnd"/>
      <w:r w:rsidRPr="00FD0DBE">
        <w:rPr>
          <w:rFonts w:eastAsia="Times New Roman"/>
        </w:rPr>
        <w:t xml:space="preserve"> pašvaldībās, kas savukārt liecina par būtisku teritorijas lieluma un iedzīvotāju blīvuma nozīmi administratīvo izdevumu plānošanā, sevišķi lauku novados bez lielām blīvi apdzīvotām vietām. </w:t>
      </w:r>
    </w:p>
    <w:p w14:paraId="0E6C6748" w14:textId="77777777" w:rsidR="002F13A1" w:rsidRPr="00FD0DBE" w:rsidRDefault="002F13A1" w:rsidP="00B03571">
      <w:pPr>
        <w:rPr>
          <w:b/>
          <w:i/>
        </w:rPr>
      </w:pPr>
      <w:r w:rsidRPr="00FD0DBE">
        <w:t>Salīdzinot funkcionālo kategoriju “Vispārējie valdības dienesti” un administratīvos izdevumus, ņemot vērā 2021. gada oktobra izpildes datus. Redzams, ka lielākā daļā pašvaldību administratīvie izdevumi veido tādas pašas izmaksas kā funkcionālajā kategorijā “Vispārējie valdības dienesti”. Četrām novadu pašvaldībām koriģētās administratīvās izmaksas ir ievērojami zemākas nekā kopējās plānotās izmaksas funkcionālajā kategorijā “Vispārējie valdības dienesti” – jo būtisks finansējuma apmērs tiek veikts pašvaldību finanšu izlīdzināšanas fondā (EKK 7260), t.sk. Ādažu novadā, Ķekavas novadā, Mārupes novadā, Ropažu novadā. Lielākās funkcionālajā kategorijā “Vispārējie valdības dienesti” veiktās izmaksas ir šādām novadu pašvaldībām: Ropažu novads, Tukuma novads, Mārupes novads, savukārt lielākās administratīvās izmaksas ir Tukuma novadam, Ogres novadam un Valmieras novadam.</w:t>
      </w:r>
    </w:p>
    <w:p w14:paraId="1D63A3FA" w14:textId="77777777" w:rsidR="00596BF6" w:rsidRPr="00FD0DBE" w:rsidRDefault="00596BF6">
      <w:pPr>
        <w:spacing w:after="160" w:line="259" w:lineRule="auto"/>
        <w:jc w:val="left"/>
        <w:rPr>
          <w:b/>
          <w:bCs/>
          <w:i/>
          <w:iCs/>
          <w:sz w:val="22"/>
          <w:szCs w:val="22"/>
        </w:rPr>
      </w:pPr>
      <w:bookmarkStart w:id="34" w:name="_Toc91019164"/>
      <w:r w:rsidRPr="00FD0DBE">
        <w:br w:type="page"/>
      </w:r>
    </w:p>
    <w:p w14:paraId="6FC2F0DF" w14:textId="5B6A7050" w:rsidR="002F13A1" w:rsidRPr="00FD0DBE" w:rsidRDefault="00960AFB" w:rsidP="008E2C84">
      <w:pPr>
        <w:pStyle w:val="Caption"/>
      </w:pPr>
      <w:r w:rsidRPr="00FD0DBE">
        <w:lastRenderedPageBreak/>
        <w:t>16</w:t>
      </w:r>
      <w:r w:rsidR="002F13A1" w:rsidRPr="00FD0DBE">
        <w:t xml:space="preserve">. attēls. Vispārējo valdības dienestu un administratīvo izmaksu salīdzinājums starp pašvaldībām (izņemot </w:t>
      </w:r>
      <w:proofErr w:type="spellStart"/>
      <w:r w:rsidR="002F13A1" w:rsidRPr="00FD0DBE">
        <w:t>valstspilsētas</w:t>
      </w:r>
      <w:proofErr w:type="spellEnd"/>
      <w:r w:rsidR="002F13A1" w:rsidRPr="00FD0DBE">
        <w:t>), EUR</w:t>
      </w:r>
      <w:bookmarkEnd w:id="34"/>
    </w:p>
    <w:p w14:paraId="249F924D" w14:textId="77777777" w:rsidR="002F13A1" w:rsidRPr="00FD0DBE" w:rsidRDefault="002F13A1" w:rsidP="5EFF1C9C">
      <w:pPr>
        <w:rPr>
          <w:rFonts w:eastAsia="Times New Roman"/>
        </w:rPr>
      </w:pPr>
      <w:r w:rsidRPr="00FD0DBE">
        <w:rPr>
          <w:noProof/>
        </w:rPr>
        <w:drawing>
          <wp:inline distT="0" distB="0" distL="0" distR="0" wp14:anchorId="65A6F1F4" wp14:editId="509D1706">
            <wp:extent cx="5638800" cy="2286000"/>
            <wp:effectExtent l="0" t="0" r="0" b="0"/>
            <wp:docPr id="11" name="Chart 11">
              <a:extLst xmlns:a="http://schemas.openxmlformats.org/drawingml/2006/main">
                <a:ext uri="{FF2B5EF4-FFF2-40B4-BE49-F238E27FC236}">
                  <a16:creationId xmlns:a16="http://schemas.microsoft.com/office/drawing/2014/main" id="{58071241-AC50-44B0-8737-E9628C195C9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18BC4E0B" w14:textId="77777777" w:rsidR="002F13A1" w:rsidRPr="00FD0DBE" w:rsidRDefault="002F13A1" w:rsidP="008E2C84">
      <w:pPr>
        <w:pStyle w:val="Caption"/>
      </w:pPr>
      <w:r w:rsidRPr="00FD0DBE">
        <w:t>Datu avots: VK</w:t>
      </w:r>
    </w:p>
    <w:p w14:paraId="0B0ACD12" w14:textId="77777777" w:rsidR="002F13A1" w:rsidRPr="00FD0DBE" w:rsidRDefault="002F13A1" w:rsidP="00B03571">
      <w:pPr>
        <w:rPr>
          <w:b/>
          <w:i/>
        </w:rPr>
      </w:pPr>
      <w:r w:rsidRPr="00FD0DBE">
        <w:t xml:space="preserve">Divām </w:t>
      </w:r>
      <w:proofErr w:type="spellStart"/>
      <w:r w:rsidRPr="00FD0DBE">
        <w:t>valstspilsētu</w:t>
      </w:r>
      <w:proofErr w:type="spellEnd"/>
      <w:r w:rsidRPr="00FD0DBE">
        <w:t xml:space="preserve"> pašvaldībām koriģētās administratīvās izmaksas ir būtiski zemākas nekā kopējās plānotās izmaksas funkcionālajā kategorijā “Vispārējie valdības dienesti” jo tiek nodrošinātas ievērojamas iemaksas pašvaldību finanšu izlīdzināšanas fondā (EKK 7260), t.sk. Jūrmalā un Rīgā, skatīt attēlu zemāk. </w:t>
      </w:r>
    </w:p>
    <w:p w14:paraId="3869F38C" w14:textId="25A06BF3" w:rsidR="002F13A1" w:rsidRPr="00FD0DBE" w:rsidRDefault="00960AFB" w:rsidP="008E2C84">
      <w:pPr>
        <w:pStyle w:val="Caption"/>
      </w:pPr>
      <w:bookmarkStart w:id="35" w:name="_Toc91019165"/>
      <w:r w:rsidRPr="00FD0DBE">
        <w:t>17</w:t>
      </w:r>
      <w:r w:rsidR="002F13A1" w:rsidRPr="00FD0DBE">
        <w:t>. attēls. Vispārējo valdības dienestu un administratīvo izmaksu salīdzinājums starp pilsētām, EUR</w:t>
      </w:r>
      <w:bookmarkEnd w:id="35"/>
    </w:p>
    <w:p w14:paraId="53B10AB0" w14:textId="77777777" w:rsidR="002F13A1" w:rsidRPr="00FD0DBE" w:rsidRDefault="002F13A1" w:rsidP="5EFF1C9C">
      <w:pPr>
        <w:jc w:val="right"/>
        <w:rPr>
          <w:rFonts w:eastAsia="Times New Roman"/>
          <w:i/>
          <w:iCs/>
        </w:rPr>
      </w:pPr>
      <w:r w:rsidRPr="00FD0DBE">
        <w:rPr>
          <w:noProof/>
        </w:rPr>
        <w:drawing>
          <wp:inline distT="0" distB="0" distL="0" distR="0" wp14:anchorId="358924E9" wp14:editId="6959CF6A">
            <wp:extent cx="5731510" cy="2001801"/>
            <wp:effectExtent l="0" t="0" r="2540" b="17780"/>
            <wp:docPr id="25" name="Chart 25">
              <a:extLst xmlns:a="http://schemas.openxmlformats.org/drawingml/2006/main">
                <a:ext uri="{FF2B5EF4-FFF2-40B4-BE49-F238E27FC236}">
                  <a16:creationId xmlns:a16="http://schemas.microsoft.com/office/drawing/2014/main" id="{D826D495-3C11-4AF9-8411-D18E231DE75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r w:rsidRPr="00FD0DBE">
        <w:rPr>
          <w:rFonts w:eastAsia="Times New Roman"/>
          <w:i/>
          <w:iCs/>
        </w:rPr>
        <w:t>Datu avots: VK</w:t>
      </w:r>
    </w:p>
    <w:p w14:paraId="49F3F10E" w14:textId="77777777" w:rsidR="002F13A1" w:rsidRPr="00FD0DBE" w:rsidRDefault="002F13A1" w:rsidP="5EFF1C9C">
      <w:pPr>
        <w:rPr>
          <w:rFonts w:eastAsia="Times New Roman"/>
        </w:rPr>
      </w:pPr>
      <w:r w:rsidRPr="00FD0DBE">
        <w:rPr>
          <w:rFonts w:eastAsia="Times New Roman"/>
        </w:rPr>
        <w:t xml:space="preserve">Salīdzinot izmaksas uz 1 iedzīvotāju, var secināt, ka būtiskākās atšķirības vērojamas Ropažu, Ķekavas un Ādažu pašvaldībās, salīdzinot ar citām pašvaldībām (skatīt attēlu zemāk). Budžeta </w:t>
      </w:r>
      <w:proofErr w:type="spellStart"/>
      <w:r w:rsidRPr="00FD0DBE">
        <w:rPr>
          <w:rFonts w:eastAsia="Times New Roman"/>
        </w:rPr>
        <w:t>izvērtējumā</w:t>
      </w:r>
      <w:proofErr w:type="spellEnd"/>
      <w:r w:rsidRPr="00FD0DBE">
        <w:rPr>
          <w:rFonts w:eastAsia="Times New Roman"/>
        </w:rPr>
        <w:t xml:space="preserve"> tika izmantots iedzīvotāju skaits saskaņā ar PMLP datiem uz 01.01.2021. Zemāk attēlā tika iekļautas izmaksas uz 1 iedzīvotāju, ņemot vērā funkcionālo kategoriju “Vispārējie valdības dienesti” un administratīvie izdevumi, kā arī analizētas nobīdes no vidējām administratīvajām izmaksām visās pašvaldībās uz 1 iedzīvotāju, kas ir 110 EUR. </w:t>
      </w:r>
    </w:p>
    <w:p w14:paraId="2FA380D3" w14:textId="77777777" w:rsidR="00596BF6" w:rsidRPr="00FD0DBE" w:rsidRDefault="00596BF6">
      <w:pPr>
        <w:spacing w:after="160" w:line="259" w:lineRule="auto"/>
        <w:jc w:val="left"/>
        <w:rPr>
          <w:b/>
          <w:bCs/>
          <w:i/>
          <w:iCs/>
          <w:sz w:val="22"/>
          <w:szCs w:val="22"/>
        </w:rPr>
      </w:pPr>
      <w:bookmarkStart w:id="36" w:name="_Toc91019166"/>
      <w:r w:rsidRPr="00FD0DBE">
        <w:br w:type="page"/>
      </w:r>
    </w:p>
    <w:p w14:paraId="2E738E3D" w14:textId="12966B6A" w:rsidR="002F13A1" w:rsidRPr="00FD0DBE" w:rsidRDefault="00960AFB" w:rsidP="008E2C84">
      <w:pPr>
        <w:pStyle w:val="Caption"/>
      </w:pPr>
      <w:r w:rsidRPr="00FD0DBE">
        <w:lastRenderedPageBreak/>
        <w:t>18</w:t>
      </w:r>
      <w:r w:rsidR="002F13A1" w:rsidRPr="00FD0DBE">
        <w:t>. attēls. Funkcionālās kategorijas “Vispārējie valdības dienesti” un administratīvo izmaksu uz 1 iedzīvotāju salīdzinājums, EUR</w:t>
      </w:r>
      <w:bookmarkEnd w:id="36"/>
    </w:p>
    <w:p w14:paraId="22248012" w14:textId="77777777" w:rsidR="002F13A1" w:rsidRPr="00FD0DBE" w:rsidRDefault="002F13A1" w:rsidP="5EFF1C9C">
      <w:pPr>
        <w:jc w:val="right"/>
        <w:rPr>
          <w:rFonts w:eastAsia="Times New Roman"/>
          <w:i/>
          <w:iCs/>
        </w:rPr>
      </w:pPr>
      <w:r w:rsidRPr="00FD0DBE">
        <w:rPr>
          <w:noProof/>
          <w:lang w:eastAsia="lv-LV"/>
        </w:rPr>
        <w:drawing>
          <wp:inline distT="0" distB="0" distL="0" distR="0" wp14:anchorId="35770E5E" wp14:editId="336F0577">
            <wp:extent cx="5731510" cy="2682053"/>
            <wp:effectExtent l="0" t="0" r="2540" b="4445"/>
            <wp:docPr id="177" name="Chart 177">
              <a:extLst xmlns:a="http://schemas.openxmlformats.org/drawingml/2006/main">
                <a:ext uri="{FF2B5EF4-FFF2-40B4-BE49-F238E27FC236}">
                  <a16:creationId xmlns:a16="http://schemas.microsoft.com/office/drawing/2014/main" id="{784125C2-3167-45D1-837B-D75F3E307DA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r w:rsidRPr="00FD0DBE">
        <w:rPr>
          <w:rFonts w:eastAsia="Times New Roman"/>
          <w:i/>
          <w:iCs/>
        </w:rPr>
        <w:t>Datu avots: VK</w:t>
      </w:r>
    </w:p>
    <w:p w14:paraId="6D51F812" w14:textId="77777777" w:rsidR="002F13A1" w:rsidRPr="00FD0DBE" w:rsidRDefault="002F13A1" w:rsidP="5EFF1C9C">
      <w:pPr>
        <w:rPr>
          <w:rFonts w:eastAsia="Times New Roman"/>
        </w:rPr>
      </w:pPr>
      <w:r w:rsidRPr="00FD0DBE">
        <w:rPr>
          <w:rFonts w:eastAsia="Times New Roman"/>
        </w:rPr>
        <w:t xml:space="preserve">Ropažu, Ādažu, Ķekavas, Saulkrastu un Tukuma novadā funkcionālās kategorijas “Vispārējie valdības dienesti” izmaksas uz 1 iedzīvotāju ir visaugstākās, savukārt administratīvo izdevumu griezumā augstākās izmaksas uz 1 iedzīvotāju ir Ventspils novadā, Tukuma novadā, Saulkrastu novadā, Rēzeknes novadā un Ķekavas novadā. </w:t>
      </w:r>
    </w:p>
    <w:p w14:paraId="7CA6B9F4" w14:textId="77777777" w:rsidR="002F13A1" w:rsidRPr="00FD0DBE" w:rsidRDefault="002F13A1" w:rsidP="5EFF1C9C">
      <w:pPr>
        <w:rPr>
          <w:rFonts w:eastAsia="Times New Roman"/>
          <w:b/>
          <w:bCs/>
        </w:rPr>
      </w:pPr>
      <w:r w:rsidRPr="00FD0DBE">
        <w:rPr>
          <w:rFonts w:eastAsia="Times New Roman"/>
          <w:b/>
          <w:bCs/>
        </w:rPr>
        <w:t>Administratīvo izdevumu īpatsvars no kopējiem pašvaldību izdevumiem</w:t>
      </w:r>
    </w:p>
    <w:p w14:paraId="2338C9BE" w14:textId="77777777" w:rsidR="002F13A1" w:rsidRPr="00FD0DBE" w:rsidRDefault="002F13A1" w:rsidP="5EFF1C9C">
      <w:pPr>
        <w:rPr>
          <w:rFonts w:eastAsia="Times New Roman"/>
        </w:rPr>
      </w:pPr>
      <w:r w:rsidRPr="00FD0DBE">
        <w:rPr>
          <w:rFonts w:eastAsia="Times New Roman"/>
        </w:rPr>
        <w:t>Veicot pašvaldību administratīvo izdevumu īpatsvara no kopējiem pašvaldību izdevumiem aprēķinu (</w:t>
      </w:r>
      <w:r w:rsidRPr="00FD0DBE">
        <w:rPr>
          <w:rFonts w:eastAsia="Times New Roman"/>
          <w:i/>
          <w:iCs/>
        </w:rPr>
        <w:t>koriģētie administratīvie izdevumi / kopējie izdevumi *100</w:t>
      </w:r>
      <w:r w:rsidRPr="00FD0DBE">
        <w:rPr>
          <w:rFonts w:eastAsia="Times New Roman"/>
        </w:rPr>
        <w:t>) un ņemot vērā Vadlīnijās pašvaldībām administratīvo izdevumu finanšu datu un budžeta analīzē indikatoru piemērošanu,</w:t>
      </w:r>
      <w:r w:rsidRPr="00FD0DBE">
        <w:rPr>
          <w:rStyle w:val="FootnoteReference"/>
          <w:rFonts w:eastAsia="Times New Roman"/>
        </w:rPr>
        <w:footnoteReference w:id="16"/>
      </w:r>
      <w:r w:rsidRPr="00FD0DBE">
        <w:rPr>
          <w:rFonts w:eastAsia="Times New Roman"/>
        </w:rPr>
        <w:t xml:space="preserve"> VARAM secināto, ka “</w:t>
      </w:r>
      <w:r w:rsidRPr="00FD0DBE">
        <w:rPr>
          <w:rFonts w:eastAsia="Times New Roman"/>
          <w:i/>
          <w:iCs/>
        </w:rPr>
        <w:t>pašvaldību administratīvo izdevumu īpatsvars % no kopējiem izdevumiem būtu vēlams sasniegt amplitūdā no 7% līdz 10% ….. Ideālais rādītājs Ministrijas ieskatā būtu ap 7%”</w:t>
      </w:r>
      <w:r w:rsidRPr="00FD0DBE">
        <w:rPr>
          <w:rFonts w:eastAsia="Times New Roman"/>
        </w:rPr>
        <w:t xml:space="preserve"> - var konstatēt, ka vairākās pašvaldībās tiek pārsniegts 10% slieksnis, kā, piemēram, Augšdaugavas novadā, Varakļānu un Ropažu novadā, Ventspils un Saulkrastu novados, savukārt viszemākais administratīvo izmaksu īpatsvars ir Jelgavas un Valmieras novadā – 5,8% un 5,9% Smiltenes novadā. </w:t>
      </w:r>
    </w:p>
    <w:p w14:paraId="54A03A7D" w14:textId="77777777" w:rsidR="002F13A1" w:rsidRPr="00FD0DBE" w:rsidRDefault="002F13A1" w:rsidP="5EFF1C9C">
      <w:pPr>
        <w:rPr>
          <w:rFonts w:eastAsia="Times New Roman"/>
        </w:rPr>
      </w:pPr>
      <w:r w:rsidRPr="00FD0DBE">
        <w:rPr>
          <w:rFonts w:eastAsia="Times New Roman"/>
        </w:rPr>
        <w:t xml:space="preserve">Veicot salīdzinājumu starp </w:t>
      </w:r>
      <w:proofErr w:type="spellStart"/>
      <w:r w:rsidRPr="00FD0DBE">
        <w:rPr>
          <w:rFonts w:eastAsia="Times New Roman"/>
        </w:rPr>
        <w:t>valstspilsētām</w:t>
      </w:r>
      <w:proofErr w:type="spellEnd"/>
      <w:r w:rsidRPr="00FD0DBE">
        <w:rPr>
          <w:rFonts w:eastAsia="Times New Roman"/>
        </w:rPr>
        <w:t xml:space="preserve">, viszemākais administratīvo izdevumu īpatsvars </w:t>
      </w:r>
      <w:proofErr w:type="spellStart"/>
      <w:r w:rsidRPr="00FD0DBE">
        <w:rPr>
          <w:rFonts w:eastAsia="Times New Roman"/>
        </w:rPr>
        <w:t>valstspilsētu</w:t>
      </w:r>
      <w:proofErr w:type="spellEnd"/>
      <w:r w:rsidRPr="00FD0DBE">
        <w:rPr>
          <w:rFonts w:eastAsia="Times New Roman"/>
        </w:rPr>
        <w:t xml:space="preserve"> pašvaldībās ir Ventspilī – 3,8%, Rēzeknē un Jūrmalā – 4%. Rīga ir vienīgā no </w:t>
      </w:r>
      <w:proofErr w:type="spellStart"/>
      <w:r w:rsidRPr="00FD0DBE">
        <w:rPr>
          <w:rFonts w:eastAsia="Times New Roman"/>
        </w:rPr>
        <w:t>valstspilsētām</w:t>
      </w:r>
      <w:proofErr w:type="spellEnd"/>
      <w:r w:rsidRPr="00FD0DBE">
        <w:rPr>
          <w:rFonts w:eastAsia="Times New Roman"/>
        </w:rPr>
        <w:t xml:space="preserve">, kas pārsniegusi 10% slieksni – administratīvo izdevumu īpatsvars sasniedz 10,2 %. </w:t>
      </w:r>
    </w:p>
    <w:p w14:paraId="2E02CD76" w14:textId="77777777" w:rsidR="00596BF6" w:rsidRPr="00FD0DBE" w:rsidRDefault="00596BF6">
      <w:pPr>
        <w:spacing w:after="160" w:line="259" w:lineRule="auto"/>
        <w:jc w:val="left"/>
        <w:rPr>
          <w:b/>
          <w:bCs/>
          <w:i/>
          <w:iCs/>
          <w:sz w:val="22"/>
          <w:szCs w:val="22"/>
        </w:rPr>
      </w:pPr>
      <w:bookmarkStart w:id="37" w:name="_Toc91019108"/>
      <w:r w:rsidRPr="00FD0DBE">
        <w:br w:type="page"/>
      </w:r>
    </w:p>
    <w:p w14:paraId="21F0BDA8" w14:textId="7297B0FE" w:rsidR="002F13A1" w:rsidRPr="00FD0DBE" w:rsidRDefault="002F13A1" w:rsidP="008E2C84">
      <w:pPr>
        <w:pStyle w:val="Caption"/>
      </w:pPr>
      <w:r>
        <w:lastRenderedPageBreak/>
        <w:t>20. tabula. Administratīvo izdevumu īpatsvars no kopējiem pašvaldību izdevumiem 2021.gadā</w:t>
      </w:r>
      <w:bookmarkEnd w:id="37"/>
    </w:p>
    <w:tbl>
      <w:tblPr>
        <w:tblStyle w:val="GridTable1Light-Accent1"/>
        <w:tblW w:w="9025" w:type="dxa"/>
        <w:tblLook w:val="04A0" w:firstRow="1" w:lastRow="0" w:firstColumn="1" w:lastColumn="0" w:noHBand="0" w:noVBand="1"/>
      </w:tblPr>
      <w:tblGrid>
        <w:gridCol w:w="2547"/>
        <w:gridCol w:w="2126"/>
        <w:gridCol w:w="2268"/>
        <w:gridCol w:w="2084"/>
      </w:tblGrid>
      <w:tr w:rsidR="002F13A1" w:rsidRPr="00FD0DBE" w14:paraId="00ECD028" w14:textId="77777777" w:rsidTr="5EFF1C9C">
        <w:trPr>
          <w:cnfStyle w:val="100000000000" w:firstRow="1" w:lastRow="0" w:firstColumn="0" w:lastColumn="0" w:oddVBand="0" w:evenVBand="0" w:oddHBand="0" w:evenHBand="0" w:firstRowFirstColumn="0" w:firstRowLastColumn="0" w:lastRowFirstColumn="0" w:lastRowLastColumn="0"/>
          <w:trHeight w:val="685"/>
        </w:trPr>
        <w:tc>
          <w:tcPr>
            <w:cnfStyle w:val="001000000000" w:firstRow="0" w:lastRow="0" w:firstColumn="1" w:lastColumn="0" w:oddVBand="0" w:evenVBand="0" w:oddHBand="0" w:evenHBand="0" w:firstRowFirstColumn="0" w:firstRowLastColumn="0" w:lastRowFirstColumn="0" w:lastRowLastColumn="0"/>
            <w:tcW w:w="2547" w:type="dxa"/>
            <w:shd w:val="clear" w:color="auto" w:fill="F2F2F2" w:themeFill="background1" w:themeFillShade="F2"/>
            <w:vAlign w:val="center"/>
            <w:hideMark/>
          </w:tcPr>
          <w:p w14:paraId="2BA88D41" w14:textId="77777777" w:rsidR="002F13A1" w:rsidRPr="00FD0DBE" w:rsidRDefault="002F13A1" w:rsidP="00B03571">
            <w:pPr>
              <w:spacing w:after="0"/>
              <w:jc w:val="center"/>
              <w:rPr>
                <w:rFonts w:eastAsia="Times New Roman"/>
                <w:color w:val="0B428E"/>
                <w:sz w:val="20"/>
                <w:szCs w:val="20"/>
              </w:rPr>
            </w:pPr>
            <w:r w:rsidRPr="00FD0DBE">
              <w:rPr>
                <w:rFonts w:eastAsia="Times New Roman"/>
                <w:color w:val="0B428E"/>
                <w:sz w:val="20"/>
                <w:szCs w:val="20"/>
              </w:rPr>
              <w:t>Pašvaldības</w:t>
            </w:r>
          </w:p>
        </w:tc>
        <w:tc>
          <w:tcPr>
            <w:tcW w:w="2126" w:type="dxa"/>
            <w:shd w:val="clear" w:color="auto" w:fill="F2F2F2" w:themeFill="background1" w:themeFillShade="F2"/>
            <w:vAlign w:val="center"/>
            <w:hideMark/>
          </w:tcPr>
          <w:p w14:paraId="7C3FCB6E" w14:textId="77777777" w:rsidR="002F13A1" w:rsidRPr="00FD0DBE" w:rsidRDefault="002F13A1" w:rsidP="00B03571">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olor w:val="0B428E"/>
                <w:sz w:val="20"/>
                <w:szCs w:val="20"/>
              </w:rPr>
            </w:pPr>
            <w:r w:rsidRPr="00FD0DBE">
              <w:rPr>
                <w:rFonts w:eastAsia="Times New Roman"/>
                <w:color w:val="0B428E"/>
                <w:sz w:val="20"/>
                <w:szCs w:val="20"/>
              </w:rPr>
              <w:t>Kopējie izdevumi 2021. gada  plāns, EUR</w:t>
            </w:r>
          </w:p>
        </w:tc>
        <w:tc>
          <w:tcPr>
            <w:tcW w:w="2268" w:type="dxa"/>
            <w:shd w:val="clear" w:color="auto" w:fill="F2F2F2" w:themeFill="background1" w:themeFillShade="F2"/>
            <w:vAlign w:val="center"/>
            <w:hideMark/>
          </w:tcPr>
          <w:p w14:paraId="366C2C7A" w14:textId="77777777" w:rsidR="002F13A1" w:rsidRPr="00FD0DBE" w:rsidRDefault="002F13A1" w:rsidP="00B03571">
            <w:pPr>
              <w:spacing w:after="0"/>
              <w:jc w:val="center"/>
              <w:cnfStyle w:val="100000000000" w:firstRow="1" w:lastRow="0" w:firstColumn="0" w:lastColumn="0" w:oddVBand="0" w:evenVBand="0" w:oddHBand="0" w:evenHBand="0" w:firstRowFirstColumn="0" w:firstRowLastColumn="0" w:lastRowFirstColumn="0" w:lastRowLastColumn="0"/>
              <w:rPr>
                <w:rFonts w:eastAsia="Times New Roman"/>
                <w:color w:val="0B428E"/>
                <w:sz w:val="20"/>
                <w:szCs w:val="20"/>
              </w:rPr>
            </w:pPr>
            <w:r w:rsidRPr="00FD0DBE">
              <w:rPr>
                <w:rFonts w:eastAsia="Times New Roman"/>
                <w:color w:val="0B428E"/>
                <w:sz w:val="20"/>
                <w:szCs w:val="20"/>
              </w:rPr>
              <w:t>Koriģētie administratīvie izdevumi 2021.gada plānā, EUR</w:t>
            </w:r>
          </w:p>
        </w:tc>
        <w:tc>
          <w:tcPr>
            <w:tcW w:w="2084" w:type="dxa"/>
            <w:shd w:val="clear" w:color="auto" w:fill="F2F2F2" w:themeFill="background1" w:themeFillShade="F2"/>
            <w:vAlign w:val="center"/>
            <w:hideMark/>
          </w:tcPr>
          <w:p w14:paraId="6EF3255A" w14:textId="77777777" w:rsidR="002F13A1" w:rsidRPr="00FD0DBE" w:rsidRDefault="002F13A1" w:rsidP="00B03571">
            <w:pPr>
              <w:spacing w:after="0"/>
              <w:ind w:hanging="17"/>
              <w:jc w:val="center"/>
              <w:cnfStyle w:val="100000000000" w:firstRow="1" w:lastRow="0" w:firstColumn="0" w:lastColumn="0" w:oddVBand="0" w:evenVBand="0" w:oddHBand="0" w:evenHBand="0" w:firstRowFirstColumn="0" w:firstRowLastColumn="0" w:lastRowFirstColumn="0" w:lastRowLastColumn="0"/>
              <w:rPr>
                <w:rFonts w:eastAsia="Times New Roman"/>
                <w:color w:val="0B428E"/>
                <w:sz w:val="20"/>
                <w:szCs w:val="20"/>
              </w:rPr>
            </w:pPr>
            <w:r w:rsidRPr="00FD0DBE">
              <w:rPr>
                <w:rFonts w:eastAsia="Times New Roman"/>
                <w:color w:val="0B428E"/>
                <w:sz w:val="20"/>
                <w:szCs w:val="20"/>
              </w:rPr>
              <w:t>Īpatsvars, %</w:t>
            </w:r>
          </w:p>
        </w:tc>
      </w:tr>
      <w:tr w:rsidR="002F13A1" w:rsidRPr="00FD0DBE" w14:paraId="35A5D5D7"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17FA35B9"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Rīga </w:t>
            </w:r>
          </w:p>
        </w:tc>
        <w:tc>
          <w:tcPr>
            <w:tcW w:w="2126" w:type="dxa"/>
            <w:hideMark/>
          </w:tcPr>
          <w:p w14:paraId="74EBAD9B" w14:textId="77777777" w:rsidR="002F13A1" w:rsidRPr="00FD0DBE" w:rsidRDefault="002F13A1" w:rsidP="00B03571">
            <w:pPr>
              <w:spacing w:after="0"/>
              <w:ind w:firstLine="323"/>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1 076 566 113 </w:t>
            </w:r>
          </w:p>
        </w:tc>
        <w:tc>
          <w:tcPr>
            <w:tcW w:w="2268" w:type="dxa"/>
            <w:hideMark/>
          </w:tcPr>
          <w:p w14:paraId="10700FE1"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109 751 351 </w:t>
            </w:r>
          </w:p>
        </w:tc>
        <w:tc>
          <w:tcPr>
            <w:tcW w:w="2084" w:type="dxa"/>
            <w:shd w:val="clear" w:color="auto" w:fill="F7CAAC" w:themeFill="accent2" w:themeFillTint="66"/>
            <w:hideMark/>
          </w:tcPr>
          <w:p w14:paraId="361DF0A6"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10,2%</w:t>
            </w:r>
          </w:p>
        </w:tc>
      </w:tr>
      <w:tr w:rsidR="002F13A1" w:rsidRPr="00FD0DBE" w14:paraId="45CE119D"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36096229"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Daugavpils </w:t>
            </w:r>
          </w:p>
        </w:tc>
        <w:tc>
          <w:tcPr>
            <w:tcW w:w="2126" w:type="dxa"/>
            <w:hideMark/>
          </w:tcPr>
          <w:p w14:paraId="21079C8F"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135 861 659 </w:t>
            </w:r>
          </w:p>
        </w:tc>
        <w:tc>
          <w:tcPr>
            <w:tcW w:w="2268" w:type="dxa"/>
            <w:hideMark/>
          </w:tcPr>
          <w:p w14:paraId="3C0DCF60"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5 992 020 </w:t>
            </w:r>
          </w:p>
        </w:tc>
        <w:tc>
          <w:tcPr>
            <w:tcW w:w="2084" w:type="dxa"/>
            <w:shd w:val="clear" w:color="auto" w:fill="auto"/>
            <w:hideMark/>
          </w:tcPr>
          <w:p w14:paraId="78D95CE7"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4,4%</w:t>
            </w:r>
          </w:p>
        </w:tc>
      </w:tr>
      <w:tr w:rsidR="002F13A1" w:rsidRPr="00FD0DBE" w14:paraId="5B31F196"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0D868C14"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Jelgava </w:t>
            </w:r>
          </w:p>
        </w:tc>
        <w:tc>
          <w:tcPr>
            <w:tcW w:w="2126" w:type="dxa"/>
            <w:hideMark/>
          </w:tcPr>
          <w:p w14:paraId="7DB89F26"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93 985 452 </w:t>
            </w:r>
          </w:p>
        </w:tc>
        <w:tc>
          <w:tcPr>
            <w:tcW w:w="2268" w:type="dxa"/>
            <w:hideMark/>
          </w:tcPr>
          <w:p w14:paraId="2EBE6460"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8 646 826 </w:t>
            </w:r>
          </w:p>
        </w:tc>
        <w:tc>
          <w:tcPr>
            <w:tcW w:w="2084" w:type="dxa"/>
            <w:hideMark/>
          </w:tcPr>
          <w:p w14:paraId="591D7C2F"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9,2%</w:t>
            </w:r>
          </w:p>
        </w:tc>
      </w:tr>
      <w:tr w:rsidR="002F13A1" w:rsidRPr="00FD0DBE" w14:paraId="2C2B0FAB"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260DF185"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Jūrmala </w:t>
            </w:r>
          </w:p>
        </w:tc>
        <w:tc>
          <w:tcPr>
            <w:tcW w:w="2126" w:type="dxa"/>
            <w:hideMark/>
          </w:tcPr>
          <w:p w14:paraId="7FF72F9D"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119 822 957 </w:t>
            </w:r>
          </w:p>
        </w:tc>
        <w:tc>
          <w:tcPr>
            <w:tcW w:w="2268" w:type="dxa"/>
            <w:hideMark/>
          </w:tcPr>
          <w:p w14:paraId="48EA91FF"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4 802 751 </w:t>
            </w:r>
          </w:p>
        </w:tc>
        <w:tc>
          <w:tcPr>
            <w:tcW w:w="2084" w:type="dxa"/>
            <w:shd w:val="clear" w:color="auto" w:fill="C5E0B3" w:themeFill="accent6" w:themeFillTint="66"/>
            <w:hideMark/>
          </w:tcPr>
          <w:p w14:paraId="69EFB621"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4,0%</w:t>
            </w:r>
          </w:p>
        </w:tc>
      </w:tr>
      <w:tr w:rsidR="002F13A1" w:rsidRPr="00FD0DBE" w14:paraId="58A01A06"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0B04DA62"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Liepāja </w:t>
            </w:r>
          </w:p>
        </w:tc>
        <w:tc>
          <w:tcPr>
            <w:tcW w:w="2126" w:type="dxa"/>
            <w:hideMark/>
          </w:tcPr>
          <w:p w14:paraId="543A8B1C"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125 950 055 </w:t>
            </w:r>
          </w:p>
        </w:tc>
        <w:tc>
          <w:tcPr>
            <w:tcW w:w="2268" w:type="dxa"/>
            <w:hideMark/>
          </w:tcPr>
          <w:p w14:paraId="64F7A323"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12 271 101 </w:t>
            </w:r>
          </w:p>
        </w:tc>
        <w:tc>
          <w:tcPr>
            <w:tcW w:w="2084" w:type="dxa"/>
            <w:hideMark/>
          </w:tcPr>
          <w:p w14:paraId="0B3A5A1F"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9,7%</w:t>
            </w:r>
          </w:p>
        </w:tc>
      </w:tr>
      <w:tr w:rsidR="002F13A1" w:rsidRPr="00FD0DBE" w14:paraId="6C5C02F7"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11132BF4"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Rēzekne </w:t>
            </w:r>
          </w:p>
        </w:tc>
        <w:tc>
          <w:tcPr>
            <w:tcW w:w="2126" w:type="dxa"/>
            <w:hideMark/>
          </w:tcPr>
          <w:p w14:paraId="2789E5F7"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58 509 692 </w:t>
            </w:r>
          </w:p>
        </w:tc>
        <w:tc>
          <w:tcPr>
            <w:tcW w:w="2268" w:type="dxa"/>
            <w:hideMark/>
          </w:tcPr>
          <w:p w14:paraId="704802A7"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2 328 916 </w:t>
            </w:r>
          </w:p>
        </w:tc>
        <w:tc>
          <w:tcPr>
            <w:tcW w:w="2084" w:type="dxa"/>
            <w:shd w:val="clear" w:color="auto" w:fill="C5E0B3" w:themeFill="accent6" w:themeFillTint="66"/>
            <w:hideMark/>
          </w:tcPr>
          <w:p w14:paraId="159ABD47"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4,0%</w:t>
            </w:r>
          </w:p>
        </w:tc>
      </w:tr>
      <w:tr w:rsidR="002F13A1" w:rsidRPr="00FD0DBE" w14:paraId="279AE9EC"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tcBorders>
              <w:bottom w:val="double" w:sz="4" w:space="0" w:color="4472C4" w:themeColor="accent1"/>
            </w:tcBorders>
            <w:hideMark/>
          </w:tcPr>
          <w:p w14:paraId="20EAA416"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Ventspils </w:t>
            </w:r>
          </w:p>
        </w:tc>
        <w:tc>
          <w:tcPr>
            <w:tcW w:w="2126" w:type="dxa"/>
            <w:tcBorders>
              <w:bottom w:val="double" w:sz="4" w:space="0" w:color="4472C4" w:themeColor="accent1"/>
            </w:tcBorders>
            <w:hideMark/>
          </w:tcPr>
          <w:p w14:paraId="64A59843"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82 826 648 </w:t>
            </w:r>
          </w:p>
        </w:tc>
        <w:tc>
          <w:tcPr>
            <w:tcW w:w="2268" w:type="dxa"/>
            <w:tcBorders>
              <w:bottom w:val="double" w:sz="4" w:space="0" w:color="4472C4" w:themeColor="accent1"/>
            </w:tcBorders>
            <w:hideMark/>
          </w:tcPr>
          <w:p w14:paraId="3FCF2BFD"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3 106 965 </w:t>
            </w:r>
          </w:p>
        </w:tc>
        <w:tc>
          <w:tcPr>
            <w:tcW w:w="2084" w:type="dxa"/>
            <w:tcBorders>
              <w:bottom w:val="double" w:sz="4" w:space="0" w:color="4472C4" w:themeColor="accent1"/>
            </w:tcBorders>
            <w:shd w:val="clear" w:color="auto" w:fill="C5E0B3" w:themeFill="accent6" w:themeFillTint="66"/>
            <w:hideMark/>
          </w:tcPr>
          <w:p w14:paraId="09D76719"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3,8%</w:t>
            </w:r>
          </w:p>
        </w:tc>
      </w:tr>
      <w:tr w:rsidR="002F13A1" w:rsidRPr="00FD0DBE" w14:paraId="2F1AE99C" w14:textId="77777777" w:rsidTr="5EFF1C9C">
        <w:trPr>
          <w:trHeight w:val="73"/>
        </w:trPr>
        <w:tc>
          <w:tcPr>
            <w:cnfStyle w:val="001000000000" w:firstRow="0" w:lastRow="0" w:firstColumn="1" w:lastColumn="0" w:oddVBand="0" w:evenVBand="0" w:oddHBand="0" w:evenHBand="0" w:firstRowFirstColumn="0" w:firstRowLastColumn="0" w:lastRowFirstColumn="0" w:lastRowLastColumn="0"/>
            <w:tcW w:w="2547" w:type="dxa"/>
            <w:tcBorders>
              <w:top w:val="double" w:sz="4" w:space="0" w:color="4472C4" w:themeColor="accent1"/>
            </w:tcBorders>
            <w:hideMark/>
          </w:tcPr>
          <w:p w14:paraId="7D0CD347"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Aizkraukles novads </w:t>
            </w:r>
          </w:p>
        </w:tc>
        <w:tc>
          <w:tcPr>
            <w:tcW w:w="2126" w:type="dxa"/>
            <w:tcBorders>
              <w:top w:val="double" w:sz="4" w:space="0" w:color="4472C4" w:themeColor="accent1"/>
            </w:tcBorders>
            <w:hideMark/>
          </w:tcPr>
          <w:p w14:paraId="7012551C"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55 310 102 </w:t>
            </w:r>
          </w:p>
        </w:tc>
        <w:tc>
          <w:tcPr>
            <w:tcW w:w="2268" w:type="dxa"/>
            <w:tcBorders>
              <w:top w:val="double" w:sz="4" w:space="0" w:color="4472C4" w:themeColor="accent1"/>
            </w:tcBorders>
            <w:hideMark/>
          </w:tcPr>
          <w:p w14:paraId="0A57F901"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4 937 713 </w:t>
            </w:r>
          </w:p>
        </w:tc>
        <w:tc>
          <w:tcPr>
            <w:tcW w:w="2084" w:type="dxa"/>
            <w:tcBorders>
              <w:top w:val="double" w:sz="4" w:space="0" w:color="4472C4" w:themeColor="accent1"/>
            </w:tcBorders>
            <w:hideMark/>
          </w:tcPr>
          <w:p w14:paraId="6BF84924"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8,9%</w:t>
            </w:r>
          </w:p>
        </w:tc>
      </w:tr>
      <w:tr w:rsidR="002F13A1" w:rsidRPr="00FD0DBE" w14:paraId="43ED0E3E"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3680BF25"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Alūksnes novads </w:t>
            </w:r>
          </w:p>
        </w:tc>
        <w:tc>
          <w:tcPr>
            <w:tcW w:w="2126" w:type="dxa"/>
            <w:hideMark/>
          </w:tcPr>
          <w:p w14:paraId="0431AE22"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28 276 694 </w:t>
            </w:r>
          </w:p>
        </w:tc>
        <w:tc>
          <w:tcPr>
            <w:tcW w:w="2268" w:type="dxa"/>
            <w:hideMark/>
          </w:tcPr>
          <w:p w14:paraId="00F210F8"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2 194 318 </w:t>
            </w:r>
          </w:p>
        </w:tc>
        <w:tc>
          <w:tcPr>
            <w:tcW w:w="2084" w:type="dxa"/>
            <w:hideMark/>
          </w:tcPr>
          <w:p w14:paraId="61819990"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7,8%</w:t>
            </w:r>
          </w:p>
        </w:tc>
      </w:tr>
      <w:tr w:rsidR="002F13A1" w:rsidRPr="00FD0DBE" w14:paraId="0766BD81" w14:textId="77777777" w:rsidTr="5EFF1C9C">
        <w:trPr>
          <w:trHeight w:val="105"/>
        </w:trPr>
        <w:tc>
          <w:tcPr>
            <w:cnfStyle w:val="001000000000" w:firstRow="0" w:lastRow="0" w:firstColumn="1" w:lastColumn="0" w:oddVBand="0" w:evenVBand="0" w:oddHBand="0" w:evenHBand="0" w:firstRowFirstColumn="0" w:firstRowLastColumn="0" w:lastRowFirstColumn="0" w:lastRowLastColumn="0"/>
            <w:tcW w:w="2547" w:type="dxa"/>
            <w:hideMark/>
          </w:tcPr>
          <w:p w14:paraId="78483929"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Augšdaugavas novads </w:t>
            </w:r>
          </w:p>
        </w:tc>
        <w:tc>
          <w:tcPr>
            <w:tcW w:w="2126" w:type="dxa"/>
            <w:hideMark/>
          </w:tcPr>
          <w:p w14:paraId="05C5D588"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44 908 652 </w:t>
            </w:r>
          </w:p>
        </w:tc>
        <w:tc>
          <w:tcPr>
            <w:tcW w:w="2268" w:type="dxa"/>
            <w:hideMark/>
          </w:tcPr>
          <w:p w14:paraId="119D6ACC"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6 814 853 </w:t>
            </w:r>
          </w:p>
        </w:tc>
        <w:tc>
          <w:tcPr>
            <w:tcW w:w="2084" w:type="dxa"/>
            <w:shd w:val="clear" w:color="auto" w:fill="F7CAAC" w:themeFill="accent2" w:themeFillTint="66"/>
            <w:hideMark/>
          </w:tcPr>
          <w:p w14:paraId="5F16C3E9"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15,2%</w:t>
            </w:r>
          </w:p>
        </w:tc>
      </w:tr>
      <w:tr w:rsidR="002F13A1" w:rsidRPr="00FD0DBE" w14:paraId="212B9E67"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0B80BB02"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Ādažu novads </w:t>
            </w:r>
          </w:p>
        </w:tc>
        <w:tc>
          <w:tcPr>
            <w:tcW w:w="2126" w:type="dxa"/>
            <w:hideMark/>
          </w:tcPr>
          <w:p w14:paraId="6492F798"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54 235 554 </w:t>
            </w:r>
          </w:p>
        </w:tc>
        <w:tc>
          <w:tcPr>
            <w:tcW w:w="2268" w:type="dxa"/>
            <w:hideMark/>
          </w:tcPr>
          <w:p w14:paraId="75316113"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4 892 016 </w:t>
            </w:r>
          </w:p>
        </w:tc>
        <w:tc>
          <w:tcPr>
            <w:tcW w:w="2084" w:type="dxa"/>
            <w:hideMark/>
          </w:tcPr>
          <w:p w14:paraId="02661476"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9,0%</w:t>
            </w:r>
          </w:p>
        </w:tc>
      </w:tr>
      <w:tr w:rsidR="002F13A1" w:rsidRPr="00FD0DBE" w14:paraId="02EA0EA5"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21689D5B"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Balvu novads </w:t>
            </w:r>
          </w:p>
        </w:tc>
        <w:tc>
          <w:tcPr>
            <w:tcW w:w="2126" w:type="dxa"/>
            <w:hideMark/>
          </w:tcPr>
          <w:p w14:paraId="45695E8F"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34 521 191 </w:t>
            </w:r>
          </w:p>
        </w:tc>
        <w:tc>
          <w:tcPr>
            <w:tcW w:w="2268" w:type="dxa"/>
            <w:hideMark/>
          </w:tcPr>
          <w:p w14:paraId="765D7E1F"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3 336 131 </w:t>
            </w:r>
          </w:p>
        </w:tc>
        <w:tc>
          <w:tcPr>
            <w:tcW w:w="2084" w:type="dxa"/>
            <w:hideMark/>
          </w:tcPr>
          <w:p w14:paraId="7BBC53DC"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9,7%</w:t>
            </w:r>
          </w:p>
        </w:tc>
      </w:tr>
      <w:tr w:rsidR="002F13A1" w:rsidRPr="00FD0DBE" w14:paraId="53E69A04"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68407CD2"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Bauskas novads </w:t>
            </w:r>
          </w:p>
        </w:tc>
        <w:tc>
          <w:tcPr>
            <w:tcW w:w="2126" w:type="dxa"/>
            <w:hideMark/>
          </w:tcPr>
          <w:p w14:paraId="0D017CEE"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73 464 770 </w:t>
            </w:r>
          </w:p>
        </w:tc>
        <w:tc>
          <w:tcPr>
            <w:tcW w:w="2268" w:type="dxa"/>
            <w:hideMark/>
          </w:tcPr>
          <w:p w14:paraId="0D226B83"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5 063 232 </w:t>
            </w:r>
          </w:p>
        </w:tc>
        <w:tc>
          <w:tcPr>
            <w:tcW w:w="2084" w:type="dxa"/>
            <w:hideMark/>
          </w:tcPr>
          <w:p w14:paraId="7C834B24"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6,9%</w:t>
            </w:r>
          </w:p>
        </w:tc>
      </w:tr>
      <w:tr w:rsidR="002F13A1" w:rsidRPr="00FD0DBE" w14:paraId="2A01AC17"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50AF61B2"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w:t>
            </w:r>
            <w:proofErr w:type="spellStart"/>
            <w:r w:rsidRPr="00FD0DBE">
              <w:rPr>
                <w:rFonts w:eastAsia="Times New Roman"/>
                <w:b w:val="0"/>
                <w:bCs w:val="0"/>
                <w:sz w:val="20"/>
                <w:szCs w:val="20"/>
              </w:rPr>
              <w:t>Cēsu</w:t>
            </w:r>
            <w:proofErr w:type="spellEnd"/>
            <w:r w:rsidRPr="00FD0DBE">
              <w:rPr>
                <w:rFonts w:eastAsia="Times New Roman"/>
                <w:b w:val="0"/>
                <w:bCs w:val="0"/>
                <w:sz w:val="20"/>
                <w:szCs w:val="20"/>
              </w:rPr>
              <w:t xml:space="preserve"> novads </w:t>
            </w:r>
          </w:p>
        </w:tc>
        <w:tc>
          <w:tcPr>
            <w:tcW w:w="2126" w:type="dxa"/>
            <w:hideMark/>
          </w:tcPr>
          <w:p w14:paraId="7343C61F"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83 987 148 </w:t>
            </w:r>
          </w:p>
        </w:tc>
        <w:tc>
          <w:tcPr>
            <w:tcW w:w="2268" w:type="dxa"/>
            <w:hideMark/>
          </w:tcPr>
          <w:p w14:paraId="0A149903"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5 021 377 </w:t>
            </w:r>
          </w:p>
        </w:tc>
        <w:tc>
          <w:tcPr>
            <w:tcW w:w="2084" w:type="dxa"/>
            <w:hideMark/>
          </w:tcPr>
          <w:p w14:paraId="533EC468"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6,0%</w:t>
            </w:r>
          </w:p>
        </w:tc>
      </w:tr>
      <w:tr w:rsidR="002F13A1" w:rsidRPr="00FD0DBE" w14:paraId="7F3EBBA1" w14:textId="77777777" w:rsidTr="5EFF1C9C">
        <w:trPr>
          <w:trHeight w:val="205"/>
        </w:trPr>
        <w:tc>
          <w:tcPr>
            <w:cnfStyle w:val="001000000000" w:firstRow="0" w:lastRow="0" w:firstColumn="1" w:lastColumn="0" w:oddVBand="0" w:evenVBand="0" w:oddHBand="0" w:evenHBand="0" w:firstRowFirstColumn="0" w:firstRowLastColumn="0" w:lastRowFirstColumn="0" w:lastRowLastColumn="0"/>
            <w:tcW w:w="2547" w:type="dxa"/>
            <w:hideMark/>
          </w:tcPr>
          <w:p w14:paraId="1D33ADD2"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w:t>
            </w:r>
            <w:proofErr w:type="spellStart"/>
            <w:r w:rsidRPr="00FD0DBE">
              <w:rPr>
                <w:rFonts w:eastAsia="Times New Roman"/>
                <w:b w:val="0"/>
                <w:bCs w:val="0"/>
                <w:sz w:val="20"/>
                <w:szCs w:val="20"/>
              </w:rPr>
              <w:t>Dienvidkurzemes</w:t>
            </w:r>
            <w:proofErr w:type="spellEnd"/>
            <w:r w:rsidRPr="00FD0DBE">
              <w:rPr>
                <w:rFonts w:eastAsia="Times New Roman"/>
                <w:b w:val="0"/>
                <w:bCs w:val="0"/>
                <w:sz w:val="20"/>
                <w:szCs w:val="20"/>
              </w:rPr>
              <w:t xml:space="preserve"> novads </w:t>
            </w:r>
          </w:p>
        </w:tc>
        <w:tc>
          <w:tcPr>
            <w:tcW w:w="2126" w:type="dxa"/>
            <w:hideMark/>
          </w:tcPr>
          <w:p w14:paraId="62A0255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58 296 038 </w:t>
            </w:r>
          </w:p>
        </w:tc>
        <w:tc>
          <w:tcPr>
            <w:tcW w:w="2268" w:type="dxa"/>
            <w:hideMark/>
          </w:tcPr>
          <w:p w14:paraId="34C60C9F"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5 967 408 </w:t>
            </w:r>
          </w:p>
        </w:tc>
        <w:tc>
          <w:tcPr>
            <w:tcW w:w="2084" w:type="dxa"/>
            <w:hideMark/>
          </w:tcPr>
          <w:p w14:paraId="2CDEED34"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10,2%</w:t>
            </w:r>
          </w:p>
        </w:tc>
      </w:tr>
      <w:tr w:rsidR="002F13A1" w:rsidRPr="00FD0DBE" w14:paraId="494A3E27"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24B1043B"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Dobeles novads </w:t>
            </w:r>
          </w:p>
        </w:tc>
        <w:tc>
          <w:tcPr>
            <w:tcW w:w="2126" w:type="dxa"/>
            <w:hideMark/>
          </w:tcPr>
          <w:p w14:paraId="35FBFEE9"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52 475 254 </w:t>
            </w:r>
          </w:p>
        </w:tc>
        <w:tc>
          <w:tcPr>
            <w:tcW w:w="2268" w:type="dxa"/>
            <w:hideMark/>
          </w:tcPr>
          <w:p w14:paraId="1F6F0252"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5 601 374 </w:t>
            </w:r>
          </w:p>
        </w:tc>
        <w:tc>
          <w:tcPr>
            <w:tcW w:w="2084" w:type="dxa"/>
            <w:hideMark/>
          </w:tcPr>
          <w:p w14:paraId="00B8B6D2"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10,7%</w:t>
            </w:r>
          </w:p>
        </w:tc>
      </w:tr>
      <w:tr w:rsidR="002F13A1" w:rsidRPr="00FD0DBE" w14:paraId="4F379BFB"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403F29EC"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Gulbenes novads </w:t>
            </w:r>
          </w:p>
        </w:tc>
        <w:tc>
          <w:tcPr>
            <w:tcW w:w="2126" w:type="dxa"/>
            <w:hideMark/>
          </w:tcPr>
          <w:p w14:paraId="52381A2D"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36 126 511 </w:t>
            </w:r>
          </w:p>
        </w:tc>
        <w:tc>
          <w:tcPr>
            <w:tcW w:w="2268" w:type="dxa"/>
            <w:hideMark/>
          </w:tcPr>
          <w:p w14:paraId="4D510936"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2 348 822 </w:t>
            </w:r>
          </w:p>
        </w:tc>
        <w:tc>
          <w:tcPr>
            <w:tcW w:w="2084" w:type="dxa"/>
            <w:hideMark/>
          </w:tcPr>
          <w:p w14:paraId="38DB46C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6,5%</w:t>
            </w:r>
          </w:p>
        </w:tc>
      </w:tr>
      <w:tr w:rsidR="002F13A1" w:rsidRPr="00FD0DBE" w14:paraId="2BEF0B58"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2367DBE7"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Jelgavas novads </w:t>
            </w:r>
          </w:p>
        </w:tc>
        <w:tc>
          <w:tcPr>
            <w:tcW w:w="2126" w:type="dxa"/>
            <w:hideMark/>
          </w:tcPr>
          <w:p w14:paraId="626C0016"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61 002 644 </w:t>
            </w:r>
          </w:p>
        </w:tc>
        <w:tc>
          <w:tcPr>
            <w:tcW w:w="2268" w:type="dxa"/>
            <w:hideMark/>
          </w:tcPr>
          <w:p w14:paraId="644C3DA8"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3 537 473 </w:t>
            </w:r>
          </w:p>
        </w:tc>
        <w:tc>
          <w:tcPr>
            <w:tcW w:w="2084" w:type="dxa"/>
            <w:shd w:val="clear" w:color="auto" w:fill="C5E0B3" w:themeFill="accent6" w:themeFillTint="66"/>
            <w:hideMark/>
          </w:tcPr>
          <w:p w14:paraId="5BE644EC"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5,8%</w:t>
            </w:r>
          </w:p>
        </w:tc>
      </w:tr>
      <w:tr w:rsidR="002F13A1" w:rsidRPr="00FD0DBE" w14:paraId="58D4D06D"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0C93013E"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Jēkabpils novads </w:t>
            </w:r>
          </w:p>
        </w:tc>
        <w:tc>
          <w:tcPr>
            <w:tcW w:w="2126" w:type="dxa"/>
            <w:hideMark/>
          </w:tcPr>
          <w:p w14:paraId="7EA36BEE"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92 438 501 </w:t>
            </w:r>
          </w:p>
        </w:tc>
        <w:tc>
          <w:tcPr>
            <w:tcW w:w="2268" w:type="dxa"/>
            <w:hideMark/>
          </w:tcPr>
          <w:p w14:paraId="5E708371"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6 375 756 </w:t>
            </w:r>
          </w:p>
        </w:tc>
        <w:tc>
          <w:tcPr>
            <w:tcW w:w="2084" w:type="dxa"/>
            <w:hideMark/>
          </w:tcPr>
          <w:p w14:paraId="1D6F7B2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6,9%</w:t>
            </w:r>
          </w:p>
        </w:tc>
      </w:tr>
      <w:tr w:rsidR="002F13A1" w:rsidRPr="00FD0DBE" w14:paraId="0C91DDBD"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774CBB16"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Krāslavas novads </w:t>
            </w:r>
          </w:p>
        </w:tc>
        <w:tc>
          <w:tcPr>
            <w:tcW w:w="2126" w:type="dxa"/>
            <w:hideMark/>
          </w:tcPr>
          <w:p w14:paraId="55B244DC"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38 192 775 </w:t>
            </w:r>
          </w:p>
        </w:tc>
        <w:tc>
          <w:tcPr>
            <w:tcW w:w="2268" w:type="dxa"/>
            <w:hideMark/>
          </w:tcPr>
          <w:p w14:paraId="33088E27"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3 997 730 </w:t>
            </w:r>
          </w:p>
        </w:tc>
        <w:tc>
          <w:tcPr>
            <w:tcW w:w="2084" w:type="dxa"/>
            <w:hideMark/>
          </w:tcPr>
          <w:p w14:paraId="6A424D06"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10,5%</w:t>
            </w:r>
          </w:p>
        </w:tc>
      </w:tr>
      <w:tr w:rsidR="002F13A1" w:rsidRPr="00FD0DBE" w14:paraId="1E460941"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52F4471E"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Kuldīgas novads </w:t>
            </w:r>
          </w:p>
        </w:tc>
        <w:tc>
          <w:tcPr>
            <w:tcW w:w="2126" w:type="dxa"/>
            <w:hideMark/>
          </w:tcPr>
          <w:p w14:paraId="0059313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48 989 206 </w:t>
            </w:r>
          </w:p>
        </w:tc>
        <w:tc>
          <w:tcPr>
            <w:tcW w:w="2268" w:type="dxa"/>
            <w:hideMark/>
          </w:tcPr>
          <w:p w14:paraId="78C2440D"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3 205 987 </w:t>
            </w:r>
          </w:p>
        </w:tc>
        <w:tc>
          <w:tcPr>
            <w:tcW w:w="2084" w:type="dxa"/>
            <w:hideMark/>
          </w:tcPr>
          <w:p w14:paraId="4FB99997"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6,5%</w:t>
            </w:r>
          </w:p>
        </w:tc>
      </w:tr>
      <w:tr w:rsidR="002F13A1" w:rsidRPr="00FD0DBE" w14:paraId="50AA049A"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7FDDBC74"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Ķekavas novads </w:t>
            </w:r>
          </w:p>
        </w:tc>
        <w:tc>
          <w:tcPr>
            <w:tcW w:w="2126" w:type="dxa"/>
            <w:hideMark/>
          </w:tcPr>
          <w:p w14:paraId="7893B708"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61 135 612 </w:t>
            </w:r>
          </w:p>
        </w:tc>
        <w:tc>
          <w:tcPr>
            <w:tcW w:w="2268" w:type="dxa"/>
            <w:hideMark/>
          </w:tcPr>
          <w:p w14:paraId="55E1A8B6"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5 601 797 </w:t>
            </w:r>
          </w:p>
        </w:tc>
        <w:tc>
          <w:tcPr>
            <w:tcW w:w="2084" w:type="dxa"/>
            <w:hideMark/>
          </w:tcPr>
          <w:p w14:paraId="4D12433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9,2%</w:t>
            </w:r>
          </w:p>
        </w:tc>
      </w:tr>
      <w:tr w:rsidR="002F13A1" w:rsidRPr="00FD0DBE" w14:paraId="72DA3764"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257F5D71"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Limbažu novads </w:t>
            </w:r>
          </w:p>
        </w:tc>
        <w:tc>
          <w:tcPr>
            <w:tcW w:w="2126" w:type="dxa"/>
            <w:hideMark/>
          </w:tcPr>
          <w:p w14:paraId="22307532"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50 207 052 </w:t>
            </w:r>
          </w:p>
        </w:tc>
        <w:tc>
          <w:tcPr>
            <w:tcW w:w="2268" w:type="dxa"/>
            <w:hideMark/>
          </w:tcPr>
          <w:p w14:paraId="380CBB08"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4 810 518 </w:t>
            </w:r>
          </w:p>
        </w:tc>
        <w:tc>
          <w:tcPr>
            <w:tcW w:w="2084" w:type="dxa"/>
            <w:hideMark/>
          </w:tcPr>
          <w:p w14:paraId="5B7000C4"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9,6%</w:t>
            </w:r>
          </w:p>
        </w:tc>
      </w:tr>
      <w:tr w:rsidR="002F13A1" w:rsidRPr="00FD0DBE" w14:paraId="4AFCD7FD"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388BEF84"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Līvānu novads </w:t>
            </w:r>
          </w:p>
        </w:tc>
        <w:tc>
          <w:tcPr>
            <w:tcW w:w="2126" w:type="dxa"/>
            <w:hideMark/>
          </w:tcPr>
          <w:p w14:paraId="6B705BEA"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16 807 790 </w:t>
            </w:r>
          </w:p>
        </w:tc>
        <w:tc>
          <w:tcPr>
            <w:tcW w:w="2268" w:type="dxa"/>
            <w:hideMark/>
          </w:tcPr>
          <w:p w14:paraId="50830C5A"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1 801 756 </w:t>
            </w:r>
          </w:p>
        </w:tc>
        <w:tc>
          <w:tcPr>
            <w:tcW w:w="2084" w:type="dxa"/>
            <w:hideMark/>
          </w:tcPr>
          <w:p w14:paraId="4E7DCBB6"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10,7%</w:t>
            </w:r>
          </w:p>
        </w:tc>
      </w:tr>
      <w:tr w:rsidR="002F13A1" w:rsidRPr="00FD0DBE" w14:paraId="6F94DB64"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60F6DAB4"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Ludzas novads </w:t>
            </w:r>
          </w:p>
        </w:tc>
        <w:tc>
          <w:tcPr>
            <w:tcW w:w="2126" w:type="dxa"/>
            <w:hideMark/>
          </w:tcPr>
          <w:p w14:paraId="79310467"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39 081 775 </w:t>
            </w:r>
          </w:p>
        </w:tc>
        <w:tc>
          <w:tcPr>
            <w:tcW w:w="2268" w:type="dxa"/>
            <w:hideMark/>
          </w:tcPr>
          <w:p w14:paraId="6882DB87"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3 549 610 </w:t>
            </w:r>
          </w:p>
        </w:tc>
        <w:tc>
          <w:tcPr>
            <w:tcW w:w="2084" w:type="dxa"/>
            <w:hideMark/>
          </w:tcPr>
          <w:p w14:paraId="7F2CAA79"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9,1%</w:t>
            </w:r>
          </w:p>
        </w:tc>
      </w:tr>
      <w:tr w:rsidR="002F13A1" w:rsidRPr="00FD0DBE" w14:paraId="78767596"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3CB179D9"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Madonas novads </w:t>
            </w:r>
          </w:p>
        </w:tc>
        <w:tc>
          <w:tcPr>
            <w:tcW w:w="2126" w:type="dxa"/>
            <w:hideMark/>
          </w:tcPr>
          <w:p w14:paraId="7F9C50AC"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53 206 821 </w:t>
            </w:r>
          </w:p>
        </w:tc>
        <w:tc>
          <w:tcPr>
            <w:tcW w:w="2268" w:type="dxa"/>
            <w:hideMark/>
          </w:tcPr>
          <w:p w14:paraId="2ACFC455"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4 568 156 </w:t>
            </w:r>
          </w:p>
        </w:tc>
        <w:tc>
          <w:tcPr>
            <w:tcW w:w="2084" w:type="dxa"/>
            <w:hideMark/>
          </w:tcPr>
          <w:p w14:paraId="7FABAF71"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8,6%</w:t>
            </w:r>
          </w:p>
        </w:tc>
      </w:tr>
      <w:tr w:rsidR="002F13A1" w:rsidRPr="00FD0DBE" w14:paraId="273A84D3"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7389FF4A"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Mārupes novads </w:t>
            </w:r>
          </w:p>
        </w:tc>
        <w:tc>
          <w:tcPr>
            <w:tcW w:w="2126" w:type="dxa"/>
            <w:hideMark/>
          </w:tcPr>
          <w:p w14:paraId="1013A735"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69 235 282 </w:t>
            </w:r>
          </w:p>
        </w:tc>
        <w:tc>
          <w:tcPr>
            <w:tcW w:w="2268" w:type="dxa"/>
            <w:hideMark/>
          </w:tcPr>
          <w:p w14:paraId="5D025054"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8 556 713 </w:t>
            </w:r>
          </w:p>
        </w:tc>
        <w:tc>
          <w:tcPr>
            <w:tcW w:w="2084" w:type="dxa"/>
            <w:hideMark/>
          </w:tcPr>
          <w:p w14:paraId="3CD08992"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12,4%</w:t>
            </w:r>
          </w:p>
        </w:tc>
      </w:tr>
      <w:tr w:rsidR="002F13A1" w:rsidRPr="00FD0DBE" w14:paraId="5AB8D421"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0B0663E1"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Ogres novads </w:t>
            </w:r>
          </w:p>
        </w:tc>
        <w:tc>
          <w:tcPr>
            <w:tcW w:w="2126" w:type="dxa"/>
            <w:hideMark/>
          </w:tcPr>
          <w:p w14:paraId="0F325E52"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118 297 732 </w:t>
            </w:r>
          </w:p>
        </w:tc>
        <w:tc>
          <w:tcPr>
            <w:tcW w:w="2268" w:type="dxa"/>
            <w:hideMark/>
          </w:tcPr>
          <w:p w14:paraId="1A593061"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8 791 521 </w:t>
            </w:r>
          </w:p>
        </w:tc>
        <w:tc>
          <w:tcPr>
            <w:tcW w:w="2084" w:type="dxa"/>
            <w:hideMark/>
          </w:tcPr>
          <w:p w14:paraId="6AA1C2BE"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7,4%</w:t>
            </w:r>
          </w:p>
        </w:tc>
      </w:tr>
      <w:tr w:rsidR="002F13A1" w:rsidRPr="00FD0DBE" w14:paraId="3768F741"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7FAEDF69"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Olaines novads </w:t>
            </w:r>
          </w:p>
        </w:tc>
        <w:tc>
          <w:tcPr>
            <w:tcW w:w="2126" w:type="dxa"/>
            <w:hideMark/>
          </w:tcPr>
          <w:p w14:paraId="72BDAEC9"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29 691 183 </w:t>
            </w:r>
          </w:p>
        </w:tc>
        <w:tc>
          <w:tcPr>
            <w:tcW w:w="2268" w:type="dxa"/>
            <w:hideMark/>
          </w:tcPr>
          <w:p w14:paraId="71E747B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3 218 742 </w:t>
            </w:r>
          </w:p>
        </w:tc>
        <w:tc>
          <w:tcPr>
            <w:tcW w:w="2084" w:type="dxa"/>
            <w:hideMark/>
          </w:tcPr>
          <w:p w14:paraId="50B7D4B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10,8%</w:t>
            </w:r>
          </w:p>
        </w:tc>
      </w:tr>
      <w:tr w:rsidR="002F13A1" w:rsidRPr="00FD0DBE" w14:paraId="4F2C2EFC"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50E252FA"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Preiļu novads </w:t>
            </w:r>
          </w:p>
        </w:tc>
        <w:tc>
          <w:tcPr>
            <w:tcW w:w="2126" w:type="dxa"/>
            <w:hideMark/>
          </w:tcPr>
          <w:p w14:paraId="15961CE9"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33 306 015 </w:t>
            </w:r>
          </w:p>
        </w:tc>
        <w:tc>
          <w:tcPr>
            <w:tcW w:w="2268" w:type="dxa"/>
            <w:hideMark/>
          </w:tcPr>
          <w:p w14:paraId="3ADFD330"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4 137 945 </w:t>
            </w:r>
          </w:p>
        </w:tc>
        <w:tc>
          <w:tcPr>
            <w:tcW w:w="2084" w:type="dxa"/>
            <w:hideMark/>
          </w:tcPr>
          <w:p w14:paraId="37B5A949"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12,4%</w:t>
            </w:r>
          </w:p>
        </w:tc>
      </w:tr>
      <w:tr w:rsidR="002F13A1" w:rsidRPr="00FD0DBE" w14:paraId="3E940EA5" w14:textId="77777777" w:rsidTr="5EFF1C9C">
        <w:trPr>
          <w:trHeight w:val="69"/>
        </w:trPr>
        <w:tc>
          <w:tcPr>
            <w:cnfStyle w:val="001000000000" w:firstRow="0" w:lastRow="0" w:firstColumn="1" w:lastColumn="0" w:oddVBand="0" w:evenVBand="0" w:oddHBand="0" w:evenHBand="0" w:firstRowFirstColumn="0" w:firstRowLastColumn="0" w:lastRowFirstColumn="0" w:lastRowLastColumn="0"/>
            <w:tcW w:w="2547" w:type="dxa"/>
            <w:hideMark/>
          </w:tcPr>
          <w:p w14:paraId="6D134EBD"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Rēzeknes novads </w:t>
            </w:r>
          </w:p>
        </w:tc>
        <w:tc>
          <w:tcPr>
            <w:tcW w:w="2126" w:type="dxa"/>
            <w:hideMark/>
          </w:tcPr>
          <w:p w14:paraId="18C096A8"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48 525 734 </w:t>
            </w:r>
          </w:p>
        </w:tc>
        <w:tc>
          <w:tcPr>
            <w:tcW w:w="2268" w:type="dxa"/>
            <w:hideMark/>
          </w:tcPr>
          <w:p w14:paraId="2F607762"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7 198 671 </w:t>
            </w:r>
          </w:p>
        </w:tc>
        <w:tc>
          <w:tcPr>
            <w:tcW w:w="2084" w:type="dxa"/>
            <w:hideMark/>
          </w:tcPr>
          <w:p w14:paraId="22D0C7F7"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14,8%</w:t>
            </w:r>
          </w:p>
        </w:tc>
      </w:tr>
      <w:tr w:rsidR="002F13A1" w:rsidRPr="00FD0DBE" w14:paraId="655C0E48"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5102A775"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Ropažu novads </w:t>
            </w:r>
          </w:p>
        </w:tc>
        <w:tc>
          <w:tcPr>
            <w:tcW w:w="2126" w:type="dxa"/>
            <w:hideMark/>
          </w:tcPr>
          <w:p w14:paraId="6DDF1356"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66 999 592 </w:t>
            </w:r>
          </w:p>
        </w:tc>
        <w:tc>
          <w:tcPr>
            <w:tcW w:w="2268" w:type="dxa"/>
            <w:hideMark/>
          </w:tcPr>
          <w:p w14:paraId="21F5B04C"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13 829 242 </w:t>
            </w:r>
          </w:p>
        </w:tc>
        <w:tc>
          <w:tcPr>
            <w:tcW w:w="2084" w:type="dxa"/>
            <w:shd w:val="clear" w:color="auto" w:fill="F7CAAC" w:themeFill="accent2" w:themeFillTint="66"/>
            <w:hideMark/>
          </w:tcPr>
          <w:p w14:paraId="6979165E"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20,6%</w:t>
            </w:r>
          </w:p>
        </w:tc>
      </w:tr>
      <w:tr w:rsidR="002F13A1" w:rsidRPr="00FD0DBE" w14:paraId="196098C7"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179CBCD8"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Salaspils novads </w:t>
            </w:r>
          </w:p>
        </w:tc>
        <w:tc>
          <w:tcPr>
            <w:tcW w:w="2126" w:type="dxa"/>
            <w:hideMark/>
          </w:tcPr>
          <w:p w14:paraId="73057864"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37 066 450 </w:t>
            </w:r>
          </w:p>
        </w:tc>
        <w:tc>
          <w:tcPr>
            <w:tcW w:w="2268" w:type="dxa"/>
            <w:hideMark/>
          </w:tcPr>
          <w:p w14:paraId="33E890EF"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2 681 324 </w:t>
            </w:r>
          </w:p>
        </w:tc>
        <w:tc>
          <w:tcPr>
            <w:tcW w:w="2084" w:type="dxa"/>
            <w:hideMark/>
          </w:tcPr>
          <w:p w14:paraId="7C0CFD5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7,2%</w:t>
            </w:r>
          </w:p>
        </w:tc>
      </w:tr>
      <w:tr w:rsidR="002F13A1" w:rsidRPr="00FD0DBE" w14:paraId="63433704"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29D1C291"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Saldus novads </w:t>
            </w:r>
          </w:p>
        </w:tc>
        <w:tc>
          <w:tcPr>
            <w:tcW w:w="2126" w:type="dxa"/>
            <w:hideMark/>
          </w:tcPr>
          <w:p w14:paraId="6F21F7F5"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47 590 218 </w:t>
            </w:r>
          </w:p>
        </w:tc>
        <w:tc>
          <w:tcPr>
            <w:tcW w:w="2268" w:type="dxa"/>
            <w:hideMark/>
          </w:tcPr>
          <w:p w14:paraId="0532768E"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6 459 498 </w:t>
            </w:r>
          </w:p>
        </w:tc>
        <w:tc>
          <w:tcPr>
            <w:tcW w:w="2084" w:type="dxa"/>
            <w:hideMark/>
          </w:tcPr>
          <w:p w14:paraId="7BFAE57F"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13,6%</w:t>
            </w:r>
          </w:p>
        </w:tc>
      </w:tr>
      <w:tr w:rsidR="002F13A1" w:rsidRPr="00FD0DBE" w14:paraId="6C73D472" w14:textId="77777777" w:rsidTr="5EFF1C9C">
        <w:trPr>
          <w:trHeight w:val="120"/>
        </w:trPr>
        <w:tc>
          <w:tcPr>
            <w:cnfStyle w:val="001000000000" w:firstRow="0" w:lastRow="0" w:firstColumn="1" w:lastColumn="0" w:oddVBand="0" w:evenVBand="0" w:oddHBand="0" w:evenHBand="0" w:firstRowFirstColumn="0" w:firstRowLastColumn="0" w:lastRowFirstColumn="0" w:lastRowLastColumn="0"/>
            <w:tcW w:w="2547" w:type="dxa"/>
            <w:hideMark/>
          </w:tcPr>
          <w:p w14:paraId="24A2744A"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Saulkrastu novads </w:t>
            </w:r>
          </w:p>
        </w:tc>
        <w:tc>
          <w:tcPr>
            <w:tcW w:w="2126" w:type="dxa"/>
            <w:hideMark/>
          </w:tcPr>
          <w:p w14:paraId="0753FA93"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20 337 714 </w:t>
            </w:r>
          </w:p>
        </w:tc>
        <w:tc>
          <w:tcPr>
            <w:tcW w:w="2268" w:type="dxa"/>
            <w:hideMark/>
          </w:tcPr>
          <w:p w14:paraId="3BC09C04"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3 146 941 </w:t>
            </w:r>
          </w:p>
        </w:tc>
        <w:tc>
          <w:tcPr>
            <w:tcW w:w="2084" w:type="dxa"/>
            <w:shd w:val="clear" w:color="auto" w:fill="F7CAAC" w:themeFill="accent2" w:themeFillTint="66"/>
            <w:hideMark/>
          </w:tcPr>
          <w:p w14:paraId="672E0B49"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15,5%</w:t>
            </w:r>
          </w:p>
        </w:tc>
      </w:tr>
      <w:tr w:rsidR="002F13A1" w:rsidRPr="00FD0DBE" w14:paraId="66AC3DBC"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32AA0CF4"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Siguldas novads </w:t>
            </w:r>
          </w:p>
        </w:tc>
        <w:tc>
          <w:tcPr>
            <w:tcW w:w="2126" w:type="dxa"/>
            <w:hideMark/>
          </w:tcPr>
          <w:p w14:paraId="40BFCA14"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55 996 920 </w:t>
            </w:r>
          </w:p>
        </w:tc>
        <w:tc>
          <w:tcPr>
            <w:tcW w:w="2268" w:type="dxa"/>
            <w:hideMark/>
          </w:tcPr>
          <w:p w14:paraId="18B82827"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5 373 537 </w:t>
            </w:r>
          </w:p>
        </w:tc>
        <w:tc>
          <w:tcPr>
            <w:tcW w:w="2084" w:type="dxa"/>
            <w:hideMark/>
          </w:tcPr>
          <w:p w14:paraId="6BE90D33"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9,6%</w:t>
            </w:r>
          </w:p>
        </w:tc>
      </w:tr>
      <w:tr w:rsidR="002F13A1" w:rsidRPr="00FD0DBE" w14:paraId="49D949DB" w14:textId="77777777" w:rsidTr="5EFF1C9C">
        <w:trPr>
          <w:trHeight w:val="69"/>
        </w:trPr>
        <w:tc>
          <w:tcPr>
            <w:cnfStyle w:val="001000000000" w:firstRow="0" w:lastRow="0" w:firstColumn="1" w:lastColumn="0" w:oddVBand="0" w:evenVBand="0" w:oddHBand="0" w:evenHBand="0" w:firstRowFirstColumn="0" w:firstRowLastColumn="0" w:lastRowFirstColumn="0" w:lastRowLastColumn="0"/>
            <w:tcW w:w="2547" w:type="dxa"/>
            <w:hideMark/>
          </w:tcPr>
          <w:p w14:paraId="78C937D3"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Smiltenes novads </w:t>
            </w:r>
          </w:p>
        </w:tc>
        <w:tc>
          <w:tcPr>
            <w:tcW w:w="2126" w:type="dxa"/>
            <w:hideMark/>
          </w:tcPr>
          <w:p w14:paraId="5A6F9462"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38 300 200 </w:t>
            </w:r>
          </w:p>
        </w:tc>
        <w:tc>
          <w:tcPr>
            <w:tcW w:w="2268" w:type="dxa"/>
            <w:hideMark/>
          </w:tcPr>
          <w:p w14:paraId="059C61D3"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2 264 596 </w:t>
            </w:r>
          </w:p>
        </w:tc>
        <w:tc>
          <w:tcPr>
            <w:tcW w:w="2084" w:type="dxa"/>
            <w:shd w:val="clear" w:color="auto" w:fill="C5E0B3" w:themeFill="accent6" w:themeFillTint="66"/>
            <w:hideMark/>
          </w:tcPr>
          <w:p w14:paraId="5B61968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5,9%</w:t>
            </w:r>
          </w:p>
        </w:tc>
      </w:tr>
      <w:tr w:rsidR="002F13A1" w:rsidRPr="00FD0DBE" w14:paraId="1DD021C3"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2FF33DF6"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Talsu novads </w:t>
            </w:r>
          </w:p>
        </w:tc>
        <w:tc>
          <w:tcPr>
            <w:tcW w:w="2126" w:type="dxa"/>
            <w:hideMark/>
          </w:tcPr>
          <w:p w14:paraId="219CD352"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58 823 020 </w:t>
            </w:r>
          </w:p>
        </w:tc>
        <w:tc>
          <w:tcPr>
            <w:tcW w:w="2268" w:type="dxa"/>
            <w:hideMark/>
          </w:tcPr>
          <w:p w14:paraId="1863B92C"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4 439 704 </w:t>
            </w:r>
          </w:p>
        </w:tc>
        <w:tc>
          <w:tcPr>
            <w:tcW w:w="2084" w:type="dxa"/>
            <w:hideMark/>
          </w:tcPr>
          <w:p w14:paraId="44C3924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7,5%</w:t>
            </w:r>
          </w:p>
        </w:tc>
      </w:tr>
      <w:tr w:rsidR="002F13A1" w:rsidRPr="00FD0DBE" w14:paraId="6DE31887"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54ABF980"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Tukuma novads </w:t>
            </w:r>
          </w:p>
        </w:tc>
        <w:tc>
          <w:tcPr>
            <w:tcW w:w="2126" w:type="dxa"/>
            <w:hideMark/>
          </w:tcPr>
          <w:p w14:paraId="648F7E29"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79 544 970 </w:t>
            </w:r>
          </w:p>
        </w:tc>
        <w:tc>
          <w:tcPr>
            <w:tcW w:w="2268" w:type="dxa"/>
            <w:hideMark/>
          </w:tcPr>
          <w:p w14:paraId="6FE7E2DA"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6 573 530 </w:t>
            </w:r>
          </w:p>
        </w:tc>
        <w:tc>
          <w:tcPr>
            <w:tcW w:w="2084" w:type="dxa"/>
            <w:hideMark/>
          </w:tcPr>
          <w:p w14:paraId="2DF6BDF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8,3%</w:t>
            </w:r>
          </w:p>
        </w:tc>
      </w:tr>
      <w:tr w:rsidR="002F13A1" w:rsidRPr="00FD0DBE" w14:paraId="6CDF8052"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3C30E4C9"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Valkas novads </w:t>
            </w:r>
          </w:p>
        </w:tc>
        <w:tc>
          <w:tcPr>
            <w:tcW w:w="2126" w:type="dxa"/>
            <w:hideMark/>
          </w:tcPr>
          <w:p w14:paraId="3AC5C2A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14 780 788 </w:t>
            </w:r>
          </w:p>
        </w:tc>
        <w:tc>
          <w:tcPr>
            <w:tcW w:w="2268" w:type="dxa"/>
            <w:hideMark/>
          </w:tcPr>
          <w:p w14:paraId="4FC9F72E"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1 357 227 </w:t>
            </w:r>
          </w:p>
        </w:tc>
        <w:tc>
          <w:tcPr>
            <w:tcW w:w="2084" w:type="dxa"/>
            <w:hideMark/>
          </w:tcPr>
          <w:p w14:paraId="121C907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9,2%</w:t>
            </w:r>
          </w:p>
        </w:tc>
      </w:tr>
      <w:tr w:rsidR="002F13A1" w:rsidRPr="00FD0DBE" w14:paraId="37B8768F" w14:textId="77777777" w:rsidTr="5EFF1C9C">
        <w:trPr>
          <w:trHeight w:val="94"/>
        </w:trPr>
        <w:tc>
          <w:tcPr>
            <w:cnfStyle w:val="001000000000" w:firstRow="0" w:lastRow="0" w:firstColumn="1" w:lastColumn="0" w:oddVBand="0" w:evenVBand="0" w:oddHBand="0" w:evenHBand="0" w:firstRowFirstColumn="0" w:firstRowLastColumn="0" w:lastRowFirstColumn="0" w:lastRowLastColumn="0"/>
            <w:tcW w:w="2547" w:type="dxa"/>
            <w:hideMark/>
          </w:tcPr>
          <w:p w14:paraId="554AA81F"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Valmieras novads </w:t>
            </w:r>
          </w:p>
        </w:tc>
        <w:tc>
          <w:tcPr>
            <w:tcW w:w="2126" w:type="dxa"/>
            <w:hideMark/>
          </w:tcPr>
          <w:p w14:paraId="2C20A17A"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118 206 420 </w:t>
            </w:r>
          </w:p>
        </w:tc>
        <w:tc>
          <w:tcPr>
            <w:tcW w:w="2268" w:type="dxa"/>
            <w:hideMark/>
          </w:tcPr>
          <w:p w14:paraId="7ADF9497"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6 898 391 </w:t>
            </w:r>
          </w:p>
        </w:tc>
        <w:tc>
          <w:tcPr>
            <w:tcW w:w="2084" w:type="dxa"/>
            <w:shd w:val="clear" w:color="auto" w:fill="C5E0B3" w:themeFill="accent6" w:themeFillTint="66"/>
            <w:hideMark/>
          </w:tcPr>
          <w:p w14:paraId="6E546BCC"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5,8%</w:t>
            </w:r>
          </w:p>
        </w:tc>
      </w:tr>
      <w:tr w:rsidR="002F13A1" w:rsidRPr="00FD0DBE" w14:paraId="0D4AD5F8" w14:textId="77777777" w:rsidTr="5EFF1C9C">
        <w:trPr>
          <w:trHeight w:val="181"/>
        </w:trPr>
        <w:tc>
          <w:tcPr>
            <w:cnfStyle w:val="001000000000" w:firstRow="0" w:lastRow="0" w:firstColumn="1" w:lastColumn="0" w:oddVBand="0" w:evenVBand="0" w:oddHBand="0" w:evenHBand="0" w:firstRowFirstColumn="0" w:firstRowLastColumn="0" w:lastRowFirstColumn="0" w:lastRowLastColumn="0"/>
            <w:tcW w:w="2547" w:type="dxa"/>
            <w:hideMark/>
          </w:tcPr>
          <w:p w14:paraId="3AA912C2"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Varakļānu novads </w:t>
            </w:r>
          </w:p>
        </w:tc>
        <w:tc>
          <w:tcPr>
            <w:tcW w:w="2126" w:type="dxa"/>
            <w:hideMark/>
          </w:tcPr>
          <w:p w14:paraId="034168E8"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3 910 817 </w:t>
            </w:r>
          </w:p>
        </w:tc>
        <w:tc>
          <w:tcPr>
            <w:tcW w:w="2268" w:type="dxa"/>
            <w:hideMark/>
          </w:tcPr>
          <w:p w14:paraId="7F624A3E"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620 871 </w:t>
            </w:r>
          </w:p>
        </w:tc>
        <w:tc>
          <w:tcPr>
            <w:tcW w:w="2084" w:type="dxa"/>
            <w:shd w:val="clear" w:color="auto" w:fill="F7CAAC" w:themeFill="accent2" w:themeFillTint="66"/>
            <w:hideMark/>
          </w:tcPr>
          <w:p w14:paraId="78C7350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15,9%</w:t>
            </w:r>
          </w:p>
        </w:tc>
      </w:tr>
      <w:tr w:rsidR="002F13A1" w:rsidRPr="00FD0DBE" w14:paraId="3FEB0DFA" w14:textId="77777777" w:rsidTr="5EFF1C9C">
        <w:trPr>
          <w:trHeight w:val="170"/>
        </w:trPr>
        <w:tc>
          <w:tcPr>
            <w:cnfStyle w:val="001000000000" w:firstRow="0" w:lastRow="0" w:firstColumn="1" w:lastColumn="0" w:oddVBand="0" w:evenVBand="0" w:oddHBand="0" w:evenHBand="0" w:firstRowFirstColumn="0" w:firstRowLastColumn="0" w:lastRowFirstColumn="0" w:lastRowLastColumn="0"/>
            <w:tcW w:w="2547" w:type="dxa"/>
            <w:hideMark/>
          </w:tcPr>
          <w:p w14:paraId="0AFF3F06" w14:textId="77777777" w:rsidR="002F13A1" w:rsidRPr="00FD0DBE" w:rsidRDefault="002F13A1" w:rsidP="00B03571">
            <w:pPr>
              <w:spacing w:after="0"/>
              <w:rPr>
                <w:rFonts w:eastAsia="Times New Roman"/>
                <w:b w:val="0"/>
                <w:bCs w:val="0"/>
                <w:sz w:val="20"/>
                <w:szCs w:val="20"/>
              </w:rPr>
            </w:pPr>
            <w:r w:rsidRPr="00FD0DBE">
              <w:rPr>
                <w:rFonts w:eastAsia="Times New Roman"/>
                <w:b w:val="0"/>
                <w:bCs w:val="0"/>
                <w:sz w:val="20"/>
                <w:szCs w:val="20"/>
              </w:rPr>
              <w:t xml:space="preserve"> Ventspils novads </w:t>
            </w:r>
          </w:p>
        </w:tc>
        <w:tc>
          <w:tcPr>
            <w:tcW w:w="2126" w:type="dxa"/>
            <w:hideMark/>
          </w:tcPr>
          <w:p w14:paraId="7D2177EE"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18 275 306 </w:t>
            </w:r>
          </w:p>
        </w:tc>
        <w:tc>
          <w:tcPr>
            <w:tcW w:w="2268" w:type="dxa"/>
            <w:hideMark/>
          </w:tcPr>
          <w:p w14:paraId="0802F2DB"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 xml:space="preserve">       3 133 525 </w:t>
            </w:r>
          </w:p>
        </w:tc>
        <w:tc>
          <w:tcPr>
            <w:tcW w:w="2084" w:type="dxa"/>
            <w:shd w:val="clear" w:color="auto" w:fill="F7CAAC" w:themeFill="accent2" w:themeFillTint="66"/>
            <w:hideMark/>
          </w:tcPr>
          <w:p w14:paraId="742B65BE" w14:textId="77777777" w:rsidR="002F13A1" w:rsidRPr="00FD0DBE" w:rsidRDefault="002F13A1" w:rsidP="00B03571">
            <w:pPr>
              <w:spacing w:after="0"/>
              <w:jc w:val="right"/>
              <w:cnfStyle w:val="000000000000" w:firstRow="0" w:lastRow="0" w:firstColumn="0" w:lastColumn="0" w:oddVBand="0" w:evenVBand="0" w:oddHBand="0" w:evenHBand="0" w:firstRowFirstColumn="0" w:firstRowLastColumn="0" w:lastRowFirstColumn="0" w:lastRowLastColumn="0"/>
              <w:rPr>
                <w:rFonts w:eastAsia="Times New Roman"/>
                <w:sz w:val="20"/>
                <w:szCs w:val="20"/>
              </w:rPr>
            </w:pPr>
            <w:r w:rsidRPr="00FD0DBE">
              <w:rPr>
                <w:rFonts w:eastAsia="Times New Roman"/>
                <w:sz w:val="20"/>
                <w:szCs w:val="20"/>
              </w:rPr>
              <w:t>17,1%</w:t>
            </w:r>
          </w:p>
        </w:tc>
      </w:tr>
    </w:tbl>
    <w:p w14:paraId="378415A6" w14:textId="77777777" w:rsidR="002F13A1" w:rsidRPr="00FD0DBE" w:rsidRDefault="002F13A1" w:rsidP="5EFF1C9C">
      <w:pPr>
        <w:jc w:val="right"/>
        <w:rPr>
          <w:rFonts w:eastAsia="Times New Roman"/>
          <w:i/>
          <w:iCs/>
        </w:rPr>
      </w:pPr>
      <w:r w:rsidRPr="00FD0DBE">
        <w:rPr>
          <w:rFonts w:eastAsia="Times New Roman"/>
          <w:i/>
          <w:iCs/>
        </w:rPr>
        <w:t>Datu avots: VK</w:t>
      </w:r>
    </w:p>
    <w:p w14:paraId="613F555F" w14:textId="77777777" w:rsidR="002F13A1" w:rsidRPr="00FD0DBE" w:rsidRDefault="002F13A1" w:rsidP="5EFF1C9C">
      <w:pPr>
        <w:rPr>
          <w:rFonts w:eastAsia="Times New Roman"/>
        </w:rPr>
      </w:pPr>
    </w:p>
    <w:p w14:paraId="55BB1612" w14:textId="77777777" w:rsidR="002F13A1" w:rsidRPr="00FD0DBE" w:rsidRDefault="002F13A1" w:rsidP="5EFF1C9C">
      <w:pPr>
        <w:rPr>
          <w:rFonts w:eastAsia="Times New Roman"/>
        </w:rPr>
      </w:pPr>
      <w:r w:rsidRPr="00FD0DBE">
        <w:rPr>
          <w:rFonts w:eastAsia="Times New Roman"/>
        </w:rPr>
        <w:t xml:space="preserve">Kā redzams attēlā zemāk, ieteikto ideālo koriģēto administratīvo izdevumu īpatsvara no kopējiem izdevumiem 7% slieksni pārsniedz būtisks pašvaldību skaits – 30 pašvaldības, tomēr Valsts kontroles ieteikto 10% slieksni pārsniedz 15 pašvaldībās no visām 43 pašvaldībām jeb vairāk nekā trešā daļa pašvaldību. </w:t>
      </w:r>
    </w:p>
    <w:p w14:paraId="054A9459" w14:textId="77777777" w:rsidR="002F13A1" w:rsidRPr="00FD0DBE" w:rsidRDefault="002F13A1" w:rsidP="5EFF1C9C">
      <w:pPr>
        <w:rPr>
          <w:rFonts w:eastAsia="Times New Roman"/>
        </w:rPr>
      </w:pPr>
    </w:p>
    <w:p w14:paraId="1929CBB6" w14:textId="051B005D" w:rsidR="002F13A1" w:rsidRPr="00FD0DBE" w:rsidRDefault="00960AFB" w:rsidP="008E2C84">
      <w:pPr>
        <w:pStyle w:val="Caption"/>
      </w:pPr>
      <w:bookmarkStart w:id="38" w:name="_Toc91019167"/>
      <w:r w:rsidRPr="00FD0DBE">
        <w:t>19</w:t>
      </w:r>
      <w:r w:rsidR="002F13A1" w:rsidRPr="00FD0DBE">
        <w:t>. attēls. Pašvaldību administratīvo izdevumu īpatsvars kopējā izdevumu apmērā, salīdzinot pret optimāli-ideālo rādītāju, %</w:t>
      </w:r>
      <w:bookmarkEnd w:id="38"/>
    </w:p>
    <w:p w14:paraId="7378D37D" w14:textId="77777777" w:rsidR="002F13A1" w:rsidRPr="00FD0DBE" w:rsidRDefault="002F13A1" w:rsidP="5EFF1C9C">
      <w:pPr>
        <w:jc w:val="right"/>
        <w:rPr>
          <w:rFonts w:eastAsia="Times New Roman"/>
          <w:i/>
          <w:iCs/>
        </w:rPr>
      </w:pPr>
      <w:r w:rsidRPr="00FD0DBE">
        <w:rPr>
          <w:noProof/>
        </w:rPr>
        <w:drawing>
          <wp:inline distT="0" distB="0" distL="0" distR="0" wp14:anchorId="45316D7D" wp14:editId="313A893A">
            <wp:extent cx="5731510" cy="2471363"/>
            <wp:effectExtent l="0" t="0" r="2540" b="5715"/>
            <wp:docPr id="178" name="Picture 178"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8"/>
                    <pic:cNvPicPr/>
                  </pic:nvPicPr>
                  <pic:blipFill>
                    <a:blip r:embed="rId35">
                      <a:extLst>
                        <a:ext uri="{28A0092B-C50C-407E-A947-70E740481C1C}">
                          <a14:useLocalDpi xmlns:a14="http://schemas.microsoft.com/office/drawing/2010/main"/>
                        </a:ext>
                      </a:extLst>
                    </a:blip>
                    <a:stretch>
                      <a:fillRect/>
                    </a:stretch>
                  </pic:blipFill>
                  <pic:spPr>
                    <a:xfrm>
                      <a:off x="0" y="0"/>
                      <a:ext cx="5731510" cy="2471363"/>
                    </a:xfrm>
                    <a:prstGeom prst="rect">
                      <a:avLst/>
                    </a:prstGeom>
                  </pic:spPr>
                </pic:pic>
              </a:graphicData>
            </a:graphic>
          </wp:inline>
        </w:drawing>
      </w:r>
      <w:r w:rsidRPr="00FD0DBE">
        <w:rPr>
          <w:rFonts w:eastAsia="Times New Roman"/>
          <w:i/>
          <w:iCs/>
        </w:rPr>
        <w:t>Datu avots: VK</w:t>
      </w:r>
    </w:p>
    <w:p w14:paraId="760C330A" w14:textId="77777777" w:rsidR="002F13A1" w:rsidRPr="00FD0DBE" w:rsidRDefault="002F13A1" w:rsidP="5EFF1C9C">
      <w:pPr>
        <w:rPr>
          <w:rFonts w:eastAsia="Times New Roman"/>
          <w:b/>
          <w:bCs/>
        </w:rPr>
      </w:pPr>
      <w:r w:rsidRPr="00FD0DBE">
        <w:rPr>
          <w:rFonts w:eastAsia="Times New Roman"/>
          <w:b/>
          <w:bCs/>
        </w:rPr>
        <w:t xml:space="preserve">Pašvaldību viedoklis </w:t>
      </w:r>
    </w:p>
    <w:p w14:paraId="4D0EEF4F" w14:textId="77777777" w:rsidR="002F13A1" w:rsidRPr="00FD0DBE" w:rsidRDefault="002F13A1" w:rsidP="5EFF1C9C">
      <w:pPr>
        <w:rPr>
          <w:rFonts w:eastAsia="Times New Roman"/>
        </w:rPr>
      </w:pPr>
      <w:r w:rsidRPr="00FD0DBE">
        <w:rPr>
          <w:rFonts w:eastAsia="Times New Roman"/>
        </w:rPr>
        <w:t xml:space="preserve">Pie vispārējo valdības dienestu izdevumiem tiek attiecināti centrālās administrācijas izdevumi, struktūrvienības, kas sniedz atbalstu citām struktūrvienībām, piemēram, grāmatvedība, </w:t>
      </w:r>
      <w:proofErr w:type="spellStart"/>
      <w:r w:rsidRPr="00FD0DBE">
        <w:rPr>
          <w:rFonts w:eastAsia="Times New Roman"/>
        </w:rPr>
        <w:t>personālvadība</w:t>
      </w:r>
      <w:proofErr w:type="spellEnd"/>
      <w:r w:rsidRPr="00FD0DBE">
        <w:rPr>
          <w:rFonts w:eastAsia="Times New Roman"/>
        </w:rPr>
        <w:t>, IT. Nozaru pārvalžu izdevumi attiecināti uz atbilstošajām nozarēm.</w:t>
      </w:r>
    </w:p>
    <w:p w14:paraId="50FF7A19" w14:textId="77777777" w:rsidR="002F13A1" w:rsidRPr="00FD0DBE" w:rsidRDefault="002F13A1" w:rsidP="5EFF1C9C">
      <w:pPr>
        <w:rPr>
          <w:rFonts w:eastAsia="Times New Roman"/>
        </w:rPr>
      </w:pPr>
      <w:r w:rsidRPr="00FD0DBE">
        <w:rPr>
          <w:rFonts w:eastAsia="Times New Roman"/>
        </w:rPr>
        <w:t>Pašvaldību administratīvās izmaksas ietekmē pašvaldību sniegto pakalpojumu nodrošināšanas kārtība, piemēram, vai komunālos pakalpojumus nodrošina pašvaldību kapitālsabiedrības (parasti lielākās pašvaldībās) vai pašvaldību darbinieki (mazākās pašvaldībās), kas ir iekļauti pašvaldību štatu sarakstā.</w:t>
      </w:r>
    </w:p>
    <w:p w14:paraId="73FBE719" w14:textId="77777777" w:rsidR="002F13A1" w:rsidRPr="00FD0DBE" w:rsidRDefault="002F13A1" w:rsidP="5EFF1C9C">
      <w:pPr>
        <w:rPr>
          <w:rFonts w:eastAsia="Times New Roman"/>
        </w:rPr>
      </w:pPr>
      <w:r w:rsidRPr="00FD0DBE">
        <w:rPr>
          <w:rFonts w:eastAsia="Times New Roman"/>
        </w:rPr>
        <w:t>Administratīvo izmaksu apjomu ietekmē arī izmaksu grāmatošanas kārtība, piemēram, būvvaldes izmaksas grāmatotas pie ekonomiskās darbības kategorijas, bet izmaksas, kas saistītas ar atbalstu būvvaldei, tiek grāmatotas kodā “Vispārējie valdības dienesti”. Atsevišķās pašvaldībās izdevumu sadalījums ir saskaņā ar juridiskām struktūrvienībām un pie vispārējiem valdības dienestiem tiek iekļauti visi centrālās administrācijas izdevumi (vienas juridiskās personas gadījumā). Pašvaldību darbinieku atalgojums atpaliek no privātā sektora atalgojuma, tādēļ atsevišķos gadījumos, lai nodrošinātu konkurētspējīgu atalgojumu, tiek izmantota amatu apvienošana (saskaņā ar intervijās sniegto informāciju, neizdalot situāciju pirms un pēc ATR).</w:t>
      </w:r>
    </w:p>
    <w:p w14:paraId="706B87ED" w14:textId="77777777" w:rsidR="00960AFB" w:rsidRPr="00FD0DBE" w:rsidRDefault="00960AFB" w:rsidP="5EFF1C9C">
      <w:pPr>
        <w:pStyle w:val="Heading3"/>
        <w:spacing w:before="120"/>
        <w:rPr>
          <w:rFonts w:eastAsia="Times New Roman"/>
        </w:rPr>
      </w:pPr>
      <w:bookmarkStart w:id="39" w:name="_Hlk96149693"/>
    </w:p>
    <w:p w14:paraId="4B060FB8" w14:textId="70F7E079" w:rsidR="002F13A1" w:rsidRPr="00FD0DBE" w:rsidRDefault="002F13A1" w:rsidP="5EFF1C9C">
      <w:pPr>
        <w:pStyle w:val="Heading3"/>
        <w:spacing w:before="120"/>
        <w:rPr>
          <w:rFonts w:eastAsia="Times New Roman"/>
        </w:rPr>
      </w:pPr>
      <w:r w:rsidRPr="00FD0DBE">
        <w:rPr>
          <w:rFonts w:eastAsia="Times New Roman"/>
        </w:rPr>
        <w:t>Pašvaldību pakalpojumu izmaksas</w:t>
      </w:r>
      <w:bookmarkEnd w:id="39"/>
    </w:p>
    <w:p w14:paraId="5864748B" w14:textId="48CD8E5D" w:rsidR="2BCEBB4B" w:rsidRPr="00FD0DBE" w:rsidRDefault="2BCEBB4B" w:rsidP="00955BC0">
      <w:pPr>
        <w:pStyle w:val="ListParagraph"/>
        <w:numPr>
          <w:ilvl w:val="0"/>
          <w:numId w:val="4"/>
        </w:numPr>
        <w:rPr>
          <w:rFonts w:eastAsia="Times New Roman"/>
        </w:rPr>
      </w:pPr>
      <w:r w:rsidRPr="00FD0DBE">
        <w:rPr>
          <w:rFonts w:eastAsia="Times New Roman"/>
        </w:rPr>
        <w:t xml:space="preserve">Nozīmīgākās pašvaldību izdevumu kategorijas ir </w:t>
      </w:r>
      <w:r w:rsidRPr="00FD0DBE">
        <w:rPr>
          <w:rFonts w:eastAsia="Times New Roman"/>
          <w:b/>
          <w:bCs/>
        </w:rPr>
        <w:t>izglītība (40%</w:t>
      </w:r>
      <w:r w:rsidRPr="00FD0DBE">
        <w:rPr>
          <w:rFonts w:eastAsia="Times New Roman"/>
        </w:rPr>
        <w:t xml:space="preserve"> no visiem pašvaldību budžeta izdevumiem), </w:t>
      </w:r>
      <w:r w:rsidRPr="00FD0DBE">
        <w:rPr>
          <w:rFonts w:eastAsia="Times New Roman"/>
          <w:b/>
          <w:bCs/>
        </w:rPr>
        <w:t>ekonomiskā darbība (17%)</w:t>
      </w:r>
      <w:r w:rsidRPr="00FD0DBE">
        <w:rPr>
          <w:rFonts w:eastAsia="Times New Roman"/>
        </w:rPr>
        <w:t xml:space="preserve">, </w:t>
      </w:r>
      <w:r w:rsidRPr="00FD0DBE">
        <w:rPr>
          <w:rFonts w:eastAsia="Times New Roman"/>
          <w:b/>
          <w:bCs/>
        </w:rPr>
        <w:t>pašvaldības teritoriju un mājokļu apsaimniekošana (11%)</w:t>
      </w:r>
      <w:r w:rsidRPr="00FD0DBE">
        <w:rPr>
          <w:rFonts w:eastAsia="Times New Roman"/>
        </w:rPr>
        <w:t xml:space="preserve">. </w:t>
      </w:r>
    </w:p>
    <w:p w14:paraId="494C976D" w14:textId="1CA94D47" w:rsidR="2BCEBB4B" w:rsidRPr="00FD0DBE" w:rsidRDefault="2BCEBB4B" w:rsidP="00955BC0">
      <w:pPr>
        <w:pStyle w:val="ListParagraph"/>
        <w:numPr>
          <w:ilvl w:val="0"/>
          <w:numId w:val="4"/>
        </w:numPr>
        <w:rPr>
          <w:rFonts w:eastAsia="Times New Roman"/>
        </w:rPr>
      </w:pPr>
      <w:r w:rsidRPr="00FD0DBE">
        <w:rPr>
          <w:rFonts w:eastAsia="Times New Roman"/>
        </w:rPr>
        <w:t xml:space="preserve">Ir tieša </w:t>
      </w:r>
      <w:r w:rsidRPr="00FD0DBE">
        <w:rPr>
          <w:rFonts w:eastAsia="Times New Roman"/>
          <w:b/>
          <w:bCs/>
        </w:rPr>
        <w:t>korelācija starp iedzīvotāju skaitu un kopējām pakalpojumu izmaksu īpatsvaru kopējā budžetā</w:t>
      </w:r>
      <w:r w:rsidRPr="00FD0DBE">
        <w:rPr>
          <w:rFonts w:eastAsia="Times New Roman"/>
        </w:rPr>
        <w:t>. Nav korelācijas starp pakalpojumu izdevumiem uz 1 iedzīvotāju un apdzīvotās vietas blīvumu.</w:t>
      </w:r>
    </w:p>
    <w:p w14:paraId="48EBBCB3" w14:textId="77777777" w:rsidR="00E70B0D" w:rsidRPr="00FD0DBE" w:rsidRDefault="00E70B0D" w:rsidP="5EFF1C9C">
      <w:pPr>
        <w:rPr>
          <w:rFonts w:eastAsia="Times New Roman"/>
          <w:b/>
          <w:bCs/>
        </w:rPr>
      </w:pPr>
    </w:p>
    <w:p w14:paraId="494AF8D5" w14:textId="36251D8F" w:rsidR="002F13A1" w:rsidRPr="00FD0DBE" w:rsidRDefault="002F13A1" w:rsidP="5EFF1C9C">
      <w:pPr>
        <w:rPr>
          <w:rFonts w:eastAsia="Times New Roman"/>
          <w:b/>
          <w:bCs/>
        </w:rPr>
      </w:pPr>
      <w:r w:rsidRPr="00FD0DBE">
        <w:rPr>
          <w:rFonts w:eastAsia="Times New Roman"/>
          <w:b/>
          <w:bCs/>
        </w:rPr>
        <w:lastRenderedPageBreak/>
        <w:t>Pašvaldību izmaksu kategoriju īpatsvars</w:t>
      </w:r>
    </w:p>
    <w:p w14:paraId="5C38E7B5" w14:textId="77777777" w:rsidR="002F13A1" w:rsidRPr="00FD0DBE" w:rsidRDefault="002F13A1" w:rsidP="5EFF1C9C">
      <w:pPr>
        <w:rPr>
          <w:rFonts w:eastAsia="Times New Roman"/>
        </w:rPr>
      </w:pPr>
      <w:r w:rsidRPr="00FD0DBE">
        <w:rPr>
          <w:rFonts w:eastAsia="Times New Roman"/>
        </w:rPr>
        <w:t>Vērtējot pašvaldību pakalpojumu izmaksas uz 1 iedzīvotāju, izmantoti 2021.gada izdevumu plānu sadalījumā pa 43 pašvaldībām, 39% no pašvaldību kopējiem budžeta izdevumiem saistīti ar izglītību, skatīt attēlu zemāk. Nozīmīga izdevumu daļa attiecas uz ekonomisko darbību (17%), pašvaldības teritoriju un mājokļu apsaimniekošanu (11%), vispārējo valdības dienestu pakalpojumu sniegšanu (11%), sociālo aizsardzību (10%), kā arī atpūtu, kultūru un reliģiju (10%).</w:t>
      </w:r>
    </w:p>
    <w:p w14:paraId="0E1DECEA" w14:textId="77777777" w:rsidR="002F13A1" w:rsidRPr="00FD0DBE" w:rsidRDefault="002F13A1" w:rsidP="5EFF1C9C">
      <w:pPr>
        <w:rPr>
          <w:rFonts w:eastAsia="Times New Roman"/>
        </w:rPr>
      </w:pPr>
      <w:proofErr w:type="spellStart"/>
      <w:r w:rsidRPr="00FD0DBE">
        <w:rPr>
          <w:rFonts w:eastAsia="Times New Roman"/>
        </w:rPr>
        <w:t>Izvērtējuma</w:t>
      </w:r>
      <w:proofErr w:type="spellEnd"/>
      <w:r w:rsidRPr="00FD0DBE">
        <w:rPr>
          <w:rFonts w:eastAsia="Times New Roman"/>
        </w:rPr>
        <w:t xml:space="preserve"> ietvaros statistiskā analīze par izdevumiem salīdzinājumā ar iedzīvotāju skaitu un blīvumu iekļauta galvenajām izdevumu kategorijām, bet padziļināta izdevumu analīze veikta trim izdevumu kategorijām: izglītība, ekonomiskā darbība un pašvaldības teritoriju un mājokļu apsaimniekošana. Attēlā zemāk attēlots pašvaldību plānoto izdevumu īpatsvars 2020.gadā pirms ATR un pēc ATR izdevumu funkcionālās kategorijas saskaņā ar 2021.gada izdevumu plānu.</w:t>
      </w:r>
    </w:p>
    <w:p w14:paraId="2D167E89" w14:textId="78AACC0C" w:rsidR="002F13A1" w:rsidRPr="00FD0DBE" w:rsidRDefault="00CA1F54" w:rsidP="008E2C84">
      <w:pPr>
        <w:pStyle w:val="Caption"/>
      </w:pPr>
      <w:bookmarkStart w:id="40" w:name="_Toc91019168"/>
      <w:r w:rsidRPr="00FD0DBE">
        <w:t>20.</w:t>
      </w:r>
      <w:r w:rsidR="002F13A1" w:rsidRPr="00FD0DBE">
        <w:t xml:space="preserve"> attēls. Pašvaldību (43</w:t>
      </w:r>
      <w:bookmarkStart w:id="41" w:name="_Hlk88749850"/>
      <w:r w:rsidR="002F13A1" w:rsidRPr="00FD0DBE">
        <w:t xml:space="preserve">) plānoto izdevumu īpatsvars 2020.gadā (pirms ATR) un </w:t>
      </w:r>
      <w:bookmarkEnd w:id="41"/>
      <w:r w:rsidR="002F13A1" w:rsidRPr="00FD0DBE">
        <w:t>2021. gadā (pēc ATR), %</w:t>
      </w:r>
      <w:bookmarkEnd w:id="40"/>
    </w:p>
    <w:p w14:paraId="53012A15" w14:textId="77777777" w:rsidR="002F13A1" w:rsidRPr="00FD0DBE" w:rsidRDefault="002F13A1" w:rsidP="5EFF1C9C">
      <w:pPr>
        <w:jc w:val="right"/>
        <w:rPr>
          <w:rFonts w:eastAsia="Times New Roman"/>
          <w:i/>
          <w:iCs/>
        </w:rPr>
      </w:pPr>
      <w:r w:rsidRPr="00FD0DBE">
        <w:rPr>
          <w:noProof/>
          <w:lang w:eastAsia="lv-LV"/>
        </w:rPr>
        <w:drawing>
          <wp:inline distT="0" distB="0" distL="0" distR="0" wp14:anchorId="0E52CD7A" wp14:editId="19A17CAB">
            <wp:extent cx="5731510" cy="2648847"/>
            <wp:effectExtent l="0" t="0" r="2540" b="18415"/>
            <wp:docPr id="112" name="Chart 112">
              <a:extLst xmlns:a="http://schemas.openxmlformats.org/drawingml/2006/main">
                <a:ext uri="{FF2B5EF4-FFF2-40B4-BE49-F238E27FC236}">
                  <a16:creationId xmlns:a16="http://schemas.microsoft.com/office/drawing/2014/main" id="{39DD2327-19CE-4394-925E-D57F26ECD6E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r w:rsidRPr="00FD0DBE">
        <w:rPr>
          <w:rFonts w:eastAsia="Times New Roman"/>
          <w:i/>
          <w:iCs/>
        </w:rPr>
        <w:t>Datu avots: VK</w:t>
      </w:r>
    </w:p>
    <w:p w14:paraId="6EB83913" w14:textId="77777777" w:rsidR="002F13A1" w:rsidRPr="00FD0DBE" w:rsidRDefault="002F13A1" w:rsidP="5EFF1C9C">
      <w:pPr>
        <w:rPr>
          <w:rFonts w:eastAsia="Times New Roman"/>
          <w:i/>
          <w:iCs/>
          <w:sz w:val="20"/>
          <w:szCs w:val="20"/>
        </w:rPr>
      </w:pPr>
    </w:p>
    <w:p w14:paraId="2C7278C0" w14:textId="77777777" w:rsidR="002F13A1" w:rsidRPr="00FD0DBE" w:rsidRDefault="002F13A1" w:rsidP="5EFF1C9C">
      <w:pPr>
        <w:rPr>
          <w:rFonts w:eastAsia="Times New Roman"/>
        </w:rPr>
      </w:pPr>
      <w:r w:rsidRPr="00FD0DBE">
        <w:rPr>
          <w:rFonts w:eastAsia="Times New Roman"/>
        </w:rPr>
        <w:t>Tabulā zemāk iekļauta informācija par dažādām funkcionālajām kategorijām, salīdzinot 2020. gada plānu (119 pašvaldības) ar 2021.gada plānu (43 pašvaldības). Starpības starp 2020. gada un 2021. gada plānu veidojas ne tikai no ATR, bet arī pašvaldībām plānojot dažādas prioritātes 2020. gadā un 2021.gadā. Galvenajām izvērtējamām izdevumu kategorijām ir nelielas starpības starp 2020. gada un 2021. gada budžetiem (īpatsvars): izglītība (41% un 39%), ekonomiskā darbība (16% un 17%), teritoriju un mājokļu apsaimniekošana (11% un 11%).  Detalizētāka informācija par pašvaldību plāniem 2020.gadā (119 pašvaldības) un 2021.gadā (119 pašvaldības) iekļauta tabulā zemāk.</w:t>
      </w:r>
    </w:p>
    <w:p w14:paraId="6955E196" w14:textId="77777777" w:rsidR="00E70B0D" w:rsidRPr="00FD0DBE" w:rsidRDefault="00E70B0D">
      <w:pPr>
        <w:spacing w:after="160" w:line="259" w:lineRule="auto"/>
        <w:jc w:val="left"/>
        <w:rPr>
          <w:b/>
          <w:bCs/>
          <w:i/>
          <w:iCs/>
          <w:sz w:val="22"/>
          <w:szCs w:val="22"/>
        </w:rPr>
      </w:pPr>
      <w:bookmarkStart w:id="42" w:name="_Toc91019109"/>
      <w:r w:rsidRPr="00FD0DBE">
        <w:br w:type="page"/>
      </w:r>
    </w:p>
    <w:p w14:paraId="3E8F387D" w14:textId="44F1872A" w:rsidR="002F13A1" w:rsidRPr="00FD0DBE" w:rsidRDefault="00376407" w:rsidP="008E2C84">
      <w:pPr>
        <w:pStyle w:val="Caption"/>
      </w:pPr>
      <w:r>
        <w:lastRenderedPageBreak/>
        <w:t>21</w:t>
      </w:r>
      <w:r w:rsidR="002F13A1">
        <w:t>. tabula. Funkcionālo kategoriju izdevumu analīze par 2020. gadu un 2021. gadu pirms ATR, EUR</w:t>
      </w:r>
      <w:bookmarkEnd w:id="42"/>
    </w:p>
    <w:p w14:paraId="1776EBFA" w14:textId="77777777" w:rsidR="002F13A1" w:rsidRPr="00FD0DBE" w:rsidRDefault="002F13A1" w:rsidP="5EFF1C9C">
      <w:pPr>
        <w:jc w:val="right"/>
        <w:rPr>
          <w:rFonts w:eastAsia="Times New Roman"/>
        </w:rPr>
      </w:pPr>
      <w:r w:rsidRPr="00FD0DBE">
        <w:rPr>
          <w:noProof/>
        </w:rPr>
        <w:drawing>
          <wp:inline distT="0" distB="0" distL="0" distR="0" wp14:anchorId="63385A33" wp14:editId="03E94B92">
            <wp:extent cx="5731510" cy="2340610"/>
            <wp:effectExtent l="0" t="0" r="2540" b="254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5731510" cy="2340610"/>
                    </a:xfrm>
                    <a:prstGeom prst="rect">
                      <a:avLst/>
                    </a:prstGeom>
                    <a:noFill/>
                    <a:ln>
                      <a:noFill/>
                    </a:ln>
                  </pic:spPr>
                </pic:pic>
              </a:graphicData>
            </a:graphic>
          </wp:inline>
        </w:drawing>
      </w:r>
      <w:r w:rsidRPr="00FD0DBE">
        <w:rPr>
          <w:rFonts w:eastAsia="Times New Roman"/>
          <w:i/>
          <w:iCs/>
        </w:rPr>
        <w:t>Datu avots: VK</w:t>
      </w:r>
    </w:p>
    <w:p w14:paraId="4847A41F" w14:textId="77777777" w:rsidR="002F13A1" w:rsidRPr="00FD0DBE" w:rsidRDefault="002F13A1" w:rsidP="5EFF1C9C">
      <w:pPr>
        <w:rPr>
          <w:rFonts w:eastAsia="Times New Roman"/>
          <w:b/>
          <w:bCs/>
        </w:rPr>
      </w:pPr>
      <w:r w:rsidRPr="00FD0DBE">
        <w:rPr>
          <w:rFonts w:eastAsia="Times New Roman"/>
          <w:b/>
          <w:bCs/>
        </w:rPr>
        <w:t xml:space="preserve">Iedzīvotāju skaits un apdzīvotības blīvums </w:t>
      </w:r>
    </w:p>
    <w:p w14:paraId="7F700BFB" w14:textId="77777777" w:rsidR="002F13A1" w:rsidRPr="00FD0DBE" w:rsidRDefault="002F13A1" w:rsidP="5EFF1C9C">
      <w:pPr>
        <w:rPr>
          <w:rFonts w:eastAsia="Times New Roman"/>
        </w:rPr>
      </w:pPr>
      <w:r w:rsidRPr="00FD0DBE">
        <w:rPr>
          <w:rFonts w:eastAsia="Times New Roman"/>
        </w:rPr>
        <w:t xml:space="preserve">Pakalpojumu analīze veikta gan saistībā ar iedzīvotāju skaitu, gan attiecībā uz apdzīvotības blīvumu, lai izvērtētu, vai apdzīvotības blīvumam ir ietekme uz izdevumiem uz 1 iedzīvotāju un izdevumiem kopā. </w:t>
      </w:r>
    </w:p>
    <w:p w14:paraId="08888A68" w14:textId="77777777" w:rsidR="002F13A1" w:rsidRPr="00FD0DBE" w:rsidRDefault="002F13A1" w:rsidP="5EFF1C9C">
      <w:pPr>
        <w:rPr>
          <w:rFonts w:eastAsia="Times New Roman"/>
        </w:rPr>
      </w:pPr>
      <w:r w:rsidRPr="00FD0DBE">
        <w:rPr>
          <w:rFonts w:eastAsia="Times New Roman"/>
        </w:rPr>
        <w:t xml:space="preserve">Attēlā zemāk iekļauta informācija par kopējām izmaksām, vidējām izmaksām un iedzīvotāju skaitu. </w:t>
      </w:r>
      <w:r w:rsidRPr="00FD0DBE">
        <w:rPr>
          <w:rFonts w:eastAsia="Times New Roman"/>
          <w:b/>
          <w:bCs/>
        </w:rPr>
        <w:t>Kopējās izmaksas uz katru novada pašvaldību vidēji ir 81 245 EUR.</w:t>
      </w:r>
      <w:r w:rsidRPr="00FD0DBE">
        <w:rPr>
          <w:rFonts w:eastAsia="Times New Roman"/>
        </w:rPr>
        <w:t xml:space="preserve"> Attēlā netika iekļauta Rīga, kurā ir salīdzinoši liels iedzīvotāju skaits, kas neļauj pārskatāmi attēlā atspoguļot pārējo pašvaldību rādītājus. Kā redzams no attēla zemāk ir noteikta korelācija starp kopējām izmaksām un iedzīvotāju skaitu. </w:t>
      </w:r>
    </w:p>
    <w:p w14:paraId="793272BF" w14:textId="1548ACB2" w:rsidR="002F13A1" w:rsidRPr="00FD0DBE" w:rsidRDefault="00CA1F54" w:rsidP="008E2C84">
      <w:pPr>
        <w:pStyle w:val="Caption"/>
      </w:pPr>
      <w:bookmarkStart w:id="43" w:name="_Toc91019169"/>
      <w:r w:rsidRPr="00FD0DBE">
        <w:t>21</w:t>
      </w:r>
      <w:r w:rsidR="002F13A1" w:rsidRPr="00FD0DBE">
        <w:t>. attēls. Iedzīvotāju skaits (tūkst.) un kopējās izmaksas (tūkst. EUR)</w:t>
      </w:r>
      <w:bookmarkEnd w:id="43"/>
    </w:p>
    <w:p w14:paraId="1F6907B8" w14:textId="77777777" w:rsidR="002F13A1" w:rsidRPr="00FD0DBE" w:rsidRDefault="002F13A1" w:rsidP="5EFF1C9C">
      <w:pPr>
        <w:pStyle w:val="ListParagraph"/>
        <w:ind w:left="792" w:hanging="792"/>
        <w:jc w:val="right"/>
        <w:rPr>
          <w:rFonts w:eastAsia="Times New Roman"/>
          <w:b/>
          <w:bCs/>
        </w:rPr>
      </w:pPr>
      <w:r w:rsidRPr="00FD0DBE">
        <w:rPr>
          <w:noProof/>
        </w:rPr>
        <w:drawing>
          <wp:inline distT="0" distB="0" distL="0" distR="0" wp14:anchorId="2804C8E0" wp14:editId="6D42E2B9">
            <wp:extent cx="5731510" cy="2299118"/>
            <wp:effectExtent l="0" t="0" r="2540" b="6350"/>
            <wp:docPr id="46" name="Picture 46" descr="Chart, line chart, histo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pic:nvPicPr>
                  <pic:blipFill>
                    <a:blip r:embed="rId38">
                      <a:extLst>
                        <a:ext uri="{28A0092B-C50C-407E-A947-70E740481C1C}">
                          <a14:useLocalDpi xmlns:a14="http://schemas.microsoft.com/office/drawing/2010/main"/>
                        </a:ext>
                      </a:extLst>
                    </a:blip>
                    <a:stretch>
                      <a:fillRect/>
                    </a:stretch>
                  </pic:blipFill>
                  <pic:spPr>
                    <a:xfrm>
                      <a:off x="0" y="0"/>
                      <a:ext cx="5731510" cy="2299118"/>
                    </a:xfrm>
                    <a:prstGeom prst="rect">
                      <a:avLst/>
                    </a:prstGeom>
                  </pic:spPr>
                </pic:pic>
              </a:graphicData>
            </a:graphic>
          </wp:inline>
        </w:drawing>
      </w:r>
      <w:r w:rsidRPr="00FD0DBE">
        <w:rPr>
          <w:rFonts w:eastAsia="Times New Roman"/>
          <w:i/>
          <w:iCs/>
        </w:rPr>
        <w:t>Datu avots: PMLP, VK</w:t>
      </w:r>
    </w:p>
    <w:p w14:paraId="1B59DAEA" w14:textId="77777777" w:rsidR="002F13A1" w:rsidRPr="00FD0DBE" w:rsidRDefault="002F13A1" w:rsidP="00B03571">
      <w:pPr>
        <w:rPr>
          <w:b/>
        </w:rPr>
      </w:pPr>
      <w:r w:rsidRPr="00FD0DBE">
        <w:t>Attēlā zemāk attēlota gradācija no zemākajām izmaksām līdz augstākajām izmaksām. Attēlā netika iekļauta Rīga, kas uz kopējo ainu būtiski neļauj saskatīt citu novadu rādītājus.</w:t>
      </w:r>
    </w:p>
    <w:p w14:paraId="35A8D9BA" w14:textId="77777777" w:rsidR="00E70B0D" w:rsidRPr="00FD0DBE" w:rsidRDefault="00E70B0D">
      <w:pPr>
        <w:spacing w:after="160" w:line="259" w:lineRule="auto"/>
        <w:jc w:val="left"/>
        <w:rPr>
          <w:b/>
          <w:bCs/>
          <w:i/>
          <w:iCs/>
          <w:sz w:val="22"/>
          <w:szCs w:val="22"/>
        </w:rPr>
      </w:pPr>
      <w:bookmarkStart w:id="44" w:name="_Toc91019170"/>
      <w:r w:rsidRPr="00FD0DBE">
        <w:br w:type="page"/>
      </w:r>
    </w:p>
    <w:p w14:paraId="612FF7E8" w14:textId="1EBC3779" w:rsidR="002F13A1" w:rsidRPr="00FD0DBE" w:rsidRDefault="00CA1F54" w:rsidP="008E2C84">
      <w:pPr>
        <w:pStyle w:val="Caption"/>
      </w:pPr>
      <w:r w:rsidRPr="00FD0DBE">
        <w:lastRenderedPageBreak/>
        <w:t>22</w:t>
      </w:r>
      <w:r w:rsidR="002F13A1" w:rsidRPr="00FD0DBE">
        <w:t>. attēls. Kopējās izmaksas (tūkst. EUR) gradācijā no zemākām izmaksām līdz augstākām izmaksām, iedzīvotāju skaits (tūkst.) un vidējās kopējās izmaksas, (tūkst. EUR)</w:t>
      </w:r>
      <w:bookmarkEnd w:id="44"/>
    </w:p>
    <w:p w14:paraId="08466244" w14:textId="77777777" w:rsidR="002F13A1" w:rsidRPr="00FD0DBE" w:rsidRDefault="002F13A1" w:rsidP="5EFF1C9C">
      <w:pPr>
        <w:pStyle w:val="ListParagraph"/>
        <w:ind w:left="792" w:hanging="792"/>
        <w:jc w:val="right"/>
        <w:rPr>
          <w:rFonts w:eastAsia="Times New Roman"/>
          <w:b/>
          <w:bCs/>
        </w:rPr>
      </w:pPr>
      <w:r w:rsidRPr="00FD0DBE">
        <w:rPr>
          <w:noProof/>
        </w:rPr>
        <w:drawing>
          <wp:inline distT="0" distB="0" distL="0" distR="0" wp14:anchorId="0A34570B" wp14:editId="42DFCEA0">
            <wp:extent cx="5731510" cy="2105415"/>
            <wp:effectExtent l="0" t="0" r="2540" b="9525"/>
            <wp:docPr id="65" name="Picture 65"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5"/>
                    <pic:cNvPicPr/>
                  </pic:nvPicPr>
                  <pic:blipFill>
                    <a:blip r:embed="rId39">
                      <a:extLst>
                        <a:ext uri="{28A0092B-C50C-407E-A947-70E740481C1C}">
                          <a14:useLocalDpi xmlns:a14="http://schemas.microsoft.com/office/drawing/2010/main"/>
                        </a:ext>
                      </a:extLst>
                    </a:blip>
                    <a:stretch>
                      <a:fillRect/>
                    </a:stretch>
                  </pic:blipFill>
                  <pic:spPr>
                    <a:xfrm>
                      <a:off x="0" y="0"/>
                      <a:ext cx="5731510" cy="2105415"/>
                    </a:xfrm>
                    <a:prstGeom prst="rect">
                      <a:avLst/>
                    </a:prstGeom>
                  </pic:spPr>
                </pic:pic>
              </a:graphicData>
            </a:graphic>
          </wp:inline>
        </w:drawing>
      </w:r>
      <w:r w:rsidRPr="00FD0DBE">
        <w:rPr>
          <w:rFonts w:eastAsia="Times New Roman"/>
          <w:i/>
          <w:iCs/>
        </w:rPr>
        <w:t>Datu avots: RAIM</w:t>
      </w:r>
    </w:p>
    <w:p w14:paraId="0F347C29" w14:textId="77777777" w:rsidR="002F13A1" w:rsidRPr="00FD0DBE" w:rsidRDefault="002F13A1" w:rsidP="5EFF1C9C">
      <w:pPr>
        <w:rPr>
          <w:rFonts w:eastAsia="Times New Roman"/>
        </w:rPr>
      </w:pPr>
      <w:r w:rsidRPr="00FD0DBE">
        <w:rPr>
          <w:rFonts w:eastAsia="Times New Roman"/>
        </w:rPr>
        <w:t>Attēlā zemāk iekļauta informācija par vidējām izmaksām uz 1 iedzīvotāju katrā no pašvaldībām, ņemot vērā iedzīvotāju blīvumu pašvaldībās. Novadi un pilsētas tika analizētas atsevišķi.</w:t>
      </w:r>
    </w:p>
    <w:p w14:paraId="6B8BDFDF" w14:textId="77777777" w:rsidR="002F13A1" w:rsidRPr="00FD0DBE" w:rsidRDefault="002F13A1" w:rsidP="5EFF1C9C">
      <w:pPr>
        <w:rPr>
          <w:rFonts w:eastAsia="Times New Roman"/>
        </w:rPr>
      </w:pPr>
      <w:r w:rsidRPr="00FD0DBE">
        <w:rPr>
          <w:rFonts w:eastAsia="Times New Roman"/>
        </w:rPr>
        <w:t xml:space="preserve">Veicot analīzi (skatīt attēlu zemāk), kurā tika iekļautas izmaksas uz 1 iedzīvotāju un apdzīvotības blīvums, ietverot </w:t>
      </w:r>
      <w:proofErr w:type="spellStart"/>
      <w:r w:rsidRPr="00FD0DBE">
        <w:rPr>
          <w:rFonts w:eastAsia="Times New Roman"/>
        </w:rPr>
        <w:t>valstspilsētas</w:t>
      </w:r>
      <w:proofErr w:type="spellEnd"/>
      <w:r w:rsidRPr="00FD0DBE">
        <w:rPr>
          <w:rFonts w:eastAsia="Times New Roman"/>
        </w:rPr>
        <w:t xml:space="preserve"> pašvaldības, novērojams, ka nav korelācijas starp abiem šiem rādītājiem. </w:t>
      </w:r>
    </w:p>
    <w:p w14:paraId="701869F1" w14:textId="118A8E79" w:rsidR="002F13A1" w:rsidRPr="00FD0DBE" w:rsidRDefault="00CA1F54" w:rsidP="008E2C84">
      <w:pPr>
        <w:pStyle w:val="Caption"/>
      </w:pPr>
      <w:bookmarkStart w:id="45" w:name="_Toc91019171"/>
      <w:r w:rsidRPr="00FD0DBE">
        <w:t>23</w:t>
      </w:r>
      <w:r w:rsidR="002F13A1" w:rsidRPr="00FD0DBE">
        <w:t xml:space="preserve">. attēls. Izdevumi uz 1 iedzīvotāju (EUR) un apdzīvotības blīvums </w:t>
      </w:r>
      <w:proofErr w:type="spellStart"/>
      <w:r w:rsidR="002F13A1" w:rsidRPr="00FD0DBE">
        <w:t>valstspilsētu</w:t>
      </w:r>
      <w:proofErr w:type="spellEnd"/>
      <w:r w:rsidR="002F13A1" w:rsidRPr="00FD0DBE">
        <w:t xml:space="preserve"> pašvaldībās</w:t>
      </w:r>
      <w:bookmarkEnd w:id="45"/>
    </w:p>
    <w:p w14:paraId="73A52D2C" w14:textId="77777777" w:rsidR="002F13A1" w:rsidRPr="00FD0DBE" w:rsidRDefault="002F13A1" w:rsidP="5EFF1C9C">
      <w:pPr>
        <w:pStyle w:val="ListParagraph"/>
        <w:ind w:left="792" w:hanging="792"/>
        <w:jc w:val="right"/>
        <w:rPr>
          <w:rFonts w:eastAsia="Times New Roman"/>
          <w:b/>
          <w:bCs/>
        </w:rPr>
      </w:pPr>
      <w:r w:rsidRPr="00FD0DBE">
        <w:rPr>
          <w:noProof/>
        </w:rPr>
        <w:drawing>
          <wp:inline distT="0" distB="0" distL="0" distR="0" wp14:anchorId="22A7A311" wp14:editId="1427997F">
            <wp:extent cx="5731510" cy="1143204"/>
            <wp:effectExtent l="0" t="0" r="2540" b="0"/>
            <wp:docPr id="28" name="Chart 28">
              <a:extLst xmlns:a="http://schemas.openxmlformats.org/drawingml/2006/main">
                <a:ext uri="{FF2B5EF4-FFF2-40B4-BE49-F238E27FC236}">
                  <a16:creationId xmlns:a16="http://schemas.microsoft.com/office/drawing/2014/main" id="{44BEB1F8-5DFE-4FCB-BDD8-1519CF90C0C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r w:rsidRPr="00FD0DBE">
        <w:rPr>
          <w:rFonts w:eastAsia="Times New Roman"/>
          <w:i/>
          <w:iCs/>
        </w:rPr>
        <w:t>Datu avots: RAIM</w:t>
      </w:r>
    </w:p>
    <w:p w14:paraId="22C2DD1C" w14:textId="77777777" w:rsidR="002F13A1" w:rsidRPr="00FD0DBE" w:rsidRDefault="002F13A1" w:rsidP="5EFF1C9C">
      <w:pPr>
        <w:rPr>
          <w:rFonts w:eastAsia="Times New Roman"/>
        </w:rPr>
      </w:pPr>
      <w:r w:rsidRPr="00FD0DBE">
        <w:rPr>
          <w:rFonts w:eastAsia="Times New Roman"/>
        </w:rPr>
        <w:t>Veicot analīzi (skatīt attēlu zemāk), kurā tika iekļautas izmaksas uz 1 iedzīvotāju un apdzīvotības blīvums, ietverot novada pašvaldības, novērojams, ka nav korelācijas starp abiem šiem rādītājiem.</w:t>
      </w:r>
    </w:p>
    <w:p w14:paraId="5E5CD2C5" w14:textId="77777777" w:rsidR="00E70B0D" w:rsidRPr="00FD0DBE" w:rsidRDefault="00E70B0D">
      <w:pPr>
        <w:spacing w:after="160" w:line="259" w:lineRule="auto"/>
        <w:jc w:val="left"/>
        <w:rPr>
          <w:b/>
          <w:bCs/>
          <w:i/>
          <w:iCs/>
          <w:sz w:val="22"/>
          <w:szCs w:val="22"/>
        </w:rPr>
      </w:pPr>
      <w:bookmarkStart w:id="46" w:name="_Toc91019172"/>
      <w:r w:rsidRPr="00FD0DBE">
        <w:br w:type="page"/>
      </w:r>
    </w:p>
    <w:p w14:paraId="28A932D8" w14:textId="1F06AE63" w:rsidR="002F13A1" w:rsidRPr="00FD0DBE" w:rsidRDefault="00CA1F54" w:rsidP="008E2C84">
      <w:pPr>
        <w:pStyle w:val="Caption"/>
      </w:pPr>
      <w:r w:rsidRPr="00FD0DBE">
        <w:lastRenderedPageBreak/>
        <w:t>24</w:t>
      </w:r>
      <w:r w:rsidR="002F13A1" w:rsidRPr="00FD0DBE">
        <w:t>. attēls. Izdevumi uz 1 iedzīvotāju (EUR) un apdzīvotības blīvums novadu pašvaldībās</w:t>
      </w:r>
      <w:bookmarkEnd w:id="46"/>
    </w:p>
    <w:p w14:paraId="7E1060BB" w14:textId="77777777" w:rsidR="002F13A1" w:rsidRPr="00FD0DBE" w:rsidRDefault="002F13A1" w:rsidP="5EFF1C9C">
      <w:pPr>
        <w:pStyle w:val="ListParagraph"/>
        <w:ind w:left="792" w:hanging="792"/>
        <w:jc w:val="right"/>
        <w:rPr>
          <w:rFonts w:eastAsia="Times New Roman"/>
          <w:b/>
          <w:bCs/>
        </w:rPr>
      </w:pPr>
      <w:r w:rsidRPr="00FD0DBE">
        <w:rPr>
          <w:noProof/>
        </w:rPr>
        <w:drawing>
          <wp:inline distT="0" distB="0" distL="0" distR="0" wp14:anchorId="4E385A34" wp14:editId="755372B8">
            <wp:extent cx="5731510" cy="2243141"/>
            <wp:effectExtent l="0" t="0" r="2540" b="5080"/>
            <wp:docPr id="50" name="Chart 50">
              <a:extLst xmlns:a="http://schemas.openxmlformats.org/drawingml/2006/main">
                <a:ext uri="{FF2B5EF4-FFF2-40B4-BE49-F238E27FC236}">
                  <a16:creationId xmlns:a16="http://schemas.microsoft.com/office/drawing/2014/main" id="{C587107C-C4A2-4C95-A620-D287D81E35C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r w:rsidRPr="00FD0DBE">
        <w:rPr>
          <w:rFonts w:eastAsia="Times New Roman"/>
          <w:i/>
          <w:iCs/>
        </w:rPr>
        <w:t>Datu avots: RAIM</w:t>
      </w:r>
    </w:p>
    <w:p w14:paraId="555BE516" w14:textId="77777777" w:rsidR="002F13A1" w:rsidRPr="00FD0DBE" w:rsidRDefault="002F13A1" w:rsidP="5EFF1C9C">
      <w:pPr>
        <w:rPr>
          <w:rFonts w:eastAsia="Times New Roman"/>
          <w:color w:val="5E6375"/>
          <w:sz w:val="20"/>
          <w:szCs w:val="20"/>
        </w:rPr>
      </w:pPr>
    </w:p>
    <w:p w14:paraId="41706046" w14:textId="77777777" w:rsidR="002F13A1" w:rsidRPr="00FD0DBE" w:rsidRDefault="002F13A1" w:rsidP="5EFF1C9C">
      <w:pPr>
        <w:pStyle w:val="Heading4"/>
        <w:rPr>
          <w:rFonts w:eastAsia="Times New Roman"/>
        </w:rPr>
      </w:pPr>
      <w:bookmarkStart w:id="47" w:name="_Hlk96149765"/>
      <w:r w:rsidRPr="00FD0DBE">
        <w:rPr>
          <w:rFonts w:eastAsia="Times New Roman"/>
        </w:rPr>
        <w:t>Izglītības pakalpojumu nodrošināšana</w:t>
      </w:r>
    </w:p>
    <w:p w14:paraId="0F2A2AC2" w14:textId="77777777" w:rsidR="002F13A1" w:rsidRPr="00FD0DBE" w:rsidRDefault="002F13A1" w:rsidP="5EFF1C9C">
      <w:pPr>
        <w:pStyle w:val="ListParagraph"/>
        <w:spacing w:before="120"/>
        <w:ind w:left="360"/>
        <w:rPr>
          <w:rFonts w:eastAsia="Times New Roman"/>
          <w:b/>
          <w:bCs/>
        </w:rPr>
      </w:pPr>
      <w:r w:rsidRPr="00FD0DBE">
        <w:rPr>
          <w:rFonts w:eastAsia="Times New Roman"/>
          <w:b/>
          <w:bCs/>
          <w:u w:val="single"/>
        </w:rPr>
        <w:t>Kopējie secinājumi par izglītības pakalpojumu nodrošināšanu</w:t>
      </w:r>
      <w:r w:rsidRPr="00FD0DBE">
        <w:rPr>
          <w:rFonts w:eastAsia="Times New Roman"/>
          <w:b/>
          <w:bCs/>
        </w:rPr>
        <w:t>:</w:t>
      </w:r>
      <w:bookmarkEnd w:id="47"/>
    </w:p>
    <w:p w14:paraId="19FE86E0" w14:textId="6D1E8EAE" w:rsidR="2670B3A3" w:rsidRPr="00FD0DBE" w:rsidRDefault="2670B3A3" w:rsidP="00955BC0">
      <w:pPr>
        <w:pStyle w:val="ListParagraph"/>
        <w:numPr>
          <w:ilvl w:val="0"/>
          <w:numId w:val="3"/>
        </w:numPr>
        <w:rPr>
          <w:rFonts w:eastAsia="Times New Roman"/>
          <w:b/>
          <w:bCs/>
        </w:rPr>
      </w:pPr>
      <w:r w:rsidRPr="00FD0DBE">
        <w:rPr>
          <w:rFonts w:eastAsia="Times New Roman"/>
        </w:rPr>
        <w:t xml:space="preserve">Lielākajā daļā pašvaldību uz 2020.gadu (20) audzēkņu skaits pirmsskolas un vispārējās izglītības (pamatskola un vidusskola) iestādēs ir 2 001-5 000, tikai piecās pašvaldībās audzēkņu skaits pārsniedz 10 000, 13 pašvaldībās audzēkņu skaits ir starp 5 001 un 10 000,  piecās pašvaldībās audzēkņu skaits ir līdz 2 000. </w:t>
      </w:r>
    </w:p>
    <w:p w14:paraId="0EC5E30B" w14:textId="6014FCA5" w:rsidR="2670B3A3" w:rsidRPr="00FD0DBE" w:rsidRDefault="2670B3A3" w:rsidP="00955BC0">
      <w:pPr>
        <w:pStyle w:val="ListParagraph"/>
        <w:numPr>
          <w:ilvl w:val="0"/>
          <w:numId w:val="3"/>
        </w:numPr>
        <w:rPr>
          <w:rFonts w:eastAsia="Times New Roman"/>
          <w:b/>
          <w:bCs/>
        </w:rPr>
      </w:pPr>
      <w:r w:rsidRPr="00FD0DBE">
        <w:rPr>
          <w:rFonts w:eastAsia="Times New Roman"/>
        </w:rPr>
        <w:t>Pašvaldībām ir ļoti</w:t>
      </w:r>
      <w:r w:rsidRPr="00FD0DBE">
        <w:rPr>
          <w:rFonts w:eastAsia="Times New Roman"/>
          <w:b/>
          <w:bCs/>
        </w:rPr>
        <w:t xml:space="preserve"> plašas funkcijas izglītības nodrošināšanā</w:t>
      </w:r>
      <w:r w:rsidRPr="00FD0DBE">
        <w:rPr>
          <w:rFonts w:eastAsia="Times New Roman"/>
        </w:rPr>
        <w:t xml:space="preserve">, kas ietver uzturēt padotībā esošās izglītības iestādes; dibināt, reorganizēt un likvidēt (saskaņojot ar IZM), nodrošināt transportu un citas funkcijas. </w:t>
      </w:r>
    </w:p>
    <w:p w14:paraId="75A3AE0B" w14:textId="388F318A" w:rsidR="2670B3A3" w:rsidRPr="00FD0DBE" w:rsidRDefault="2670B3A3" w:rsidP="00955BC0">
      <w:pPr>
        <w:pStyle w:val="ListParagraph"/>
        <w:numPr>
          <w:ilvl w:val="0"/>
          <w:numId w:val="3"/>
        </w:numPr>
        <w:rPr>
          <w:rFonts w:eastAsia="Times New Roman"/>
          <w:b/>
          <w:bCs/>
        </w:rPr>
      </w:pPr>
      <w:r w:rsidRPr="00FD0DBE">
        <w:rPr>
          <w:rFonts w:eastAsia="Times New Roman"/>
          <w:b/>
          <w:bCs/>
        </w:rPr>
        <w:t>Nav tiešas korelācijas</w:t>
      </w:r>
      <w:r w:rsidRPr="00FD0DBE">
        <w:rPr>
          <w:rFonts w:eastAsia="Times New Roman"/>
        </w:rPr>
        <w:t xml:space="preserve"> starp audzēkņu skaitu un pašvaldību izmaksām kategorijā uz 1 audzēkni.</w:t>
      </w:r>
    </w:p>
    <w:p w14:paraId="57BB32E8" w14:textId="77777777" w:rsidR="002F13A1" w:rsidRPr="00FD0DBE" w:rsidRDefault="002F13A1" w:rsidP="5EFF1C9C">
      <w:pPr>
        <w:rPr>
          <w:rFonts w:eastAsia="Times New Roman"/>
          <w:b/>
          <w:bCs/>
        </w:rPr>
      </w:pPr>
      <w:r w:rsidRPr="00FD0DBE">
        <w:rPr>
          <w:rFonts w:eastAsia="Times New Roman"/>
          <w:b/>
          <w:bCs/>
        </w:rPr>
        <w:t>Pašvaldības loma izglītības pakalpojumu nodrošināšanā</w:t>
      </w:r>
    </w:p>
    <w:p w14:paraId="439CD695" w14:textId="77777777" w:rsidR="002F13A1" w:rsidRPr="00FD0DBE" w:rsidRDefault="002F13A1" w:rsidP="5EFF1C9C">
      <w:pPr>
        <w:rPr>
          <w:rFonts w:eastAsia="Times New Roman"/>
          <w:i/>
          <w:iCs/>
        </w:rPr>
      </w:pPr>
      <w:r w:rsidRPr="00FD0DBE">
        <w:rPr>
          <w:rFonts w:eastAsia="Times New Roman"/>
        </w:rPr>
        <w:t xml:space="preserve">Likumā “Par pašvaldībām” 15. pantā noteiktas pašvaldību autonomās funkcijas attiecībā uz izglītības nodrošināšanu, kurā teikts, ka pašvaldībai ir </w:t>
      </w:r>
      <w:r w:rsidRPr="00FD0DBE">
        <w:rPr>
          <w:rFonts w:eastAsia="Times New Roman"/>
          <w:i/>
          <w:iCs/>
        </w:rPr>
        <w:t>jāgādā par iedzīvotāju izglītību (iedzīvotājiem noteikto tiesību nodrošināšana pamatizglītības un vispārējās vidējās izglītības iegūšanā; pirmsskolas un skolas vecuma bērnu nodrošināšana ar vietām mācību un audzināšanas iestādēs; organizatoriska un finansiāla palīdzība ārpusskolas mācību un audzināšanas iestādēm un izglītības atbalsta iestādēm u.c.)</w:t>
      </w:r>
      <w:r w:rsidRPr="00FD0DBE">
        <w:rPr>
          <w:rStyle w:val="FootnoteReference"/>
          <w:rFonts w:eastAsia="Times New Roman"/>
          <w:i/>
          <w:iCs/>
        </w:rPr>
        <w:footnoteReference w:id="17"/>
      </w:r>
    </w:p>
    <w:p w14:paraId="72E0E5F9" w14:textId="77777777" w:rsidR="002F13A1" w:rsidRPr="00FD0DBE" w:rsidRDefault="002F13A1" w:rsidP="5EFF1C9C">
      <w:pPr>
        <w:rPr>
          <w:rFonts w:eastAsia="Times New Roman"/>
        </w:rPr>
      </w:pPr>
      <w:r w:rsidRPr="00FD0DBE">
        <w:rPr>
          <w:rFonts w:eastAsia="Times New Roman"/>
        </w:rPr>
        <w:t>Izglītības iestāžu finansēšana – IZM izstrādā katru gadu budžeta priekšlikumus, savukārt MK nosaka  aprēķinu metodiku mērķdotāciju pašvaldības vispārējās izglītības iestādei, pašvaldības nosaka kārtību, kādā to iestādes finansējamas no budžeta, un piešķir līdzekļus budžeta iestādēm kontrolējot šo līdzekļu izlietojumu. Finansējums tiek nodrošināts gan no valsts, gan pašvaldību budžeta. Saskaņā ar VIIS statistikas atskaiti Latvijā ir 679 vispārējās, speciālās un profesionālās pamata un vidējās izglītības  iestādes,  no  tām 601 – pašvaldību.</w:t>
      </w:r>
      <w:r w:rsidRPr="00FD0DBE">
        <w:rPr>
          <w:rStyle w:val="FootnoteReference"/>
          <w:rFonts w:eastAsia="Times New Roman"/>
        </w:rPr>
        <w:footnoteReference w:id="18"/>
      </w:r>
      <w:r w:rsidRPr="00FD0DBE">
        <w:rPr>
          <w:rFonts w:eastAsia="Times New Roman"/>
        </w:rPr>
        <w:t xml:space="preserve"> Mērķdotācija pašvaldībām pamata un vispārējās vidējās izglītības iestāžu, pašvaldību speciālās izglītības iestāžu, pašvaldību profesionālās izglītības iestāžu un daļējai interešu izglītības programmu pedagogu </w:t>
      </w:r>
      <w:r w:rsidRPr="00FD0DBE">
        <w:rPr>
          <w:rFonts w:eastAsia="Times New Roman"/>
        </w:rPr>
        <w:lastRenderedPageBreak/>
        <w:t>darba samaksai un VSAO iemaksām Likumā par valsts budžetu 2020.gadam</w:t>
      </w:r>
      <w:r w:rsidRPr="00FD0DBE">
        <w:rPr>
          <w:rStyle w:val="FootnoteReference"/>
          <w:rFonts w:eastAsia="Times New Roman"/>
        </w:rPr>
        <w:footnoteReference w:id="19"/>
      </w:r>
      <w:r w:rsidRPr="00FD0DBE">
        <w:rPr>
          <w:rFonts w:eastAsia="Times New Roman"/>
        </w:rPr>
        <w:t xml:space="preserve"> tika plānota 282 477 570 EUR apmērā, savukārt Likumā par valsts budžetu 2021.gadam</w:t>
      </w:r>
      <w:r w:rsidRPr="00FD0DBE">
        <w:rPr>
          <w:rStyle w:val="FootnoteReference"/>
          <w:rFonts w:eastAsia="Times New Roman"/>
        </w:rPr>
        <w:footnoteReference w:id="20"/>
      </w:r>
      <w:r w:rsidRPr="00FD0DBE">
        <w:rPr>
          <w:rFonts w:eastAsia="Times New Roman"/>
        </w:rPr>
        <w:t xml:space="preserve"> - 308 275 128 EUR apmērā.</w:t>
      </w:r>
      <w:r w:rsidRPr="00FD0DBE">
        <w:rPr>
          <w:rFonts w:eastAsia="Times New Roman"/>
          <w:i/>
          <w:iCs/>
        </w:rPr>
        <w:t xml:space="preserve"> </w:t>
      </w:r>
      <w:r w:rsidRPr="00FD0DBE">
        <w:rPr>
          <w:rFonts w:eastAsia="Times New Roman"/>
        </w:rPr>
        <w:t xml:space="preserve"> </w:t>
      </w:r>
    </w:p>
    <w:p w14:paraId="38E3651D" w14:textId="77777777" w:rsidR="002F13A1" w:rsidRPr="00FD0DBE" w:rsidRDefault="002F13A1" w:rsidP="5EFF1C9C">
      <w:pPr>
        <w:pStyle w:val="ListParagraph"/>
        <w:ind w:left="792"/>
        <w:rPr>
          <w:rFonts w:eastAsia="Times New Roman"/>
          <w:b/>
          <w:bCs/>
        </w:rPr>
      </w:pPr>
    </w:p>
    <w:p w14:paraId="06AAD37E" w14:textId="77777777" w:rsidR="002F13A1" w:rsidRPr="00FD0DBE" w:rsidRDefault="002F13A1" w:rsidP="5EFF1C9C">
      <w:pPr>
        <w:rPr>
          <w:rFonts w:eastAsia="Times New Roman"/>
          <w:b/>
          <w:bCs/>
        </w:rPr>
      </w:pPr>
      <w:r w:rsidRPr="00FD0DBE">
        <w:rPr>
          <w:rFonts w:eastAsia="Times New Roman"/>
          <w:b/>
          <w:bCs/>
        </w:rPr>
        <w:t>Izglītības iestāžu audzēkņu skaits un izglītības izmaksas</w:t>
      </w:r>
    </w:p>
    <w:p w14:paraId="628046F6" w14:textId="77777777" w:rsidR="002F13A1" w:rsidRPr="00FD0DBE" w:rsidRDefault="002F13A1" w:rsidP="5EFF1C9C">
      <w:pPr>
        <w:rPr>
          <w:rFonts w:eastAsia="Times New Roman"/>
        </w:rPr>
      </w:pPr>
      <w:r w:rsidRPr="00FD0DBE">
        <w:rPr>
          <w:rFonts w:eastAsia="Times New Roman"/>
        </w:rPr>
        <w:t xml:space="preserve">Izglītības pakalpojumu jomā ir pieejama informācija par snieguma rādītājiem - pirmsskolas un vispārējās izglītības iestāžu audzēkņu skaits. Apkopojot datus par audzēkņu skaitu pirmsskolas un vispārējās izglītības iestādēs kopā pašvaldībās (skatīt attēlu zemāk), secināms, ka lielākajā daļā pašvaldību (20) audzēkņu skaits ir 2 001-5 000. </w:t>
      </w:r>
    </w:p>
    <w:p w14:paraId="6E2F426D" w14:textId="71D6B9A2" w:rsidR="002F13A1" w:rsidRPr="00FD0DBE" w:rsidRDefault="00CA1F54" w:rsidP="008E2C84">
      <w:pPr>
        <w:pStyle w:val="Caption"/>
      </w:pPr>
      <w:bookmarkStart w:id="48" w:name="_Toc91019173"/>
      <w:r w:rsidRPr="00FD0DBE">
        <w:t>25</w:t>
      </w:r>
      <w:r w:rsidR="002F13A1" w:rsidRPr="00FD0DBE">
        <w:t>. attēls. Audzēkņu skaits pašvaldībās uz 2020.gadu</w:t>
      </w:r>
      <w:bookmarkEnd w:id="48"/>
    </w:p>
    <w:p w14:paraId="2614417E" w14:textId="77777777" w:rsidR="002F13A1" w:rsidRPr="00FD0DBE" w:rsidRDefault="002F13A1" w:rsidP="5EFF1C9C">
      <w:pPr>
        <w:pStyle w:val="ListParagraph"/>
        <w:ind w:left="792" w:hanging="792"/>
        <w:jc w:val="right"/>
        <w:rPr>
          <w:rFonts w:eastAsia="Times New Roman"/>
          <w:b/>
          <w:bCs/>
        </w:rPr>
      </w:pPr>
      <w:r w:rsidRPr="00FD0DBE">
        <w:rPr>
          <w:noProof/>
          <w:color w:val="5E6175"/>
        </w:rPr>
        <w:drawing>
          <wp:inline distT="0" distB="0" distL="0" distR="0" wp14:anchorId="2CE7B326" wp14:editId="4FD0909F">
            <wp:extent cx="5731510" cy="1318771"/>
            <wp:effectExtent l="0" t="0" r="2540" b="15240"/>
            <wp:docPr id="55" name="Chart 55">
              <a:extLst xmlns:a="http://schemas.openxmlformats.org/drawingml/2006/main">
                <a:ext uri="{FF2B5EF4-FFF2-40B4-BE49-F238E27FC236}">
                  <a16:creationId xmlns:a16="http://schemas.microsoft.com/office/drawing/2014/main" id="{5000D1F4-07CD-4566-B90E-B82E9CF32B5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r w:rsidRPr="00FD0DBE">
        <w:rPr>
          <w:rFonts w:eastAsia="Times New Roman"/>
          <w:i/>
          <w:iCs/>
        </w:rPr>
        <w:t>Datu avots: RAIM</w:t>
      </w:r>
    </w:p>
    <w:p w14:paraId="722135D8" w14:textId="77777777" w:rsidR="002F13A1" w:rsidRPr="00FD0DBE" w:rsidRDefault="002F13A1" w:rsidP="5EFF1C9C">
      <w:pPr>
        <w:spacing w:before="120"/>
        <w:rPr>
          <w:rFonts w:eastAsia="Times New Roman"/>
        </w:rPr>
      </w:pPr>
      <w:r w:rsidRPr="00FD0DBE">
        <w:rPr>
          <w:rFonts w:eastAsia="Times New Roman"/>
        </w:rPr>
        <w:t xml:space="preserve">Attēlā zemāk iekļauta informācija par vidējām izmaksām vienam izglītojamajam pašvaldību pirmsskolas un vispārējās izglītības iestādēs, atbilstoši datiem par 43 novadiem (2021.gada plāns) un audzēkņu skaitu katrā no pašvaldībām. Kā redzams attēlā zemāk, audzēkņu skaits izglītības iestādēs pašvaldībās neietekmē izmaksas uz 1 izglītojamo. Izņēmums no kopējās statistikas analīzes ir Rīgas </w:t>
      </w:r>
      <w:proofErr w:type="spellStart"/>
      <w:r w:rsidRPr="00FD0DBE">
        <w:rPr>
          <w:rFonts w:eastAsia="Times New Roman"/>
        </w:rPr>
        <w:t>valstspilsēta</w:t>
      </w:r>
      <w:proofErr w:type="spellEnd"/>
      <w:r w:rsidRPr="00FD0DBE">
        <w:rPr>
          <w:rFonts w:eastAsia="Times New Roman"/>
        </w:rPr>
        <w:t xml:space="preserve">, kurā ir izteikti vairākkārtīgi lielāks audzēkņu skaits - gandrīz 108 tūkstoši audzēkņu, vienlaikus ar vienu no zemākajiem izdevumu apmēriem uz 1 audzēkni – 3 883 EUR. </w:t>
      </w:r>
    </w:p>
    <w:p w14:paraId="7F1B8CB6" w14:textId="2D522E7A" w:rsidR="002F13A1" w:rsidRPr="00FD0DBE" w:rsidRDefault="00CA1F54" w:rsidP="008E2C84">
      <w:pPr>
        <w:pStyle w:val="Caption"/>
      </w:pPr>
      <w:bookmarkStart w:id="49" w:name="_Toc91019174"/>
      <w:r w:rsidRPr="00FD0DBE">
        <w:t>26</w:t>
      </w:r>
      <w:r w:rsidR="002F13A1" w:rsidRPr="00FD0DBE">
        <w:t>. attēls. Audzēkņu skaits pašvaldību pirmsskolas un vispārējās izglītības iestādēs un izmaksas uz 1 audzēkni, EUR (uz 2020.gadu)</w:t>
      </w:r>
      <w:bookmarkEnd w:id="49"/>
    </w:p>
    <w:p w14:paraId="5EF21C06" w14:textId="77777777" w:rsidR="002F13A1" w:rsidRPr="00FD0DBE" w:rsidRDefault="002F13A1" w:rsidP="5EFF1C9C">
      <w:pPr>
        <w:pStyle w:val="ListParagraph"/>
        <w:ind w:left="792" w:hanging="792"/>
        <w:jc w:val="right"/>
        <w:rPr>
          <w:rFonts w:eastAsia="Times New Roman"/>
          <w:b/>
          <w:bCs/>
        </w:rPr>
      </w:pPr>
      <w:r w:rsidRPr="00FD0DBE">
        <w:rPr>
          <w:noProof/>
          <w:lang w:eastAsia="lv-LV"/>
        </w:rPr>
        <w:drawing>
          <wp:inline distT="0" distB="0" distL="0" distR="0" wp14:anchorId="0F48F91C" wp14:editId="7D895660">
            <wp:extent cx="5731510" cy="2266950"/>
            <wp:effectExtent l="0" t="0" r="2540" b="0"/>
            <wp:docPr id="24" name="Chart 24">
              <a:extLst xmlns:a="http://schemas.openxmlformats.org/drawingml/2006/main">
                <a:ext uri="{FF2B5EF4-FFF2-40B4-BE49-F238E27FC236}">
                  <a16:creationId xmlns:a16="http://schemas.microsoft.com/office/drawing/2014/main" id="{A5288428-5DE0-4E4A-BFEE-790926842C2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r w:rsidRPr="00FD0DBE">
        <w:rPr>
          <w:rFonts w:eastAsia="Times New Roman"/>
          <w:i/>
          <w:iCs/>
        </w:rPr>
        <w:t>Datu avots: RAIM</w:t>
      </w:r>
    </w:p>
    <w:p w14:paraId="13430164" w14:textId="77777777" w:rsidR="00E70B0D" w:rsidRPr="00FD0DBE" w:rsidRDefault="00E70B0D">
      <w:pPr>
        <w:spacing w:after="160" w:line="259" w:lineRule="auto"/>
        <w:jc w:val="left"/>
        <w:rPr>
          <w:b/>
          <w:bCs/>
          <w:i/>
          <w:iCs/>
          <w:sz w:val="22"/>
          <w:szCs w:val="22"/>
        </w:rPr>
      </w:pPr>
      <w:bookmarkStart w:id="50" w:name="_Toc91019111"/>
      <w:r w:rsidRPr="00FD0DBE">
        <w:lastRenderedPageBreak/>
        <w:br w:type="page"/>
      </w:r>
    </w:p>
    <w:p w14:paraId="2B5E2A50" w14:textId="283869BE" w:rsidR="002F13A1" w:rsidRPr="00FD0DBE" w:rsidRDefault="00376407" w:rsidP="008E2C84">
      <w:pPr>
        <w:pStyle w:val="Caption"/>
      </w:pPr>
      <w:r>
        <w:lastRenderedPageBreak/>
        <w:t>22</w:t>
      </w:r>
      <w:r w:rsidR="002F13A1">
        <w:t>. tabula. Audzēkņu skaits un izmaksas uz 1 audzēkni katrā pašvaldībā uz 2020.gadu</w:t>
      </w:r>
      <w:bookmarkEnd w:id="50"/>
    </w:p>
    <w:tbl>
      <w:tblPr>
        <w:tblW w:w="8994" w:type="dxa"/>
        <w:tblInd w:w="-5" w:type="dxa"/>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Look w:val="04A0" w:firstRow="1" w:lastRow="0" w:firstColumn="1" w:lastColumn="0" w:noHBand="0" w:noVBand="1"/>
      </w:tblPr>
      <w:tblGrid>
        <w:gridCol w:w="2811"/>
        <w:gridCol w:w="1696"/>
        <w:gridCol w:w="1791"/>
        <w:gridCol w:w="1395"/>
        <w:gridCol w:w="1301"/>
      </w:tblGrid>
      <w:tr w:rsidR="002F13A1" w:rsidRPr="00FD0DBE" w14:paraId="1A638FA5" w14:textId="77777777" w:rsidTr="5EFF1C9C">
        <w:trPr>
          <w:trHeight w:val="837"/>
        </w:trPr>
        <w:tc>
          <w:tcPr>
            <w:tcW w:w="2811" w:type="dxa"/>
            <w:shd w:val="clear" w:color="auto" w:fill="F2F2F2" w:themeFill="background1" w:themeFillShade="F2"/>
            <w:vAlign w:val="center"/>
            <w:hideMark/>
          </w:tcPr>
          <w:p w14:paraId="568A100F" w14:textId="77777777" w:rsidR="002F13A1" w:rsidRPr="00FD0DBE" w:rsidRDefault="002F13A1" w:rsidP="00B377A5">
            <w:pPr>
              <w:spacing w:after="0"/>
              <w:ind w:firstLine="37"/>
              <w:jc w:val="center"/>
              <w:rPr>
                <w:rFonts w:eastAsia="Times New Roman"/>
                <w:b/>
                <w:bCs/>
                <w:color w:val="2F5496" w:themeColor="accent1" w:themeShade="BF"/>
                <w:sz w:val="20"/>
                <w:szCs w:val="20"/>
              </w:rPr>
            </w:pPr>
            <w:r w:rsidRPr="00FD0DBE">
              <w:rPr>
                <w:rFonts w:eastAsia="Times New Roman"/>
                <w:b/>
                <w:bCs/>
                <w:color w:val="2F5496" w:themeColor="accent1" w:themeShade="BF"/>
                <w:sz w:val="20"/>
                <w:szCs w:val="20"/>
              </w:rPr>
              <w:t>Novads</w:t>
            </w:r>
          </w:p>
        </w:tc>
        <w:tc>
          <w:tcPr>
            <w:tcW w:w="1696" w:type="dxa"/>
            <w:shd w:val="clear" w:color="auto" w:fill="F2F2F2" w:themeFill="background1" w:themeFillShade="F2"/>
            <w:vAlign w:val="center"/>
            <w:hideMark/>
          </w:tcPr>
          <w:p w14:paraId="0996F6DB" w14:textId="77777777" w:rsidR="002F13A1" w:rsidRPr="00FD0DBE" w:rsidRDefault="002F13A1" w:rsidP="00B377A5">
            <w:pPr>
              <w:spacing w:after="0"/>
              <w:jc w:val="center"/>
              <w:rPr>
                <w:rFonts w:eastAsia="Times New Roman"/>
                <w:b/>
                <w:bCs/>
                <w:color w:val="2F5496" w:themeColor="accent1" w:themeShade="BF"/>
                <w:sz w:val="20"/>
                <w:szCs w:val="20"/>
              </w:rPr>
            </w:pPr>
            <w:r w:rsidRPr="00FD0DBE">
              <w:rPr>
                <w:rFonts w:eastAsia="Times New Roman"/>
                <w:b/>
                <w:bCs/>
                <w:color w:val="2F5496" w:themeColor="accent1" w:themeShade="BF"/>
                <w:sz w:val="20"/>
                <w:szCs w:val="20"/>
              </w:rPr>
              <w:t>Audzēkņu skaits pirmsskolas izglītības iestādēs (</w:t>
            </w:r>
            <w:proofErr w:type="spellStart"/>
            <w:r w:rsidRPr="00FD0DBE">
              <w:rPr>
                <w:rFonts w:eastAsia="Times New Roman"/>
                <w:b/>
                <w:bCs/>
                <w:color w:val="2F5496" w:themeColor="accent1" w:themeShade="BF"/>
                <w:sz w:val="20"/>
                <w:szCs w:val="20"/>
              </w:rPr>
              <w:t>cilv</w:t>
            </w:r>
            <w:proofErr w:type="spellEnd"/>
            <w:r w:rsidRPr="00FD0DBE">
              <w:rPr>
                <w:rFonts w:eastAsia="Times New Roman"/>
                <w:b/>
                <w:bCs/>
                <w:color w:val="2F5496" w:themeColor="accent1" w:themeShade="BF"/>
                <w:sz w:val="20"/>
                <w:szCs w:val="20"/>
              </w:rPr>
              <w:t>., IZM)</w:t>
            </w:r>
          </w:p>
        </w:tc>
        <w:tc>
          <w:tcPr>
            <w:tcW w:w="1791" w:type="dxa"/>
            <w:shd w:val="clear" w:color="auto" w:fill="F2F2F2" w:themeFill="background1" w:themeFillShade="F2"/>
            <w:vAlign w:val="center"/>
            <w:hideMark/>
          </w:tcPr>
          <w:p w14:paraId="7F88D625" w14:textId="77777777" w:rsidR="002F13A1" w:rsidRPr="00FD0DBE" w:rsidRDefault="002F13A1" w:rsidP="00B377A5">
            <w:pPr>
              <w:spacing w:after="0"/>
              <w:jc w:val="center"/>
              <w:rPr>
                <w:rFonts w:eastAsia="Times New Roman"/>
                <w:b/>
                <w:bCs/>
                <w:color w:val="2F5496" w:themeColor="accent1" w:themeShade="BF"/>
                <w:sz w:val="20"/>
                <w:szCs w:val="20"/>
              </w:rPr>
            </w:pPr>
            <w:r w:rsidRPr="00FD0DBE">
              <w:rPr>
                <w:rFonts w:eastAsia="Times New Roman"/>
                <w:b/>
                <w:bCs/>
                <w:color w:val="2F5496" w:themeColor="accent1" w:themeShade="BF"/>
                <w:sz w:val="20"/>
                <w:szCs w:val="20"/>
              </w:rPr>
              <w:t>Audzēkņu skaits vispārējās izglītības iestādēs (</w:t>
            </w:r>
            <w:proofErr w:type="spellStart"/>
            <w:r w:rsidRPr="00FD0DBE">
              <w:rPr>
                <w:rFonts w:eastAsia="Times New Roman"/>
                <w:b/>
                <w:bCs/>
                <w:color w:val="2F5496" w:themeColor="accent1" w:themeShade="BF"/>
                <w:sz w:val="20"/>
                <w:szCs w:val="20"/>
              </w:rPr>
              <w:t>cilv</w:t>
            </w:r>
            <w:proofErr w:type="spellEnd"/>
            <w:r w:rsidRPr="00FD0DBE">
              <w:rPr>
                <w:rFonts w:eastAsia="Times New Roman"/>
                <w:b/>
                <w:bCs/>
                <w:color w:val="2F5496" w:themeColor="accent1" w:themeShade="BF"/>
                <w:sz w:val="20"/>
                <w:szCs w:val="20"/>
              </w:rPr>
              <w:t>., IZM)</w:t>
            </w:r>
          </w:p>
        </w:tc>
        <w:tc>
          <w:tcPr>
            <w:tcW w:w="1395" w:type="dxa"/>
            <w:shd w:val="clear" w:color="auto" w:fill="F2F2F2" w:themeFill="background1" w:themeFillShade="F2"/>
            <w:vAlign w:val="center"/>
            <w:hideMark/>
          </w:tcPr>
          <w:p w14:paraId="3F8C3830" w14:textId="77777777" w:rsidR="002F13A1" w:rsidRPr="00FD0DBE" w:rsidRDefault="002F13A1" w:rsidP="00B377A5">
            <w:pPr>
              <w:spacing w:after="0"/>
              <w:ind w:firstLine="45"/>
              <w:jc w:val="center"/>
              <w:rPr>
                <w:rFonts w:eastAsia="Times New Roman"/>
                <w:b/>
                <w:bCs/>
                <w:color w:val="2F5496" w:themeColor="accent1" w:themeShade="BF"/>
                <w:sz w:val="20"/>
                <w:szCs w:val="20"/>
              </w:rPr>
            </w:pPr>
            <w:r w:rsidRPr="00FD0DBE">
              <w:rPr>
                <w:rFonts w:eastAsia="Times New Roman"/>
                <w:b/>
                <w:bCs/>
                <w:color w:val="2F5496" w:themeColor="accent1" w:themeShade="BF"/>
                <w:sz w:val="20"/>
                <w:szCs w:val="20"/>
              </w:rPr>
              <w:t>Audzēkņu skaits, KOPĀ</w:t>
            </w:r>
          </w:p>
        </w:tc>
        <w:tc>
          <w:tcPr>
            <w:tcW w:w="1301" w:type="dxa"/>
            <w:shd w:val="clear" w:color="auto" w:fill="F2F2F2" w:themeFill="background1" w:themeFillShade="F2"/>
            <w:vAlign w:val="center"/>
            <w:hideMark/>
          </w:tcPr>
          <w:p w14:paraId="01544EE6" w14:textId="77777777" w:rsidR="002F13A1" w:rsidRPr="00FD0DBE" w:rsidRDefault="002F13A1" w:rsidP="00B377A5">
            <w:pPr>
              <w:spacing w:after="0"/>
              <w:ind w:firstLine="88"/>
              <w:jc w:val="center"/>
              <w:rPr>
                <w:rFonts w:eastAsia="Times New Roman"/>
                <w:b/>
                <w:bCs/>
                <w:color w:val="2F5496" w:themeColor="accent1" w:themeShade="BF"/>
                <w:sz w:val="20"/>
                <w:szCs w:val="20"/>
              </w:rPr>
            </w:pPr>
            <w:r w:rsidRPr="00FD0DBE">
              <w:rPr>
                <w:rFonts w:eastAsia="Times New Roman"/>
                <w:b/>
                <w:bCs/>
                <w:color w:val="2F5496" w:themeColor="accent1" w:themeShade="BF"/>
                <w:sz w:val="20"/>
                <w:szCs w:val="20"/>
              </w:rPr>
              <w:t>Izmaksas uz 1 audzēkni, EUR</w:t>
            </w:r>
          </w:p>
        </w:tc>
      </w:tr>
      <w:tr w:rsidR="002F13A1" w:rsidRPr="00FD0DBE" w14:paraId="6BB53547" w14:textId="77777777" w:rsidTr="5EFF1C9C">
        <w:trPr>
          <w:trHeight w:val="195"/>
        </w:trPr>
        <w:tc>
          <w:tcPr>
            <w:tcW w:w="2811" w:type="dxa"/>
            <w:shd w:val="clear" w:color="auto" w:fill="FFFFFF" w:themeFill="background1"/>
            <w:vAlign w:val="center"/>
          </w:tcPr>
          <w:p w14:paraId="788A685C" w14:textId="77777777" w:rsidR="002F13A1" w:rsidRPr="00FD0DBE" w:rsidRDefault="002F13A1" w:rsidP="00B377A5">
            <w:pPr>
              <w:spacing w:after="0"/>
              <w:rPr>
                <w:rFonts w:eastAsia="Times New Roman"/>
                <w:sz w:val="20"/>
                <w:szCs w:val="20"/>
              </w:rPr>
            </w:pPr>
            <w:r w:rsidRPr="00FD0DBE">
              <w:rPr>
                <w:rFonts w:eastAsia="Times New Roman"/>
                <w:sz w:val="20"/>
                <w:szCs w:val="20"/>
              </w:rPr>
              <w:t>Daugavpils</w:t>
            </w:r>
          </w:p>
        </w:tc>
        <w:tc>
          <w:tcPr>
            <w:tcW w:w="1696" w:type="dxa"/>
            <w:shd w:val="clear" w:color="auto" w:fill="FFFFFF" w:themeFill="background1"/>
            <w:vAlign w:val="center"/>
          </w:tcPr>
          <w:p w14:paraId="70D27855"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4 591</w:t>
            </w:r>
          </w:p>
        </w:tc>
        <w:tc>
          <w:tcPr>
            <w:tcW w:w="1791" w:type="dxa"/>
            <w:shd w:val="clear" w:color="auto" w:fill="FFFFFF" w:themeFill="background1"/>
            <w:vAlign w:val="center"/>
          </w:tcPr>
          <w:p w14:paraId="555F547B"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9 224</w:t>
            </w:r>
          </w:p>
        </w:tc>
        <w:tc>
          <w:tcPr>
            <w:tcW w:w="1395" w:type="dxa"/>
            <w:shd w:val="clear" w:color="auto" w:fill="F8CBAD"/>
            <w:vAlign w:val="center"/>
          </w:tcPr>
          <w:p w14:paraId="4538D969"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13 815</w:t>
            </w:r>
          </w:p>
        </w:tc>
        <w:tc>
          <w:tcPr>
            <w:tcW w:w="1301" w:type="dxa"/>
            <w:shd w:val="clear" w:color="auto" w:fill="FFFFFF" w:themeFill="background1"/>
            <w:vAlign w:val="center"/>
          </w:tcPr>
          <w:p w14:paraId="30F96C1C"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3 926</w:t>
            </w:r>
          </w:p>
        </w:tc>
      </w:tr>
      <w:tr w:rsidR="002F13A1" w:rsidRPr="00FD0DBE" w14:paraId="1654D9ED" w14:textId="77777777" w:rsidTr="5EFF1C9C">
        <w:trPr>
          <w:trHeight w:val="195"/>
        </w:trPr>
        <w:tc>
          <w:tcPr>
            <w:tcW w:w="2811" w:type="dxa"/>
            <w:shd w:val="clear" w:color="auto" w:fill="FFFFFF" w:themeFill="background1"/>
            <w:vAlign w:val="center"/>
          </w:tcPr>
          <w:p w14:paraId="21C9CD18" w14:textId="77777777" w:rsidR="002F13A1" w:rsidRPr="00FD0DBE" w:rsidRDefault="002F13A1" w:rsidP="00B377A5">
            <w:pPr>
              <w:spacing w:after="0"/>
              <w:rPr>
                <w:rFonts w:eastAsia="Times New Roman"/>
                <w:sz w:val="20"/>
                <w:szCs w:val="20"/>
              </w:rPr>
            </w:pPr>
            <w:r w:rsidRPr="00FD0DBE">
              <w:rPr>
                <w:rFonts w:eastAsia="Times New Roman"/>
                <w:sz w:val="20"/>
                <w:szCs w:val="20"/>
              </w:rPr>
              <w:t>Jelgava</w:t>
            </w:r>
          </w:p>
        </w:tc>
        <w:tc>
          <w:tcPr>
            <w:tcW w:w="1696" w:type="dxa"/>
            <w:shd w:val="clear" w:color="auto" w:fill="FFFFFF" w:themeFill="background1"/>
            <w:vAlign w:val="center"/>
          </w:tcPr>
          <w:p w14:paraId="55CDE590"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3 331</w:t>
            </w:r>
          </w:p>
        </w:tc>
        <w:tc>
          <w:tcPr>
            <w:tcW w:w="1791" w:type="dxa"/>
            <w:shd w:val="clear" w:color="auto" w:fill="FFFFFF" w:themeFill="background1"/>
            <w:vAlign w:val="center"/>
          </w:tcPr>
          <w:p w14:paraId="56ECA8F7"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7 656</w:t>
            </w:r>
          </w:p>
        </w:tc>
        <w:tc>
          <w:tcPr>
            <w:tcW w:w="1395" w:type="dxa"/>
            <w:shd w:val="clear" w:color="auto" w:fill="F8CBAD"/>
            <w:vAlign w:val="center"/>
          </w:tcPr>
          <w:p w14:paraId="501AFBE6"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10 987</w:t>
            </w:r>
          </w:p>
        </w:tc>
        <w:tc>
          <w:tcPr>
            <w:tcW w:w="1301" w:type="dxa"/>
            <w:shd w:val="clear" w:color="auto" w:fill="FFFFFF" w:themeFill="background1"/>
            <w:vAlign w:val="center"/>
          </w:tcPr>
          <w:p w14:paraId="363E7D2C"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5 459</w:t>
            </w:r>
          </w:p>
        </w:tc>
      </w:tr>
      <w:tr w:rsidR="002F13A1" w:rsidRPr="00FD0DBE" w14:paraId="5A8DD4FF" w14:textId="77777777" w:rsidTr="5EFF1C9C">
        <w:trPr>
          <w:trHeight w:val="195"/>
        </w:trPr>
        <w:tc>
          <w:tcPr>
            <w:tcW w:w="2811" w:type="dxa"/>
            <w:shd w:val="clear" w:color="auto" w:fill="FFFFFF" w:themeFill="background1"/>
            <w:vAlign w:val="center"/>
          </w:tcPr>
          <w:p w14:paraId="503923E0" w14:textId="77777777" w:rsidR="002F13A1" w:rsidRPr="00FD0DBE" w:rsidRDefault="002F13A1" w:rsidP="00B377A5">
            <w:pPr>
              <w:spacing w:after="0"/>
              <w:rPr>
                <w:rFonts w:eastAsia="Times New Roman"/>
                <w:sz w:val="20"/>
                <w:szCs w:val="20"/>
              </w:rPr>
            </w:pPr>
            <w:r w:rsidRPr="00FD0DBE">
              <w:rPr>
                <w:rFonts w:eastAsia="Times New Roman"/>
                <w:sz w:val="20"/>
                <w:szCs w:val="20"/>
              </w:rPr>
              <w:t>Jūrmala</w:t>
            </w:r>
          </w:p>
        </w:tc>
        <w:tc>
          <w:tcPr>
            <w:tcW w:w="1696" w:type="dxa"/>
            <w:shd w:val="clear" w:color="auto" w:fill="FFFFFF" w:themeFill="background1"/>
            <w:vAlign w:val="center"/>
          </w:tcPr>
          <w:p w14:paraId="3B222CDB"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2 148</w:t>
            </w:r>
          </w:p>
        </w:tc>
        <w:tc>
          <w:tcPr>
            <w:tcW w:w="1791" w:type="dxa"/>
            <w:shd w:val="clear" w:color="auto" w:fill="FFFFFF" w:themeFill="background1"/>
            <w:vAlign w:val="center"/>
          </w:tcPr>
          <w:p w14:paraId="291F974A"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4 427</w:t>
            </w:r>
          </w:p>
        </w:tc>
        <w:tc>
          <w:tcPr>
            <w:tcW w:w="1395" w:type="dxa"/>
            <w:shd w:val="clear" w:color="auto" w:fill="FFFFFF" w:themeFill="background1"/>
            <w:vAlign w:val="center"/>
          </w:tcPr>
          <w:p w14:paraId="3BFBC188"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6 575</w:t>
            </w:r>
          </w:p>
        </w:tc>
        <w:tc>
          <w:tcPr>
            <w:tcW w:w="1301" w:type="dxa"/>
            <w:shd w:val="clear" w:color="auto" w:fill="F8CBAD"/>
            <w:vAlign w:val="center"/>
          </w:tcPr>
          <w:p w14:paraId="443C5B78"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5 959</w:t>
            </w:r>
          </w:p>
        </w:tc>
      </w:tr>
      <w:tr w:rsidR="002F13A1" w:rsidRPr="00FD0DBE" w14:paraId="6440E744" w14:textId="77777777" w:rsidTr="5EFF1C9C">
        <w:trPr>
          <w:trHeight w:val="195"/>
        </w:trPr>
        <w:tc>
          <w:tcPr>
            <w:tcW w:w="2811" w:type="dxa"/>
            <w:shd w:val="clear" w:color="auto" w:fill="FFFFFF" w:themeFill="background1"/>
            <w:vAlign w:val="center"/>
          </w:tcPr>
          <w:p w14:paraId="0E3122A4" w14:textId="77777777" w:rsidR="002F13A1" w:rsidRPr="00FD0DBE" w:rsidRDefault="002F13A1" w:rsidP="00B377A5">
            <w:pPr>
              <w:spacing w:after="0"/>
              <w:rPr>
                <w:rFonts w:eastAsia="Times New Roman"/>
                <w:sz w:val="20"/>
                <w:szCs w:val="20"/>
              </w:rPr>
            </w:pPr>
            <w:r w:rsidRPr="00FD0DBE">
              <w:rPr>
                <w:rFonts w:eastAsia="Times New Roman"/>
                <w:sz w:val="20"/>
                <w:szCs w:val="20"/>
              </w:rPr>
              <w:t>Liepāja</w:t>
            </w:r>
          </w:p>
        </w:tc>
        <w:tc>
          <w:tcPr>
            <w:tcW w:w="1696" w:type="dxa"/>
            <w:shd w:val="clear" w:color="auto" w:fill="FFFFFF" w:themeFill="background1"/>
            <w:vAlign w:val="center"/>
          </w:tcPr>
          <w:p w14:paraId="0E0AA58E"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3 582</w:t>
            </w:r>
          </w:p>
        </w:tc>
        <w:tc>
          <w:tcPr>
            <w:tcW w:w="1791" w:type="dxa"/>
            <w:shd w:val="clear" w:color="auto" w:fill="FFFFFF" w:themeFill="background1"/>
            <w:vAlign w:val="center"/>
          </w:tcPr>
          <w:p w14:paraId="497DDFFF"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8 582</w:t>
            </w:r>
          </w:p>
        </w:tc>
        <w:tc>
          <w:tcPr>
            <w:tcW w:w="1395" w:type="dxa"/>
            <w:shd w:val="clear" w:color="auto" w:fill="F8CBAD"/>
            <w:vAlign w:val="center"/>
          </w:tcPr>
          <w:p w14:paraId="7D07284D"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12 164</w:t>
            </w:r>
          </w:p>
        </w:tc>
        <w:tc>
          <w:tcPr>
            <w:tcW w:w="1301" w:type="dxa"/>
            <w:shd w:val="clear" w:color="auto" w:fill="C6E0B4"/>
            <w:vAlign w:val="center"/>
          </w:tcPr>
          <w:p w14:paraId="16A21D0B"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3 126</w:t>
            </w:r>
          </w:p>
        </w:tc>
      </w:tr>
      <w:tr w:rsidR="002F13A1" w:rsidRPr="00FD0DBE" w14:paraId="08387FF3" w14:textId="77777777" w:rsidTr="5EFF1C9C">
        <w:trPr>
          <w:trHeight w:val="195"/>
        </w:trPr>
        <w:tc>
          <w:tcPr>
            <w:tcW w:w="2811" w:type="dxa"/>
            <w:shd w:val="clear" w:color="auto" w:fill="FFFFFF" w:themeFill="background1"/>
            <w:vAlign w:val="center"/>
          </w:tcPr>
          <w:p w14:paraId="28F5055B" w14:textId="77777777" w:rsidR="002F13A1" w:rsidRPr="00FD0DBE" w:rsidRDefault="002F13A1" w:rsidP="00B377A5">
            <w:pPr>
              <w:spacing w:after="0"/>
              <w:rPr>
                <w:rFonts w:eastAsia="Times New Roman"/>
                <w:sz w:val="20"/>
                <w:szCs w:val="20"/>
              </w:rPr>
            </w:pPr>
            <w:r w:rsidRPr="00FD0DBE">
              <w:rPr>
                <w:rFonts w:eastAsia="Times New Roman"/>
                <w:sz w:val="20"/>
                <w:szCs w:val="20"/>
              </w:rPr>
              <w:t>Rēzekne</w:t>
            </w:r>
          </w:p>
        </w:tc>
        <w:tc>
          <w:tcPr>
            <w:tcW w:w="1696" w:type="dxa"/>
            <w:shd w:val="clear" w:color="auto" w:fill="FFFFFF" w:themeFill="background1"/>
            <w:vAlign w:val="center"/>
          </w:tcPr>
          <w:p w14:paraId="5ADB2BE1"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1 646</w:t>
            </w:r>
          </w:p>
        </w:tc>
        <w:tc>
          <w:tcPr>
            <w:tcW w:w="1791" w:type="dxa"/>
            <w:shd w:val="clear" w:color="auto" w:fill="FFFFFF" w:themeFill="background1"/>
            <w:vAlign w:val="center"/>
          </w:tcPr>
          <w:p w14:paraId="252F3CF1"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4 192</w:t>
            </w:r>
          </w:p>
        </w:tc>
        <w:tc>
          <w:tcPr>
            <w:tcW w:w="1395" w:type="dxa"/>
            <w:shd w:val="clear" w:color="auto" w:fill="FFFFFF" w:themeFill="background1"/>
            <w:vAlign w:val="center"/>
          </w:tcPr>
          <w:p w14:paraId="2041BA1A"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5 838</w:t>
            </w:r>
          </w:p>
        </w:tc>
        <w:tc>
          <w:tcPr>
            <w:tcW w:w="1301" w:type="dxa"/>
            <w:shd w:val="clear" w:color="auto" w:fill="C6E0B4"/>
            <w:vAlign w:val="center"/>
          </w:tcPr>
          <w:p w14:paraId="148D350A"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3 177</w:t>
            </w:r>
          </w:p>
        </w:tc>
      </w:tr>
      <w:tr w:rsidR="002F13A1" w:rsidRPr="00FD0DBE" w14:paraId="74540796" w14:textId="77777777" w:rsidTr="5EFF1C9C">
        <w:trPr>
          <w:trHeight w:val="195"/>
        </w:trPr>
        <w:tc>
          <w:tcPr>
            <w:tcW w:w="2811" w:type="dxa"/>
            <w:shd w:val="clear" w:color="auto" w:fill="FFFFFF" w:themeFill="background1"/>
            <w:vAlign w:val="center"/>
          </w:tcPr>
          <w:p w14:paraId="7A915368" w14:textId="77777777" w:rsidR="002F13A1" w:rsidRPr="00FD0DBE" w:rsidRDefault="002F13A1" w:rsidP="00B377A5">
            <w:pPr>
              <w:spacing w:after="0"/>
              <w:rPr>
                <w:rFonts w:eastAsia="Times New Roman"/>
                <w:sz w:val="20"/>
                <w:szCs w:val="20"/>
              </w:rPr>
            </w:pPr>
            <w:r w:rsidRPr="00FD0DBE">
              <w:rPr>
                <w:rFonts w:eastAsia="Times New Roman"/>
                <w:sz w:val="20"/>
                <w:szCs w:val="20"/>
              </w:rPr>
              <w:t>Rīga</w:t>
            </w:r>
          </w:p>
        </w:tc>
        <w:tc>
          <w:tcPr>
            <w:tcW w:w="1696" w:type="dxa"/>
            <w:shd w:val="clear" w:color="auto" w:fill="FFFFFF" w:themeFill="background1"/>
            <w:vAlign w:val="center"/>
          </w:tcPr>
          <w:p w14:paraId="3439BD96"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33 917</w:t>
            </w:r>
          </w:p>
        </w:tc>
        <w:tc>
          <w:tcPr>
            <w:tcW w:w="1791" w:type="dxa"/>
            <w:shd w:val="clear" w:color="auto" w:fill="FFFFFF" w:themeFill="background1"/>
            <w:vAlign w:val="center"/>
          </w:tcPr>
          <w:p w14:paraId="262AE043"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74 031</w:t>
            </w:r>
          </w:p>
        </w:tc>
        <w:tc>
          <w:tcPr>
            <w:tcW w:w="1395" w:type="dxa"/>
            <w:shd w:val="clear" w:color="auto" w:fill="F8CBAD"/>
            <w:vAlign w:val="center"/>
          </w:tcPr>
          <w:p w14:paraId="55EA29BA"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107 948</w:t>
            </w:r>
          </w:p>
        </w:tc>
        <w:tc>
          <w:tcPr>
            <w:tcW w:w="1301" w:type="dxa"/>
            <w:shd w:val="clear" w:color="auto" w:fill="FFFFFF" w:themeFill="background1"/>
            <w:vAlign w:val="center"/>
          </w:tcPr>
          <w:p w14:paraId="134FB80A"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3 883</w:t>
            </w:r>
          </w:p>
        </w:tc>
      </w:tr>
      <w:tr w:rsidR="002F13A1" w:rsidRPr="00FD0DBE" w14:paraId="546C6E17" w14:textId="77777777" w:rsidTr="5EFF1C9C">
        <w:trPr>
          <w:trHeight w:val="195"/>
        </w:trPr>
        <w:tc>
          <w:tcPr>
            <w:tcW w:w="2811" w:type="dxa"/>
            <w:shd w:val="clear" w:color="auto" w:fill="FFFFFF" w:themeFill="background1"/>
            <w:vAlign w:val="center"/>
          </w:tcPr>
          <w:p w14:paraId="56B3E8EC" w14:textId="77777777" w:rsidR="002F13A1" w:rsidRPr="00FD0DBE" w:rsidRDefault="002F13A1" w:rsidP="00B377A5">
            <w:pPr>
              <w:spacing w:after="0"/>
              <w:rPr>
                <w:rFonts w:eastAsia="Times New Roman"/>
                <w:sz w:val="20"/>
                <w:szCs w:val="20"/>
              </w:rPr>
            </w:pPr>
            <w:r w:rsidRPr="00FD0DBE">
              <w:rPr>
                <w:rFonts w:eastAsia="Times New Roman"/>
                <w:sz w:val="20"/>
                <w:szCs w:val="20"/>
              </w:rPr>
              <w:t>Ventspils</w:t>
            </w:r>
          </w:p>
        </w:tc>
        <w:tc>
          <w:tcPr>
            <w:tcW w:w="1696" w:type="dxa"/>
            <w:shd w:val="clear" w:color="auto" w:fill="FFFFFF" w:themeFill="background1"/>
            <w:vAlign w:val="center"/>
          </w:tcPr>
          <w:p w14:paraId="4EFB8112"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1 797</w:t>
            </w:r>
          </w:p>
        </w:tc>
        <w:tc>
          <w:tcPr>
            <w:tcW w:w="1791" w:type="dxa"/>
            <w:shd w:val="clear" w:color="auto" w:fill="FFFFFF" w:themeFill="background1"/>
            <w:vAlign w:val="center"/>
          </w:tcPr>
          <w:p w14:paraId="2193797D"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3 983</w:t>
            </w:r>
          </w:p>
        </w:tc>
        <w:tc>
          <w:tcPr>
            <w:tcW w:w="1395" w:type="dxa"/>
            <w:shd w:val="clear" w:color="auto" w:fill="FFFFFF" w:themeFill="background1"/>
            <w:vAlign w:val="center"/>
          </w:tcPr>
          <w:p w14:paraId="31A8841B"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5 780</w:t>
            </w:r>
          </w:p>
        </w:tc>
        <w:tc>
          <w:tcPr>
            <w:tcW w:w="1301" w:type="dxa"/>
            <w:shd w:val="clear" w:color="auto" w:fill="FFFFFF" w:themeFill="background1"/>
            <w:vAlign w:val="center"/>
          </w:tcPr>
          <w:p w14:paraId="28E0D587"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4 143</w:t>
            </w:r>
          </w:p>
        </w:tc>
      </w:tr>
      <w:tr w:rsidR="002F13A1" w:rsidRPr="00FD0DBE" w14:paraId="602E1B40" w14:textId="77777777" w:rsidTr="5EFF1C9C">
        <w:trPr>
          <w:trHeight w:val="195"/>
        </w:trPr>
        <w:tc>
          <w:tcPr>
            <w:tcW w:w="2811" w:type="dxa"/>
            <w:shd w:val="clear" w:color="auto" w:fill="FFFFFF" w:themeFill="background1"/>
            <w:vAlign w:val="center"/>
          </w:tcPr>
          <w:p w14:paraId="5EC83E39" w14:textId="77777777" w:rsidR="002F13A1" w:rsidRPr="00FD0DBE" w:rsidRDefault="002F13A1" w:rsidP="00B377A5">
            <w:pPr>
              <w:spacing w:after="0"/>
              <w:rPr>
                <w:rFonts w:eastAsia="Times New Roman"/>
                <w:sz w:val="20"/>
                <w:szCs w:val="20"/>
              </w:rPr>
            </w:pPr>
            <w:r w:rsidRPr="00FD0DBE">
              <w:rPr>
                <w:rFonts w:eastAsia="Times New Roman"/>
                <w:sz w:val="20"/>
                <w:szCs w:val="20"/>
              </w:rPr>
              <w:t>Aizkraukles novads</w:t>
            </w:r>
          </w:p>
        </w:tc>
        <w:tc>
          <w:tcPr>
            <w:tcW w:w="1696" w:type="dxa"/>
            <w:shd w:val="clear" w:color="auto" w:fill="FFFFFF" w:themeFill="background1"/>
            <w:vAlign w:val="center"/>
          </w:tcPr>
          <w:p w14:paraId="4307F0B1"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1 453</w:t>
            </w:r>
          </w:p>
        </w:tc>
        <w:tc>
          <w:tcPr>
            <w:tcW w:w="1791" w:type="dxa"/>
            <w:shd w:val="clear" w:color="auto" w:fill="FFFFFF" w:themeFill="background1"/>
            <w:vAlign w:val="center"/>
          </w:tcPr>
          <w:p w14:paraId="22A983EE"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2 914</w:t>
            </w:r>
          </w:p>
        </w:tc>
        <w:tc>
          <w:tcPr>
            <w:tcW w:w="1395" w:type="dxa"/>
            <w:shd w:val="clear" w:color="auto" w:fill="FFFFFF" w:themeFill="background1"/>
            <w:vAlign w:val="center"/>
          </w:tcPr>
          <w:p w14:paraId="5C36FBD4"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4 367</w:t>
            </w:r>
          </w:p>
        </w:tc>
        <w:tc>
          <w:tcPr>
            <w:tcW w:w="1301" w:type="dxa"/>
            <w:shd w:val="clear" w:color="auto" w:fill="FFFFFF" w:themeFill="background1"/>
            <w:vAlign w:val="center"/>
          </w:tcPr>
          <w:p w14:paraId="4467E0F6"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4 804</w:t>
            </w:r>
          </w:p>
        </w:tc>
      </w:tr>
      <w:tr w:rsidR="002F13A1" w:rsidRPr="00FD0DBE" w14:paraId="20A4B88C" w14:textId="77777777" w:rsidTr="5EFF1C9C">
        <w:trPr>
          <w:trHeight w:val="195"/>
        </w:trPr>
        <w:tc>
          <w:tcPr>
            <w:tcW w:w="2811" w:type="dxa"/>
            <w:shd w:val="clear" w:color="auto" w:fill="FFFFFF" w:themeFill="background1"/>
            <w:vAlign w:val="center"/>
            <w:hideMark/>
          </w:tcPr>
          <w:p w14:paraId="63D856F1" w14:textId="77777777" w:rsidR="002F13A1" w:rsidRPr="00FD0DBE" w:rsidRDefault="002F13A1" w:rsidP="00B377A5">
            <w:pPr>
              <w:spacing w:after="0"/>
              <w:rPr>
                <w:rFonts w:eastAsia="Times New Roman"/>
                <w:sz w:val="20"/>
                <w:szCs w:val="20"/>
              </w:rPr>
            </w:pPr>
            <w:r w:rsidRPr="00FD0DBE">
              <w:rPr>
                <w:rFonts w:eastAsia="Times New Roman"/>
                <w:sz w:val="20"/>
                <w:szCs w:val="20"/>
              </w:rPr>
              <w:t>Alūksnes novads</w:t>
            </w:r>
          </w:p>
        </w:tc>
        <w:tc>
          <w:tcPr>
            <w:tcW w:w="1696" w:type="dxa"/>
            <w:shd w:val="clear" w:color="auto" w:fill="FFFFFF" w:themeFill="background1"/>
            <w:vAlign w:val="center"/>
            <w:hideMark/>
          </w:tcPr>
          <w:p w14:paraId="7D8C3C94"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 xml:space="preserve"> 664</w:t>
            </w:r>
          </w:p>
        </w:tc>
        <w:tc>
          <w:tcPr>
            <w:tcW w:w="1791" w:type="dxa"/>
            <w:shd w:val="clear" w:color="auto" w:fill="FFFFFF" w:themeFill="background1"/>
            <w:vAlign w:val="center"/>
            <w:hideMark/>
          </w:tcPr>
          <w:p w14:paraId="07FD0297"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1 421</w:t>
            </w:r>
          </w:p>
        </w:tc>
        <w:tc>
          <w:tcPr>
            <w:tcW w:w="1395" w:type="dxa"/>
            <w:shd w:val="clear" w:color="auto" w:fill="FFFFFF" w:themeFill="background1"/>
            <w:vAlign w:val="center"/>
            <w:hideMark/>
          </w:tcPr>
          <w:p w14:paraId="1059020C"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2 085</w:t>
            </w:r>
          </w:p>
        </w:tc>
        <w:tc>
          <w:tcPr>
            <w:tcW w:w="1301" w:type="dxa"/>
            <w:shd w:val="clear" w:color="auto" w:fill="F8CBAD"/>
            <w:vAlign w:val="center"/>
            <w:hideMark/>
          </w:tcPr>
          <w:p w14:paraId="41B039C3"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6 449</w:t>
            </w:r>
          </w:p>
        </w:tc>
      </w:tr>
      <w:tr w:rsidR="002F13A1" w:rsidRPr="00FD0DBE" w14:paraId="61BB1CF8" w14:textId="77777777" w:rsidTr="5EFF1C9C">
        <w:trPr>
          <w:trHeight w:val="195"/>
        </w:trPr>
        <w:tc>
          <w:tcPr>
            <w:tcW w:w="2811" w:type="dxa"/>
            <w:shd w:val="clear" w:color="auto" w:fill="FFFFFF" w:themeFill="background1"/>
            <w:vAlign w:val="center"/>
            <w:hideMark/>
          </w:tcPr>
          <w:p w14:paraId="6A488A01" w14:textId="77777777" w:rsidR="002F13A1" w:rsidRPr="00FD0DBE" w:rsidRDefault="002F13A1" w:rsidP="00B377A5">
            <w:pPr>
              <w:spacing w:after="0"/>
              <w:rPr>
                <w:rFonts w:eastAsia="Times New Roman"/>
                <w:sz w:val="20"/>
                <w:szCs w:val="20"/>
              </w:rPr>
            </w:pPr>
            <w:r w:rsidRPr="00FD0DBE">
              <w:rPr>
                <w:rFonts w:eastAsia="Times New Roman"/>
                <w:sz w:val="20"/>
                <w:szCs w:val="20"/>
              </w:rPr>
              <w:t>Augšdaugavas novads</w:t>
            </w:r>
          </w:p>
        </w:tc>
        <w:tc>
          <w:tcPr>
            <w:tcW w:w="1696" w:type="dxa"/>
            <w:shd w:val="clear" w:color="auto" w:fill="FFFFFF" w:themeFill="background1"/>
            <w:vAlign w:val="center"/>
            <w:hideMark/>
          </w:tcPr>
          <w:p w14:paraId="7BE33C93"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682</w:t>
            </w:r>
          </w:p>
        </w:tc>
        <w:tc>
          <w:tcPr>
            <w:tcW w:w="1791" w:type="dxa"/>
            <w:shd w:val="clear" w:color="auto" w:fill="FFFFFF" w:themeFill="background1"/>
            <w:vAlign w:val="center"/>
            <w:hideMark/>
          </w:tcPr>
          <w:p w14:paraId="5797C90A"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1 900</w:t>
            </w:r>
          </w:p>
        </w:tc>
        <w:tc>
          <w:tcPr>
            <w:tcW w:w="1395" w:type="dxa"/>
            <w:shd w:val="clear" w:color="auto" w:fill="FFFFFF" w:themeFill="background1"/>
            <w:vAlign w:val="center"/>
            <w:hideMark/>
          </w:tcPr>
          <w:p w14:paraId="7508655D"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2 582</w:t>
            </w:r>
          </w:p>
        </w:tc>
        <w:tc>
          <w:tcPr>
            <w:tcW w:w="1301" w:type="dxa"/>
            <w:shd w:val="clear" w:color="auto" w:fill="FFFFFF" w:themeFill="background1"/>
            <w:vAlign w:val="center"/>
            <w:hideMark/>
          </w:tcPr>
          <w:p w14:paraId="5E258DBB"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5 139</w:t>
            </w:r>
          </w:p>
        </w:tc>
      </w:tr>
      <w:tr w:rsidR="002F13A1" w:rsidRPr="00FD0DBE" w14:paraId="4EA15C3B" w14:textId="77777777" w:rsidTr="5EFF1C9C">
        <w:trPr>
          <w:trHeight w:val="195"/>
        </w:trPr>
        <w:tc>
          <w:tcPr>
            <w:tcW w:w="2811" w:type="dxa"/>
            <w:shd w:val="clear" w:color="auto" w:fill="FFFFFF" w:themeFill="background1"/>
            <w:vAlign w:val="center"/>
            <w:hideMark/>
          </w:tcPr>
          <w:p w14:paraId="62532E5C" w14:textId="77777777" w:rsidR="002F13A1" w:rsidRPr="00FD0DBE" w:rsidRDefault="002F13A1" w:rsidP="00B377A5">
            <w:pPr>
              <w:spacing w:after="0"/>
              <w:rPr>
                <w:rFonts w:eastAsia="Times New Roman"/>
                <w:sz w:val="20"/>
                <w:szCs w:val="20"/>
              </w:rPr>
            </w:pPr>
            <w:r w:rsidRPr="00FD0DBE">
              <w:rPr>
                <w:rFonts w:eastAsia="Times New Roman"/>
                <w:sz w:val="20"/>
                <w:szCs w:val="20"/>
              </w:rPr>
              <w:t>Ādažu novads</w:t>
            </w:r>
          </w:p>
        </w:tc>
        <w:tc>
          <w:tcPr>
            <w:tcW w:w="1696" w:type="dxa"/>
            <w:shd w:val="clear" w:color="auto" w:fill="FFFFFF" w:themeFill="background1"/>
            <w:vAlign w:val="center"/>
            <w:hideMark/>
          </w:tcPr>
          <w:p w14:paraId="2C265837"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1 128</w:t>
            </w:r>
          </w:p>
        </w:tc>
        <w:tc>
          <w:tcPr>
            <w:tcW w:w="1791" w:type="dxa"/>
            <w:shd w:val="clear" w:color="auto" w:fill="FFFFFF" w:themeFill="background1"/>
            <w:vAlign w:val="center"/>
            <w:hideMark/>
          </w:tcPr>
          <w:p w14:paraId="5612F2D2"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2 527</w:t>
            </w:r>
          </w:p>
        </w:tc>
        <w:tc>
          <w:tcPr>
            <w:tcW w:w="1395" w:type="dxa"/>
            <w:shd w:val="clear" w:color="auto" w:fill="FFFFFF" w:themeFill="background1"/>
            <w:vAlign w:val="center"/>
            <w:hideMark/>
          </w:tcPr>
          <w:p w14:paraId="2FFA4F03"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3 655</w:t>
            </w:r>
          </w:p>
        </w:tc>
        <w:tc>
          <w:tcPr>
            <w:tcW w:w="1301" w:type="dxa"/>
            <w:shd w:val="clear" w:color="auto" w:fill="F8CBAD"/>
            <w:vAlign w:val="center"/>
            <w:hideMark/>
          </w:tcPr>
          <w:p w14:paraId="30B5EF12"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7 138</w:t>
            </w:r>
          </w:p>
        </w:tc>
      </w:tr>
      <w:tr w:rsidR="002F13A1" w:rsidRPr="00FD0DBE" w14:paraId="1F11A23C" w14:textId="77777777" w:rsidTr="5EFF1C9C">
        <w:trPr>
          <w:trHeight w:val="195"/>
        </w:trPr>
        <w:tc>
          <w:tcPr>
            <w:tcW w:w="2811" w:type="dxa"/>
            <w:shd w:val="clear" w:color="auto" w:fill="FFFFFF" w:themeFill="background1"/>
            <w:vAlign w:val="center"/>
            <w:hideMark/>
          </w:tcPr>
          <w:p w14:paraId="1F5C2358" w14:textId="77777777" w:rsidR="002F13A1" w:rsidRPr="00FD0DBE" w:rsidRDefault="002F13A1" w:rsidP="00B377A5">
            <w:pPr>
              <w:spacing w:after="0"/>
              <w:rPr>
                <w:rFonts w:eastAsia="Times New Roman"/>
                <w:sz w:val="20"/>
                <w:szCs w:val="20"/>
              </w:rPr>
            </w:pPr>
            <w:r w:rsidRPr="00FD0DBE">
              <w:rPr>
                <w:rFonts w:eastAsia="Times New Roman"/>
                <w:sz w:val="20"/>
                <w:szCs w:val="20"/>
              </w:rPr>
              <w:t>Balvu novads</w:t>
            </w:r>
          </w:p>
        </w:tc>
        <w:tc>
          <w:tcPr>
            <w:tcW w:w="1696" w:type="dxa"/>
            <w:shd w:val="clear" w:color="auto" w:fill="FFFFFF" w:themeFill="background1"/>
            <w:vAlign w:val="center"/>
            <w:hideMark/>
          </w:tcPr>
          <w:p w14:paraId="2CC4ADA1"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832</w:t>
            </w:r>
          </w:p>
        </w:tc>
        <w:tc>
          <w:tcPr>
            <w:tcW w:w="1791" w:type="dxa"/>
            <w:shd w:val="clear" w:color="auto" w:fill="FFFFFF" w:themeFill="background1"/>
            <w:vAlign w:val="center"/>
            <w:hideMark/>
          </w:tcPr>
          <w:p w14:paraId="1045B7FB"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1 943</w:t>
            </w:r>
          </w:p>
        </w:tc>
        <w:tc>
          <w:tcPr>
            <w:tcW w:w="1395" w:type="dxa"/>
            <w:shd w:val="clear" w:color="auto" w:fill="FFFFFF" w:themeFill="background1"/>
            <w:vAlign w:val="center"/>
            <w:hideMark/>
          </w:tcPr>
          <w:p w14:paraId="5DAFDE64"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2 775</w:t>
            </w:r>
          </w:p>
        </w:tc>
        <w:tc>
          <w:tcPr>
            <w:tcW w:w="1301" w:type="dxa"/>
            <w:shd w:val="clear" w:color="auto" w:fill="FFFFFF" w:themeFill="background1"/>
            <w:vAlign w:val="center"/>
            <w:hideMark/>
          </w:tcPr>
          <w:p w14:paraId="3EF383BC"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4 168</w:t>
            </w:r>
          </w:p>
        </w:tc>
      </w:tr>
      <w:tr w:rsidR="002F13A1" w:rsidRPr="00FD0DBE" w14:paraId="69A1417D" w14:textId="77777777" w:rsidTr="5EFF1C9C">
        <w:trPr>
          <w:trHeight w:val="195"/>
        </w:trPr>
        <w:tc>
          <w:tcPr>
            <w:tcW w:w="2811" w:type="dxa"/>
            <w:shd w:val="clear" w:color="auto" w:fill="FFFFFF" w:themeFill="background1"/>
            <w:vAlign w:val="center"/>
            <w:hideMark/>
          </w:tcPr>
          <w:p w14:paraId="02899099" w14:textId="77777777" w:rsidR="002F13A1" w:rsidRPr="00FD0DBE" w:rsidRDefault="002F13A1" w:rsidP="00B377A5">
            <w:pPr>
              <w:spacing w:after="0"/>
              <w:rPr>
                <w:rFonts w:eastAsia="Times New Roman"/>
                <w:sz w:val="20"/>
                <w:szCs w:val="20"/>
              </w:rPr>
            </w:pPr>
            <w:r w:rsidRPr="00FD0DBE">
              <w:rPr>
                <w:rFonts w:eastAsia="Times New Roman"/>
                <w:sz w:val="20"/>
                <w:szCs w:val="20"/>
              </w:rPr>
              <w:t>Bauskas novads</w:t>
            </w:r>
          </w:p>
        </w:tc>
        <w:tc>
          <w:tcPr>
            <w:tcW w:w="1696" w:type="dxa"/>
            <w:shd w:val="clear" w:color="auto" w:fill="FFFFFF" w:themeFill="background1"/>
            <w:vAlign w:val="center"/>
            <w:hideMark/>
          </w:tcPr>
          <w:p w14:paraId="727CE4EB"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2 250</w:t>
            </w:r>
          </w:p>
        </w:tc>
        <w:tc>
          <w:tcPr>
            <w:tcW w:w="1791" w:type="dxa"/>
            <w:shd w:val="clear" w:color="auto" w:fill="FFFFFF" w:themeFill="background1"/>
            <w:vAlign w:val="center"/>
            <w:hideMark/>
          </w:tcPr>
          <w:p w14:paraId="3C66F313"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7  200</w:t>
            </w:r>
          </w:p>
        </w:tc>
        <w:tc>
          <w:tcPr>
            <w:tcW w:w="1395" w:type="dxa"/>
            <w:shd w:val="clear" w:color="auto" w:fill="FFFFFF" w:themeFill="background1"/>
            <w:vAlign w:val="center"/>
            <w:hideMark/>
          </w:tcPr>
          <w:p w14:paraId="5487F971"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9 450</w:t>
            </w:r>
          </w:p>
        </w:tc>
        <w:tc>
          <w:tcPr>
            <w:tcW w:w="1301" w:type="dxa"/>
            <w:shd w:val="clear" w:color="auto" w:fill="FFFFFF" w:themeFill="background1"/>
            <w:vAlign w:val="center"/>
            <w:hideMark/>
          </w:tcPr>
          <w:p w14:paraId="7F794036"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3 869</w:t>
            </w:r>
          </w:p>
        </w:tc>
      </w:tr>
      <w:tr w:rsidR="002F13A1" w:rsidRPr="00FD0DBE" w14:paraId="0E47D0A3" w14:textId="77777777" w:rsidTr="5EFF1C9C">
        <w:trPr>
          <w:trHeight w:val="195"/>
        </w:trPr>
        <w:tc>
          <w:tcPr>
            <w:tcW w:w="2811" w:type="dxa"/>
            <w:shd w:val="clear" w:color="auto" w:fill="FFFFFF" w:themeFill="background1"/>
            <w:vAlign w:val="center"/>
            <w:hideMark/>
          </w:tcPr>
          <w:p w14:paraId="6A5A4B93" w14:textId="77777777" w:rsidR="002F13A1" w:rsidRPr="00FD0DBE" w:rsidRDefault="002F13A1" w:rsidP="00B377A5">
            <w:pPr>
              <w:spacing w:after="0"/>
              <w:rPr>
                <w:rFonts w:eastAsia="Times New Roman"/>
                <w:sz w:val="20"/>
                <w:szCs w:val="20"/>
              </w:rPr>
            </w:pPr>
            <w:proofErr w:type="spellStart"/>
            <w:r w:rsidRPr="00FD0DBE">
              <w:rPr>
                <w:rFonts w:eastAsia="Times New Roman"/>
                <w:sz w:val="20"/>
                <w:szCs w:val="20"/>
              </w:rPr>
              <w:t>Cēsu</w:t>
            </w:r>
            <w:proofErr w:type="spellEnd"/>
            <w:r w:rsidRPr="00FD0DBE">
              <w:rPr>
                <w:rFonts w:eastAsia="Times New Roman"/>
                <w:sz w:val="20"/>
                <w:szCs w:val="20"/>
              </w:rPr>
              <w:t xml:space="preserve"> novads</w:t>
            </w:r>
          </w:p>
        </w:tc>
        <w:tc>
          <w:tcPr>
            <w:tcW w:w="1696" w:type="dxa"/>
            <w:shd w:val="clear" w:color="auto" w:fill="FFFFFF" w:themeFill="background1"/>
            <w:vAlign w:val="center"/>
            <w:hideMark/>
          </w:tcPr>
          <w:p w14:paraId="25122736"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2 441</w:t>
            </w:r>
          </w:p>
        </w:tc>
        <w:tc>
          <w:tcPr>
            <w:tcW w:w="1791" w:type="dxa"/>
            <w:shd w:val="clear" w:color="auto" w:fill="FFFFFF" w:themeFill="background1"/>
            <w:vAlign w:val="center"/>
            <w:hideMark/>
          </w:tcPr>
          <w:p w14:paraId="4477102B"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4 619</w:t>
            </w:r>
          </w:p>
        </w:tc>
        <w:tc>
          <w:tcPr>
            <w:tcW w:w="1395" w:type="dxa"/>
            <w:shd w:val="clear" w:color="auto" w:fill="FFFFFF" w:themeFill="background1"/>
            <w:vAlign w:val="center"/>
            <w:hideMark/>
          </w:tcPr>
          <w:p w14:paraId="26B41B63"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7 060</w:t>
            </w:r>
          </w:p>
        </w:tc>
        <w:tc>
          <w:tcPr>
            <w:tcW w:w="1301" w:type="dxa"/>
            <w:shd w:val="clear" w:color="auto" w:fill="FFFFFF" w:themeFill="background1"/>
            <w:vAlign w:val="center"/>
            <w:hideMark/>
          </w:tcPr>
          <w:p w14:paraId="668B6FAB"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5 105</w:t>
            </w:r>
          </w:p>
        </w:tc>
      </w:tr>
      <w:tr w:rsidR="002F13A1" w:rsidRPr="00FD0DBE" w14:paraId="00BD543F" w14:textId="77777777" w:rsidTr="5EFF1C9C">
        <w:trPr>
          <w:trHeight w:val="195"/>
        </w:trPr>
        <w:tc>
          <w:tcPr>
            <w:tcW w:w="2811" w:type="dxa"/>
            <w:shd w:val="clear" w:color="auto" w:fill="FFFFFF" w:themeFill="background1"/>
            <w:vAlign w:val="center"/>
            <w:hideMark/>
          </w:tcPr>
          <w:p w14:paraId="741BA4B3" w14:textId="77777777" w:rsidR="002F13A1" w:rsidRPr="00FD0DBE" w:rsidRDefault="002F13A1" w:rsidP="00B377A5">
            <w:pPr>
              <w:spacing w:after="0"/>
              <w:rPr>
                <w:rFonts w:eastAsia="Times New Roman"/>
                <w:sz w:val="20"/>
                <w:szCs w:val="20"/>
              </w:rPr>
            </w:pPr>
            <w:proofErr w:type="spellStart"/>
            <w:r w:rsidRPr="00FD0DBE">
              <w:rPr>
                <w:rFonts w:eastAsia="Times New Roman"/>
                <w:sz w:val="20"/>
                <w:szCs w:val="20"/>
              </w:rPr>
              <w:t>Dienvidkurzemes</w:t>
            </w:r>
            <w:proofErr w:type="spellEnd"/>
            <w:r w:rsidRPr="00FD0DBE">
              <w:rPr>
                <w:rFonts w:eastAsia="Times New Roman"/>
                <w:sz w:val="20"/>
                <w:szCs w:val="20"/>
              </w:rPr>
              <w:t xml:space="preserve"> novads</w:t>
            </w:r>
          </w:p>
        </w:tc>
        <w:tc>
          <w:tcPr>
            <w:tcW w:w="1696" w:type="dxa"/>
            <w:shd w:val="clear" w:color="auto" w:fill="FFFFFF" w:themeFill="background1"/>
            <w:vAlign w:val="center"/>
            <w:hideMark/>
          </w:tcPr>
          <w:p w14:paraId="638A5CAA"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1 424</w:t>
            </w:r>
          </w:p>
        </w:tc>
        <w:tc>
          <w:tcPr>
            <w:tcW w:w="1791" w:type="dxa"/>
            <w:shd w:val="clear" w:color="auto" w:fill="FFFFFF" w:themeFill="background1"/>
            <w:vAlign w:val="center"/>
            <w:hideMark/>
          </w:tcPr>
          <w:p w14:paraId="4E11C67D"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3 658</w:t>
            </w:r>
          </w:p>
        </w:tc>
        <w:tc>
          <w:tcPr>
            <w:tcW w:w="1395" w:type="dxa"/>
            <w:shd w:val="clear" w:color="auto" w:fill="FFFFFF" w:themeFill="background1"/>
            <w:vAlign w:val="center"/>
            <w:hideMark/>
          </w:tcPr>
          <w:p w14:paraId="1AF8965C"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5 082</w:t>
            </w:r>
          </w:p>
        </w:tc>
        <w:tc>
          <w:tcPr>
            <w:tcW w:w="1301" w:type="dxa"/>
            <w:shd w:val="clear" w:color="auto" w:fill="FFFFFF" w:themeFill="background1"/>
            <w:vAlign w:val="center"/>
            <w:hideMark/>
          </w:tcPr>
          <w:p w14:paraId="4DACFEF1"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4 272</w:t>
            </w:r>
          </w:p>
        </w:tc>
      </w:tr>
      <w:tr w:rsidR="002F13A1" w:rsidRPr="00FD0DBE" w14:paraId="34C47559" w14:textId="77777777" w:rsidTr="5EFF1C9C">
        <w:trPr>
          <w:trHeight w:val="195"/>
        </w:trPr>
        <w:tc>
          <w:tcPr>
            <w:tcW w:w="2811" w:type="dxa"/>
            <w:shd w:val="clear" w:color="auto" w:fill="FFFFFF" w:themeFill="background1"/>
            <w:vAlign w:val="center"/>
            <w:hideMark/>
          </w:tcPr>
          <w:p w14:paraId="7A55AF8D" w14:textId="77777777" w:rsidR="002F13A1" w:rsidRPr="00FD0DBE" w:rsidRDefault="002F13A1" w:rsidP="00B377A5">
            <w:pPr>
              <w:spacing w:after="0"/>
              <w:rPr>
                <w:rFonts w:eastAsia="Times New Roman"/>
                <w:sz w:val="20"/>
                <w:szCs w:val="20"/>
              </w:rPr>
            </w:pPr>
            <w:r w:rsidRPr="00FD0DBE">
              <w:rPr>
                <w:rFonts w:eastAsia="Times New Roman"/>
                <w:sz w:val="20"/>
                <w:szCs w:val="20"/>
              </w:rPr>
              <w:t>Dobeles novads</w:t>
            </w:r>
          </w:p>
        </w:tc>
        <w:tc>
          <w:tcPr>
            <w:tcW w:w="1696" w:type="dxa"/>
            <w:shd w:val="clear" w:color="auto" w:fill="FFFFFF" w:themeFill="background1"/>
            <w:vAlign w:val="center"/>
            <w:hideMark/>
          </w:tcPr>
          <w:p w14:paraId="443CBD0B"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1 542</w:t>
            </w:r>
          </w:p>
        </w:tc>
        <w:tc>
          <w:tcPr>
            <w:tcW w:w="1791" w:type="dxa"/>
            <w:shd w:val="clear" w:color="auto" w:fill="FFFFFF" w:themeFill="background1"/>
            <w:vAlign w:val="center"/>
            <w:hideMark/>
          </w:tcPr>
          <w:p w14:paraId="692D27EF"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3 024</w:t>
            </w:r>
          </w:p>
        </w:tc>
        <w:tc>
          <w:tcPr>
            <w:tcW w:w="1395" w:type="dxa"/>
            <w:shd w:val="clear" w:color="auto" w:fill="FFFFFF" w:themeFill="background1"/>
            <w:vAlign w:val="center"/>
            <w:hideMark/>
          </w:tcPr>
          <w:p w14:paraId="0461ECF8"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4 566</w:t>
            </w:r>
          </w:p>
        </w:tc>
        <w:tc>
          <w:tcPr>
            <w:tcW w:w="1301" w:type="dxa"/>
            <w:shd w:val="clear" w:color="auto" w:fill="FFFFFF" w:themeFill="background1"/>
            <w:vAlign w:val="center"/>
            <w:hideMark/>
          </w:tcPr>
          <w:p w14:paraId="3BCCA436"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4 348</w:t>
            </w:r>
          </w:p>
        </w:tc>
      </w:tr>
      <w:tr w:rsidR="002F13A1" w:rsidRPr="00FD0DBE" w14:paraId="39675FDF" w14:textId="77777777" w:rsidTr="5EFF1C9C">
        <w:trPr>
          <w:trHeight w:val="195"/>
        </w:trPr>
        <w:tc>
          <w:tcPr>
            <w:tcW w:w="2811" w:type="dxa"/>
            <w:shd w:val="clear" w:color="auto" w:fill="FFFFFF" w:themeFill="background1"/>
            <w:vAlign w:val="center"/>
            <w:hideMark/>
          </w:tcPr>
          <w:p w14:paraId="6FD6A6FA" w14:textId="77777777" w:rsidR="002F13A1" w:rsidRPr="00FD0DBE" w:rsidRDefault="002F13A1" w:rsidP="00B377A5">
            <w:pPr>
              <w:spacing w:after="0"/>
              <w:rPr>
                <w:rFonts w:eastAsia="Times New Roman"/>
                <w:sz w:val="20"/>
                <w:szCs w:val="20"/>
              </w:rPr>
            </w:pPr>
            <w:r w:rsidRPr="00FD0DBE">
              <w:rPr>
                <w:rFonts w:eastAsia="Times New Roman"/>
                <w:sz w:val="20"/>
                <w:szCs w:val="20"/>
              </w:rPr>
              <w:t>Gulbenes novads</w:t>
            </w:r>
          </w:p>
        </w:tc>
        <w:tc>
          <w:tcPr>
            <w:tcW w:w="1696" w:type="dxa"/>
            <w:shd w:val="clear" w:color="auto" w:fill="FFFFFF" w:themeFill="background1"/>
            <w:vAlign w:val="center"/>
            <w:hideMark/>
          </w:tcPr>
          <w:p w14:paraId="18D0C83F"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1 002</w:t>
            </w:r>
          </w:p>
        </w:tc>
        <w:tc>
          <w:tcPr>
            <w:tcW w:w="1791" w:type="dxa"/>
            <w:shd w:val="clear" w:color="auto" w:fill="FFFFFF" w:themeFill="background1"/>
            <w:vAlign w:val="center"/>
            <w:hideMark/>
          </w:tcPr>
          <w:p w14:paraId="1C9EE371"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1 855</w:t>
            </w:r>
          </w:p>
        </w:tc>
        <w:tc>
          <w:tcPr>
            <w:tcW w:w="1395" w:type="dxa"/>
            <w:shd w:val="clear" w:color="auto" w:fill="FFFFFF" w:themeFill="background1"/>
            <w:vAlign w:val="center"/>
            <w:hideMark/>
          </w:tcPr>
          <w:p w14:paraId="168835A1"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2 857</w:t>
            </w:r>
          </w:p>
        </w:tc>
        <w:tc>
          <w:tcPr>
            <w:tcW w:w="1301" w:type="dxa"/>
            <w:shd w:val="clear" w:color="auto" w:fill="FFFFFF" w:themeFill="background1"/>
            <w:vAlign w:val="center"/>
            <w:hideMark/>
          </w:tcPr>
          <w:p w14:paraId="027E1139"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5 685</w:t>
            </w:r>
          </w:p>
        </w:tc>
      </w:tr>
      <w:tr w:rsidR="002F13A1" w:rsidRPr="00FD0DBE" w14:paraId="4B129ECB" w14:textId="77777777" w:rsidTr="5EFF1C9C">
        <w:trPr>
          <w:trHeight w:val="195"/>
        </w:trPr>
        <w:tc>
          <w:tcPr>
            <w:tcW w:w="2811" w:type="dxa"/>
            <w:shd w:val="clear" w:color="auto" w:fill="FFFFFF" w:themeFill="background1"/>
            <w:vAlign w:val="center"/>
            <w:hideMark/>
          </w:tcPr>
          <w:p w14:paraId="4DD5AF47" w14:textId="77777777" w:rsidR="002F13A1" w:rsidRPr="00FD0DBE" w:rsidRDefault="002F13A1" w:rsidP="00B377A5">
            <w:pPr>
              <w:spacing w:after="0"/>
              <w:rPr>
                <w:rFonts w:eastAsia="Times New Roman"/>
                <w:sz w:val="20"/>
                <w:szCs w:val="20"/>
              </w:rPr>
            </w:pPr>
            <w:r w:rsidRPr="00FD0DBE">
              <w:rPr>
                <w:rFonts w:eastAsia="Times New Roman"/>
                <w:sz w:val="20"/>
                <w:szCs w:val="20"/>
              </w:rPr>
              <w:t>Jelgavas novads</w:t>
            </w:r>
          </w:p>
        </w:tc>
        <w:tc>
          <w:tcPr>
            <w:tcW w:w="1696" w:type="dxa"/>
            <w:shd w:val="clear" w:color="auto" w:fill="FFFFFF" w:themeFill="background1"/>
            <w:vAlign w:val="center"/>
            <w:hideMark/>
          </w:tcPr>
          <w:p w14:paraId="19B2094B"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1 813</w:t>
            </w:r>
          </w:p>
        </w:tc>
        <w:tc>
          <w:tcPr>
            <w:tcW w:w="1791" w:type="dxa"/>
            <w:shd w:val="clear" w:color="auto" w:fill="FFFFFF" w:themeFill="background1"/>
            <w:vAlign w:val="center"/>
            <w:hideMark/>
          </w:tcPr>
          <w:p w14:paraId="5E1B3532"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3 090</w:t>
            </w:r>
          </w:p>
        </w:tc>
        <w:tc>
          <w:tcPr>
            <w:tcW w:w="1395" w:type="dxa"/>
            <w:shd w:val="clear" w:color="auto" w:fill="FFFFFF" w:themeFill="background1"/>
            <w:vAlign w:val="center"/>
            <w:hideMark/>
          </w:tcPr>
          <w:p w14:paraId="54D4ACC9"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4 903</w:t>
            </w:r>
          </w:p>
        </w:tc>
        <w:tc>
          <w:tcPr>
            <w:tcW w:w="1301" w:type="dxa"/>
            <w:shd w:val="clear" w:color="auto" w:fill="C6E0B4"/>
            <w:vAlign w:val="center"/>
            <w:hideMark/>
          </w:tcPr>
          <w:p w14:paraId="7DF56AE4"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3 440</w:t>
            </w:r>
          </w:p>
        </w:tc>
      </w:tr>
      <w:tr w:rsidR="002F13A1" w:rsidRPr="00FD0DBE" w14:paraId="4FAA7DA0" w14:textId="77777777" w:rsidTr="5EFF1C9C">
        <w:trPr>
          <w:trHeight w:val="195"/>
        </w:trPr>
        <w:tc>
          <w:tcPr>
            <w:tcW w:w="2811" w:type="dxa"/>
            <w:shd w:val="clear" w:color="auto" w:fill="FFFFFF" w:themeFill="background1"/>
            <w:vAlign w:val="center"/>
            <w:hideMark/>
          </w:tcPr>
          <w:p w14:paraId="2462B63A" w14:textId="77777777" w:rsidR="002F13A1" w:rsidRPr="00FD0DBE" w:rsidRDefault="002F13A1" w:rsidP="00B377A5">
            <w:pPr>
              <w:spacing w:after="0"/>
              <w:rPr>
                <w:rFonts w:eastAsia="Times New Roman"/>
                <w:sz w:val="20"/>
                <w:szCs w:val="20"/>
              </w:rPr>
            </w:pPr>
            <w:r w:rsidRPr="00FD0DBE">
              <w:rPr>
                <w:rFonts w:eastAsia="Times New Roman"/>
                <w:sz w:val="20"/>
                <w:szCs w:val="20"/>
              </w:rPr>
              <w:t>Jēkabpils novads</w:t>
            </w:r>
          </w:p>
        </w:tc>
        <w:tc>
          <w:tcPr>
            <w:tcW w:w="1696" w:type="dxa"/>
            <w:shd w:val="clear" w:color="auto" w:fill="FFFFFF" w:themeFill="background1"/>
            <w:vAlign w:val="center"/>
            <w:hideMark/>
          </w:tcPr>
          <w:p w14:paraId="79F598CC"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2 118</w:t>
            </w:r>
          </w:p>
        </w:tc>
        <w:tc>
          <w:tcPr>
            <w:tcW w:w="1791" w:type="dxa"/>
            <w:shd w:val="clear" w:color="auto" w:fill="FFFFFF" w:themeFill="background1"/>
            <w:vAlign w:val="center"/>
            <w:hideMark/>
          </w:tcPr>
          <w:p w14:paraId="5DF3C01F"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4 329</w:t>
            </w:r>
          </w:p>
        </w:tc>
        <w:tc>
          <w:tcPr>
            <w:tcW w:w="1395" w:type="dxa"/>
            <w:shd w:val="clear" w:color="auto" w:fill="FFFFFF" w:themeFill="background1"/>
            <w:vAlign w:val="center"/>
            <w:hideMark/>
          </w:tcPr>
          <w:p w14:paraId="6B1E4265"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6 447</w:t>
            </w:r>
          </w:p>
        </w:tc>
        <w:tc>
          <w:tcPr>
            <w:tcW w:w="1301" w:type="dxa"/>
            <w:shd w:val="clear" w:color="auto" w:fill="FFFFFF" w:themeFill="background1"/>
            <w:vAlign w:val="center"/>
            <w:hideMark/>
          </w:tcPr>
          <w:p w14:paraId="02E6146E"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5 459</w:t>
            </w:r>
          </w:p>
        </w:tc>
      </w:tr>
      <w:tr w:rsidR="002F13A1" w:rsidRPr="00FD0DBE" w14:paraId="005BA97A" w14:textId="77777777" w:rsidTr="5EFF1C9C">
        <w:trPr>
          <w:trHeight w:val="195"/>
        </w:trPr>
        <w:tc>
          <w:tcPr>
            <w:tcW w:w="2811" w:type="dxa"/>
            <w:shd w:val="clear" w:color="auto" w:fill="FFFFFF" w:themeFill="background1"/>
            <w:vAlign w:val="center"/>
            <w:hideMark/>
          </w:tcPr>
          <w:p w14:paraId="5AA24FC6" w14:textId="77777777" w:rsidR="002F13A1" w:rsidRPr="00FD0DBE" w:rsidRDefault="002F13A1" w:rsidP="00B377A5">
            <w:pPr>
              <w:spacing w:after="0"/>
              <w:rPr>
                <w:rFonts w:eastAsia="Times New Roman"/>
                <w:sz w:val="20"/>
                <w:szCs w:val="20"/>
              </w:rPr>
            </w:pPr>
            <w:r w:rsidRPr="00FD0DBE">
              <w:rPr>
                <w:rFonts w:eastAsia="Times New Roman"/>
                <w:sz w:val="20"/>
                <w:szCs w:val="20"/>
              </w:rPr>
              <w:t>Krāslavas novads</w:t>
            </w:r>
          </w:p>
        </w:tc>
        <w:tc>
          <w:tcPr>
            <w:tcW w:w="1696" w:type="dxa"/>
            <w:shd w:val="clear" w:color="auto" w:fill="FFFFFF" w:themeFill="background1"/>
            <w:vAlign w:val="center"/>
            <w:hideMark/>
          </w:tcPr>
          <w:p w14:paraId="1FDB37F2"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683</w:t>
            </w:r>
          </w:p>
        </w:tc>
        <w:tc>
          <w:tcPr>
            <w:tcW w:w="1791" w:type="dxa"/>
            <w:shd w:val="clear" w:color="auto" w:fill="FFFFFF" w:themeFill="background1"/>
            <w:vAlign w:val="center"/>
            <w:hideMark/>
          </w:tcPr>
          <w:p w14:paraId="37FE10A9"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1 851</w:t>
            </w:r>
          </w:p>
        </w:tc>
        <w:tc>
          <w:tcPr>
            <w:tcW w:w="1395" w:type="dxa"/>
            <w:shd w:val="clear" w:color="auto" w:fill="FFFFFF" w:themeFill="background1"/>
            <w:vAlign w:val="center"/>
            <w:hideMark/>
          </w:tcPr>
          <w:p w14:paraId="28D203C1"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2 534</w:t>
            </w:r>
          </w:p>
        </w:tc>
        <w:tc>
          <w:tcPr>
            <w:tcW w:w="1301" w:type="dxa"/>
            <w:shd w:val="clear" w:color="auto" w:fill="FFFFFF" w:themeFill="background1"/>
            <w:vAlign w:val="center"/>
            <w:hideMark/>
          </w:tcPr>
          <w:p w14:paraId="1BE6CD38"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5 787</w:t>
            </w:r>
          </w:p>
        </w:tc>
      </w:tr>
      <w:tr w:rsidR="002F13A1" w:rsidRPr="00FD0DBE" w14:paraId="566FE693" w14:textId="77777777" w:rsidTr="5EFF1C9C">
        <w:trPr>
          <w:trHeight w:val="195"/>
        </w:trPr>
        <w:tc>
          <w:tcPr>
            <w:tcW w:w="2811" w:type="dxa"/>
            <w:shd w:val="clear" w:color="auto" w:fill="FFFFFF" w:themeFill="background1"/>
            <w:vAlign w:val="center"/>
            <w:hideMark/>
          </w:tcPr>
          <w:p w14:paraId="57814F69" w14:textId="77777777" w:rsidR="002F13A1" w:rsidRPr="00FD0DBE" w:rsidRDefault="002F13A1" w:rsidP="00B377A5">
            <w:pPr>
              <w:spacing w:after="0"/>
              <w:rPr>
                <w:rFonts w:eastAsia="Times New Roman"/>
                <w:sz w:val="20"/>
                <w:szCs w:val="20"/>
              </w:rPr>
            </w:pPr>
            <w:r w:rsidRPr="00FD0DBE">
              <w:rPr>
                <w:rFonts w:eastAsia="Times New Roman"/>
                <w:sz w:val="20"/>
                <w:szCs w:val="20"/>
              </w:rPr>
              <w:t>Kuldīgas novads</w:t>
            </w:r>
          </w:p>
        </w:tc>
        <w:tc>
          <w:tcPr>
            <w:tcW w:w="1696" w:type="dxa"/>
            <w:shd w:val="clear" w:color="auto" w:fill="FFFFFF" w:themeFill="background1"/>
            <w:vAlign w:val="center"/>
            <w:hideMark/>
          </w:tcPr>
          <w:p w14:paraId="16D061CA"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1 382</w:t>
            </w:r>
          </w:p>
        </w:tc>
        <w:tc>
          <w:tcPr>
            <w:tcW w:w="1791" w:type="dxa"/>
            <w:shd w:val="clear" w:color="auto" w:fill="FFFFFF" w:themeFill="background1"/>
            <w:vAlign w:val="center"/>
            <w:hideMark/>
          </w:tcPr>
          <w:p w14:paraId="534440CC"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3 050</w:t>
            </w:r>
          </w:p>
        </w:tc>
        <w:tc>
          <w:tcPr>
            <w:tcW w:w="1395" w:type="dxa"/>
            <w:shd w:val="clear" w:color="auto" w:fill="FFFFFF" w:themeFill="background1"/>
            <w:vAlign w:val="center"/>
            <w:hideMark/>
          </w:tcPr>
          <w:p w14:paraId="7C76B7B5"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4 432</w:t>
            </w:r>
          </w:p>
        </w:tc>
        <w:tc>
          <w:tcPr>
            <w:tcW w:w="1301" w:type="dxa"/>
            <w:shd w:val="clear" w:color="auto" w:fill="FFFFFF" w:themeFill="background1"/>
            <w:vAlign w:val="center"/>
            <w:hideMark/>
          </w:tcPr>
          <w:p w14:paraId="7172A6A4"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5 523</w:t>
            </w:r>
          </w:p>
        </w:tc>
      </w:tr>
      <w:tr w:rsidR="002F13A1" w:rsidRPr="00FD0DBE" w14:paraId="3EB0E192" w14:textId="77777777" w:rsidTr="5EFF1C9C">
        <w:trPr>
          <w:trHeight w:val="195"/>
        </w:trPr>
        <w:tc>
          <w:tcPr>
            <w:tcW w:w="2811" w:type="dxa"/>
            <w:shd w:val="clear" w:color="auto" w:fill="FFFFFF" w:themeFill="background1"/>
            <w:vAlign w:val="center"/>
            <w:hideMark/>
          </w:tcPr>
          <w:p w14:paraId="1DED7F21" w14:textId="77777777" w:rsidR="002F13A1" w:rsidRPr="00FD0DBE" w:rsidRDefault="002F13A1" w:rsidP="00B377A5">
            <w:pPr>
              <w:spacing w:after="0"/>
              <w:rPr>
                <w:rFonts w:eastAsia="Times New Roman"/>
                <w:sz w:val="20"/>
                <w:szCs w:val="20"/>
              </w:rPr>
            </w:pPr>
            <w:r w:rsidRPr="00FD0DBE">
              <w:rPr>
                <w:rFonts w:eastAsia="Times New Roman"/>
                <w:sz w:val="20"/>
                <w:szCs w:val="20"/>
              </w:rPr>
              <w:t>Ķekavas novads</w:t>
            </w:r>
          </w:p>
        </w:tc>
        <w:tc>
          <w:tcPr>
            <w:tcW w:w="1696" w:type="dxa"/>
            <w:shd w:val="clear" w:color="auto" w:fill="FFFFFF" w:themeFill="background1"/>
            <w:vAlign w:val="center"/>
            <w:hideMark/>
          </w:tcPr>
          <w:p w14:paraId="3B32D3C7"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2 038</w:t>
            </w:r>
          </w:p>
        </w:tc>
        <w:tc>
          <w:tcPr>
            <w:tcW w:w="1791" w:type="dxa"/>
            <w:shd w:val="clear" w:color="auto" w:fill="FFFFFF" w:themeFill="background1"/>
            <w:vAlign w:val="center"/>
            <w:hideMark/>
          </w:tcPr>
          <w:p w14:paraId="27F35B60"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3 326</w:t>
            </w:r>
          </w:p>
        </w:tc>
        <w:tc>
          <w:tcPr>
            <w:tcW w:w="1395" w:type="dxa"/>
            <w:shd w:val="clear" w:color="auto" w:fill="FFFFFF" w:themeFill="background1"/>
            <w:vAlign w:val="center"/>
            <w:hideMark/>
          </w:tcPr>
          <w:p w14:paraId="3E0542CC"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5 364</w:t>
            </w:r>
          </w:p>
        </w:tc>
        <w:tc>
          <w:tcPr>
            <w:tcW w:w="1301" w:type="dxa"/>
            <w:shd w:val="clear" w:color="auto" w:fill="FFFFFF" w:themeFill="background1"/>
            <w:vAlign w:val="center"/>
            <w:hideMark/>
          </w:tcPr>
          <w:p w14:paraId="6AE06C8A"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5 700</w:t>
            </w:r>
          </w:p>
        </w:tc>
      </w:tr>
      <w:tr w:rsidR="002F13A1" w:rsidRPr="00FD0DBE" w14:paraId="207E7E64" w14:textId="77777777" w:rsidTr="5EFF1C9C">
        <w:trPr>
          <w:trHeight w:val="195"/>
        </w:trPr>
        <w:tc>
          <w:tcPr>
            <w:tcW w:w="2811" w:type="dxa"/>
            <w:shd w:val="clear" w:color="auto" w:fill="FFFFFF" w:themeFill="background1"/>
            <w:vAlign w:val="center"/>
            <w:hideMark/>
          </w:tcPr>
          <w:p w14:paraId="22CA6632" w14:textId="77777777" w:rsidR="002F13A1" w:rsidRPr="00FD0DBE" w:rsidRDefault="002F13A1" w:rsidP="00B377A5">
            <w:pPr>
              <w:spacing w:after="0"/>
              <w:rPr>
                <w:rFonts w:eastAsia="Times New Roman"/>
                <w:sz w:val="20"/>
                <w:szCs w:val="20"/>
              </w:rPr>
            </w:pPr>
            <w:r w:rsidRPr="00FD0DBE">
              <w:rPr>
                <w:rFonts w:eastAsia="Times New Roman"/>
                <w:sz w:val="20"/>
                <w:szCs w:val="20"/>
              </w:rPr>
              <w:t>Limbažu novads</w:t>
            </w:r>
          </w:p>
        </w:tc>
        <w:tc>
          <w:tcPr>
            <w:tcW w:w="1696" w:type="dxa"/>
            <w:shd w:val="clear" w:color="auto" w:fill="FFFFFF" w:themeFill="background1"/>
            <w:vAlign w:val="center"/>
            <w:hideMark/>
          </w:tcPr>
          <w:p w14:paraId="49BF62EE"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1 344</w:t>
            </w:r>
          </w:p>
        </w:tc>
        <w:tc>
          <w:tcPr>
            <w:tcW w:w="1791" w:type="dxa"/>
            <w:shd w:val="clear" w:color="auto" w:fill="FFFFFF" w:themeFill="background1"/>
            <w:vAlign w:val="center"/>
            <w:hideMark/>
          </w:tcPr>
          <w:p w14:paraId="4E432B56"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2 465</w:t>
            </w:r>
          </w:p>
        </w:tc>
        <w:tc>
          <w:tcPr>
            <w:tcW w:w="1395" w:type="dxa"/>
            <w:shd w:val="clear" w:color="auto" w:fill="FFFFFF" w:themeFill="background1"/>
            <w:vAlign w:val="center"/>
            <w:hideMark/>
          </w:tcPr>
          <w:p w14:paraId="01E26B25"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3 809</w:t>
            </w:r>
          </w:p>
        </w:tc>
        <w:tc>
          <w:tcPr>
            <w:tcW w:w="1301" w:type="dxa"/>
            <w:shd w:val="clear" w:color="auto" w:fill="FFFFFF" w:themeFill="background1"/>
            <w:vAlign w:val="center"/>
            <w:hideMark/>
          </w:tcPr>
          <w:p w14:paraId="6635294E"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4 396</w:t>
            </w:r>
          </w:p>
        </w:tc>
      </w:tr>
      <w:tr w:rsidR="002F13A1" w:rsidRPr="00FD0DBE" w14:paraId="7984E333" w14:textId="77777777" w:rsidTr="5EFF1C9C">
        <w:trPr>
          <w:trHeight w:val="195"/>
        </w:trPr>
        <w:tc>
          <w:tcPr>
            <w:tcW w:w="2811" w:type="dxa"/>
            <w:shd w:val="clear" w:color="auto" w:fill="FFFFFF" w:themeFill="background1"/>
            <w:vAlign w:val="center"/>
            <w:hideMark/>
          </w:tcPr>
          <w:p w14:paraId="2FC37FC5" w14:textId="77777777" w:rsidR="002F13A1" w:rsidRPr="00FD0DBE" w:rsidRDefault="002F13A1" w:rsidP="00B377A5">
            <w:pPr>
              <w:spacing w:after="0"/>
              <w:rPr>
                <w:rFonts w:eastAsia="Times New Roman"/>
                <w:sz w:val="20"/>
                <w:szCs w:val="20"/>
              </w:rPr>
            </w:pPr>
            <w:r w:rsidRPr="00FD0DBE">
              <w:rPr>
                <w:rFonts w:eastAsia="Times New Roman"/>
                <w:sz w:val="20"/>
                <w:szCs w:val="20"/>
              </w:rPr>
              <w:t>Līvānu novads</w:t>
            </w:r>
          </w:p>
        </w:tc>
        <w:tc>
          <w:tcPr>
            <w:tcW w:w="1696" w:type="dxa"/>
            <w:shd w:val="clear" w:color="auto" w:fill="FFFFFF" w:themeFill="background1"/>
            <w:vAlign w:val="center"/>
            <w:hideMark/>
          </w:tcPr>
          <w:p w14:paraId="7A09804E"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463</w:t>
            </w:r>
          </w:p>
        </w:tc>
        <w:tc>
          <w:tcPr>
            <w:tcW w:w="1791" w:type="dxa"/>
            <w:shd w:val="clear" w:color="auto" w:fill="FFFFFF" w:themeFill="background1"/>
            <w:vAlign w:val="center"/>
            <w:hideMark/>
          </w:tcPr>
          <w:p w14:paraId="598C2513"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1 182</w:t>
            </w:r>
          </w:p>
        </w:tc>
        <w:tc>
          <w:tcPr>
            <w:tcW w:w="1395" w:type="dxa"/>
            <w:shd w:val="clear" w:color="auto" w:fill="C6E0B4"/>
            <w:vAlign w:val="center"/>
            <w:hideMark/>
          </w:tcPr>
          <w:p w14:paraId="707723BD"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1 645</w:t>
            </w:r>
          </w:p>
        </w:tc>
        <w:tc>
          <w:tcPr>
            <w:tcW w:w="1301" w:type="dxa"/>
            <w:shd w:val="clear" w:color="auto" w:fill="C6E0B4"/>
            <w:vAlign w:val="center"/>
            <w:hideMark/>
          </w:tcPr>
          <w:p w14:paraId="25A301B2"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3 612</w:t>
            </w:r>
          </w:p>
        </w:tc>
      </w:tr>
      <w:tr w:rsidR="002F13A1" w:rsidRPr="00FD0DBE" w14:paraId="24E60E2B" w14:textId="77777777" w:rsidTr="5EFF1C9C">
        <w:trPr>
          <w:trHeight w:val="195"/>
        </w:trPr>
        <w:tc>
          <w:tcPr>
            <w:tcW w:w="2811" w:type="dxa"/>
            <w:shd w:val="clear" w:color="auto" w:fill="FFFFFF" w:themeFill="background1"/>
            <w:vAlign w:val="center"/>
            <w:hideMark/>
          </w:tcPr>
          <w:p w14:paraId="7A0D1E0D" w14:textId="77777777" w:rsidR="002F13A1" w:rsidRPr="00FD0DBE" w:rsidRDefault="002F13A1" w:rsidP="00B377A5">
            <w:pPr>
              <w:spacing w:after="0"/>
              <w:rPr>
                <w:rFonts w:eastAsia="Times New Roman"/>
                <w:sz w:val="20"/>
                <w:szCs w:val="20"/>
              </w:rPr>
            </w:pPr>
            <w:r w:rsidRPr="00FD0DBE">
              <w:rPr>
                <w:rFonts w:eastAsia="Times New Roman"/>
                <w:sz w:val="20"/>
                <w:szCs w:val="20"/>
              </w:rPr>
              <w:t>Ludzas novads</w:t>
            </w:r>
          </w:p>
        </w:tc>
        <w:tc>
          <w:tcPr>
            <w:tcW w:w="1696" w:type="dxa"/>
            <w:shd w:val="clear" w:color="auto" w:fill="FFFFFF" w:themeFill="background1"/>
            <w:vAlign w:val="center"/>
            <w:hideMark/>
          </w:tcPr>
          <w:p w14:paraId="6446C2BF"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777</w:t>
            </w:r>
          </w:p>
        </w:tc>
        <w:tc>
          <w:tcPr>
            <w:tcW w:w="1791" w:type="dxa"/>
            <w:shd w:val="clear" w:color="auto" w:fill="FFFFFF" w:themeFill="background1"/>
            <w:vAlign w:val="center"/>
            <w:hideMark/>
          </w:tcPr>
          <w:p w14:paraId="09A9F421"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1 969</w:t>
            </w:r>
          </w:p>
        </w:tc>
        <w:tc>
          <w:tcPr>
            <w:tcW w:w="1395" w:type="dxa"/>
            <w:shd w:val="clear" w:color="auto" w:fill="FFFFFF" w:themeFill="background1"/>
            <w:vAlign w:val="center"/>
            <w:hideMark/>
          </w:tcPr>
          <w:p w14:paraId="58074830"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2 746</w:t>
            </w:r>
          </w:p>
        </w:tc>
        <w:tc>
          <w:tcPr>
            <w:tcW w:w="1301" w:type="dxa"/>
            <w:shd w:val="clear" w:color="auto" w:fill="FFFFFF" w:themeFill="background1"/>
            <w:vAlign w:val="center"/>
            <w:hideMark/>
          </w:tcPr>
          <w:p w14:paraId="2A694E1A"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4 390</w:t>
            </w:r>
          </w:p>
        </w:tc>
      </w:tr>
      <w:tr w:rsidR="002F13A1" w:rsidRPr="00FD0DBE" w14:paraId="45D01DB4" w14:textId="77777777" w:rsidTr="5EFF1C9C">
        <w:trPr>
          <w:trHeight w:val="195"/>
        </w:trPr>
        <w:tc>
          <w:tcPr>
            <w:tcW w:w="2811" w:type="dxa"/>
            <w:shd w:val="clear" w:color="auto" w:fill="FFFFFF" w:themeFill="background1"/>
            <w:vAlign w:val="center"/>
            <w:hideMark/>
          </w:tcPr>
          <w:p w14:paraId="28BA4F7B" w14:textId="77777777" w:rsidR="002F13A1" w:rsidRPr="00FD0DBE" w:rsidRDefault="002F13A1" w:rsidP="00B377A5">
            <w:pPr>
              <w:spacing w:after="0"/>
              <w:rPr>
                <w:rFonts w:eastAsia="Times New Roman"/>
                <w:sz w:val="20"/>
                <w:szCs w:val="20"/>
              </w:rPr>
            </w:pPr>
            <w:r w:rsidRPr="00FD0DBE">
              <w:rPr>
                <w:rFonts w:eastAsia="Times New Roman"/>
                <w:sz w:val="20"/>
                <w:szCs w:val="20"/>
              </w:rPr>
              <w:t>Madonas novads</w:t>
            </w:r>
          </w:p>
        </w:tc>
        <w:tc>
          <w:tcPr>
            <w:tcW w:w="1696" w:type="dxa"/>
            <w:shd w:val="clear" w:color="auto" w:fill="FFFFFF" w:themeFill="background1"/>
            <w:vAlign w:val="center"/>
            <w:hideMark/>
          </w:tcPr>
          <w:p w14:paraId="0E87DC95"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1 519</w:t>
            </w:r>
          </w:p>
        </w:tc>
        <w:tc>
          <w:tcPr>
            <w:tcW w:w="1791" w:type="dxa"/>
            <w:shd w:val="clear" w:color="auto" w:fill="FFFFFF" w:themeFill="background1"/>
            <w:vAlign w:val="center"/>
            <w:hideMark/>
          </w:tcPr>
          <w:p w14:paraId="0D25EAC4"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2 867</w:t>
            </w:r>
          </w:p>
        </w:tc>
        <w:tc>
          <w:tcPr>
            <w:tcW w:w="1395" w:type="dxa"/>
            <w:shd w:val="clear" w:color="auto" w:fill="FFFFFF" w:themeFill="background1"/>
            <w:vAlign w:val="center"/>
            <w:hideMark/>
          </w:tcPr>
          <w:p w14:paraId="02AC223F"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4 386</w:t>
            </w:r>
          </w:p>
        </w:tc>
        <w:tc>
          <w:tcPr>
            <w:tcW w:w="1301" w:type="dxa"/>
            <w:shd w:val="clear" w:color="auto" w:fill="FFFFFF" w:themeFill="background1"/>
            <w:vAlign w:val="center"/>
            <w:hideMark/>
          </w:tcPr>
          <w:p w14:paraId="20AA717A"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5 513</w:t>
            </w:r>
          </w:p>
        </w:tc>
      </w:tr>
      <w:tr w:rsidR="002F13A1" w:rsidRPr="00FD0DBE" w14:paraId="79121F51" w14:textId="77777777" w:rsidTr="5EFF1C9C">
        <w:trPr>
          <w:trHeight w:val="195"/>
        </w:trPr>
        <w:tc>
          <w:tcPr>
            <w:tcW w:w="2811" w:type="dxa"/>
            <w:shd w:val="clear" w:color="auto" w:fill="FFFFFF" w:themeFill="background1"/>
            <w:vAlign w:val="center"/>
            <w:hideMark/>
          </w:tcPr>
          <w:p w14:paraId="5C105EB3" w14:textId="77777777" w:rsidR="002F13A1" w:rsidRPr="00FD0DBE" w:rsidRDefault="002F13A1" w:rsidP="00B377A5">
            <w:pPr>
              <w:spacing w:after="0"/>
              <w:rPr>
                <w:rFonts w:eastAsia="Times New Roman"/>
                <w:sz w:val="20"/>
                <w:szCs w:val="20"/>
              </w:rPr>
            </w:pPr>
            <w:r w:rsidRPr="00FD0DBE">
              <w:rPr>
                <w:rFonts w:eastAsia="Times New Roman"/>
                <w:sz w:val="20"/>
                <w:szCs w:val="20"/>
              </w:rPr>
              <w:t>Mārupes novads</w:t>
            </w:r>
          </w:p>
        </w:tc>
        <w:tc>
          <w:tcPr>
            <w:tcW w:w="1696" w:type="dxa"/>
            <w:shd w:val="clear" w:color="auto" w:fill="FFFFFF" w:themeFill="background1"/>
            <w:vAlign w:val="center"/>
            <w:hideMark/>
          </w:tcPr>
          <w:p w14:paraId="7B0DF0D6"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2 181</w:t>
            </w:r>
          </w:p>
        </w:tc>
        <w:tc>
          <w:tcPr>
            <w:tcW w:w="1791" w:type="dxa"/>
            <w:shd w:val="clear" w:color="auto" w:fill="FFFFFF" w:themeFill="background1"/>
            <w:vAlign w:val="center"/>
            <w:hideMark/>
          </w:tcPr>
          <w:p w14:paraId="60DD2C97"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4 741</w:t>
            </w:r>
          </w:p>
        </w:tc>
        <w:tc>
          <w:tcPr>
            <w:tcW w:w="1395" w:type="dxa"/>
            <w:shd w:val="clear" w:color="auto" w:fill="FFFFFF" w:themeFill="background1"/>
            <w:vAlign w:val="center"/>
            <w:hideMark/>
          </w:tcPr>
          <w:p w14:paraId="20047799"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6 922</w:t>
            </w:r>
          </w:p>
        </w:tc>
        <w:tc>
          <w:tcPr>
            <w:tcW w:w="1301" w:type="dxa"/>
            <w:shd w:val="clear" w:color="auto" w:fill="F8CBAD"/>
            <w:vAlign w:val="center"/>
            <w:hideMark/>
          </w:tcPr>
          <w:p w14:paraId="666CDAC8"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6 178</w:t>
            </w:r>
          </w:p>
        </w:tc>
      </w:tr>
      <w:tr w:rsidR="002F13A1" w:rsidRPr="00FD0DBE" w14:paraId="4B3C5FF1" w14:textId="77777777" w:rsidTr="5EFF1C9C">
        <w:trPr>
          <w:trHeight w:val="195"/>
        </w:trPr>
        <w:tc>
          <w:tcPr>
            <w:tcW w:w="2811" w:type="dxa"/>
            <w:shd w:val="clear" w:color="auto" w:fill="FFFFFF" w:themeFill="background1"/>
            <w:vAlign w:val="center"/>
            <w:hideMark/>
          </w:tcPr>
          <w:p w14:paraId="47485F83" w14:textId="77777777" w:rsidR="002F13A1" w:rsidRPr="00FD0DBE" w:rsidRDefault="002F13A1" w:rsidP="00B377A5">
            <w:pPr>
              <w:spacing w:after="0"/>
              <w:rPr>
                <w:rFonts w:eastAsia="Times New Roman"/>
                <w:sz w:val="20"/>
                <w:szCs w:val="20"/>
              </w:rPr>
            </w:pPr>
            <w:r w:rsidRPr="00FD0DBE">
              <w:rPr>
                <w:rFonts w:eastAsia="Times New Roman"/>
                <w:sz w:val="20"/>
                <w:szCs w:val="20"/>
              </w:rPr>
              <w:t>Ogres novads</w:t>
            </w:r>
          </w:p>
        </w:tc>
        <w:tc>
          <w:tcPr>
            <w:tcW w:w="1696" w:type="dxa"/>
            <w:shd w:val="clear" w:color="auto" w:fill="FFFFFF" w:themeFill="background1"/>
            <w:vAlign w:val="center"/>
            <w:hideMark/>
          </w:tcPr>
          <w:p w14:paraId="3E84EC72"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3 538</w:t>
            </w:r>
          </w:p>
        </w:tc>
        <w:tc>
          <w:tcPr>
            <w:tcW w:w="1791" w:type="dxa"/>
            <w:shd w:val="clear" w:color="auto" w:fill="FFFFFF" w:themeFill="background1"/>
            <w:vAlign w:val="center"/>
            <w:hideMark/>
          </w:tcPr>
          <w:p w14:paraId="0C6FB2AD"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6 751</w:t>
            </w:r>
          </w:p>
        </w:tc>
        <w:tc>
          <w:tcPr>
            <w:tcW w:w="1395" w:type="dxa"/>
            <w:shd w:val="clear" w:color="auto" w:fill="F8CBAD"/>
            <w:vAlign w:val="center"/>
            <w:hideMark/>
          </w:tcPr>
          <w:p w14:paraId="3426417C"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10 289</w:t>
            </w:r>
          </w:p>
        </w:tc>
        <w:tc>
          <w:tcPr>
            <w:tcW w:w="1301" w:type="dxa"/>
            <w:shd w:val="clear" w:color="auto" w:fill="FFFFFF" w:themeFill="background1"/>
            <w:vAlign w:val="center"/>
            <w:hideMark/>
          </w:tcPr>
          <w:p w14:paraId="3AAAF316"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4 714</w:t>
            </w:r>
          </w:p>
        </w:tc>
      </w:tr>
      <w:tr w:rsidR="002F13A1" w:rsidRPr="00FD0DBE" w14:paraId="31E17E5A" w14:textId="77777777" w:rsidTr="5EFF1C9C">
        <w:trPr>
          <w:trHeight w:val="195"/>
        </w:trPr>
        <w:tc>
          <w:tcPr>
            <w:tcW w:w="2811" w:type="dxa"/>
            <w:shd w:val="clear" w:color="auto" w:fill="FFFFFF" w:themeFill="background1"/>
            <w:vAlign w:val="center"/>
            <w:hideMark/>
          </w:tcPr>
          <w:p w14:paraId="66398F4B" w14:textId="77777777" w:rsidR="002F13A1" w:rsidRPr="00FD0DBE" w:rsidRDefault="002F13A1" w:rsidP="00B377A5">
            <w:pPr>
              <w:spacing w:after="0"/>
              <w:rPr>
                <w:rFonts w:eastAsia="Times New Roman"/>
                <w:sz w:val="20"/>
                <w:szCs w:val="20"/>
              </w:rPr>
            </w:pPr>
            <w:r w:rsidRPr="00FD0DBE">
              <w:rPr>
                <w:rFonts w:eastAsia="Times New Roman"/>
                <w:sz w:val="20"/>
                <w:szCs w:val="20"/>
              </w:rPr>
              <w:t>Olaines novads</w:t>
            </w:r>
          </w:p>
        </w:tc>
        <w:tc>
          <w:tcPr>
            <w:tcW w:w="1696" w:type="dxa"/>
            <w:shd w:val="clear" w:color="auto" w:fill="FFFFFF" w:themeFill="background1"/>
            <w:vAlign w:val="center"/>
            <w:hideMark/>
          </w:tcPr>
          <w:p w14:paraId="493B1BEB"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 xml:space="preserve"> 989</w:t>
            </w:r>
          </w:p>
        </w:tc>
        <w:tc>
          <w:tcPr>
            <w:tcW w:w="1791" w:type="dxa"/>
            <w:shd w:val="clear" w:color="auto" w:fill="FFFFFF" w:themeFill="background1"/>
            <w:vAlign w:val="center"/>
            <w:hideMark/>
          </w:tcPr>
          <w:p w14:paraId="7BAAE0E2"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1 765</w:t>
            </w:r>
          </w:p>
        </w:tc>
        <w:tc>
          <w:tcPr>
            <w:tcW w:w="1395" w:type="dxa"/>
            <w:shd w:val="clear" w:color="auto" w:fill="FFFFFF" w:themeFill="background1"/>
            <w:vAlign w:val="center"/>
            <w:hideMark/>
          </w:tcPr>
          <w:p w14:paraId="65822820"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2 754</w:t>
            </w:r>
          </w:p>
        </w:tc>
        <w:tc>
          <w:tcPr>
            <w:tcW w:w="1301" w:type="dxa"/>
            <w:shd w:val="clear" w:color="auto" w:fill="FFFFFF" w:themeFill="background1"/>
            <w:vAlign w:val="center"/>
            <w:hideMark/>
          </w:tcPr>
          <w:p w14:paraId="4D4A2E5D"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3 930</w:t>
            </w:r>
          </w:p>
        </w:tc>
      </w:tr>
      <w:tr w:rsidR="002F13A1" w:rsidRPr="00FD0DBE" w14:paraId="66046854" w14:textId="77777777" w:rsidTr="5EFF1C9C">
        <w:trPr>
          <w:trHeight w:val="195"/>
        </w:trPr>
        <w:tc>
          <w:tcPr>
            <w:tcW w:w="2811" w:type="dxa"/>
            <w:shd w:val="clear" w:color="auto" w:fill="FFFFFF" w:themeFill="background1"/>
            <w:vAlign w:val="center"/>
            <w:hideMark/>
          </w:tcPr>
          <w:p w14:paraId="32B910FF" w14:textId="77777777" w:rsidR="002F13A1" w:rsidRPr="00FD0DBE" w:rsidRDefault="002F13A1" w:rsidP="00B377A5">
            <w:pPr>
              <w:spacing w:after="0"/>
              <w:rPr>
                <w:rFonts w:eastAsia="Times New Roman"/>
                <w:sz w:val="20"/>
                <w:szCs w:val="20"/>
              </w:rPr>
            </w:pPr>
            <w:r w:rsidRPr="00FD0DBE">
              <w:rPr>
                <w:rFonts w:eastAsia="Times New Roman"/>
                <w:sz w:val="20"/>
                <w:szCs w:val="20"/>
              </w:rPr>
              <w:t>Preiļu novads</w:t>
            </w:r>
          </w:p>
        </w:tc>
        <w:tc>
          <w:tcPr>
            <w:tcW w:w="1696" w:type="dxa"/>
            <w:shd w:val="clear" w:color="auto" w:fill="FFFFFF" w:themeFill="background1"/>
            <w:vAlign w:val="center"/>
            <w:hideMark/>
          </w:tcPr>
          <w:p w14:paraId="00CDD95D"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691</w:t>
            </w:r>
          </w:p>
        </w:tc>
        <w:tc>
          <w:tcPr>
            <w:tcW w:w="1791" w:type="dxa"/>
            <w:shd w:val="clear" w:color="auto" w:fill="FFFFFF" w:themeFill="background1"/>
            <w:vAlign w:val="center"/>
            <w:hideMark/>
          </w:tcPr>
          <w:p w14:paraId="74186646"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1 591</w:t>
            </w:r>
          </w:p>
        </w:tc>
        <w:tc>
          <w:tcPr>
            <w:tcW w:w="1395" w:type="dxa"/>
            <w:shd w:val="clear" w:color="auto" w:fill="FFFFFF" w:themeFill="background1"/>
            <w:vAlign w:val="center"/>
            <w:hideMark/>
          </w:tcPr>
          <w:p w14:paraId="6718930D"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2 282</w:t>
            </w:r>
          </w:p>
        </w:tc>
        <w:tc>
          <w:tcPr>
            <w:tcW w:w="1301" w:type="dxa"/>
            <w:shd w:val="clear" w:color="auto" w:fill="FFFFFF" w:themeFill="background1"/>
            <w:vAlign w:val="center"/>
            <w:hideMark/>
          </w:tcPr>
          <w:p w14:paraId="34CE3643"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4 461</w:t>
            </w:r>
          </w:p>
        </w:tc>
      </w:tr>
      <w:tr w:rsidR="002F13A1" w:rsidRPr="00FD0DBE" w14:paraId="36F82987" w14:textId="77777777" w:rsidTr="5EFF1C9C">
        <w:trPr>
          <w:trHeight w:val="195"/>
        </w:trPr>
        <w:tc>
          <w:tcPr>
            <w:tcW w:w="2811" w:type="dxa"/>
            <w:shd w:val="clear" w:color="auto" w:fill="FFFFFF" w:themeFill="background1"/>
            <w:vAlign w:val="center"/>
            <w:hideMark/>
          </w:tcPr>
          <w:p w14:paraId="52233D00" w14:textId="77777777" w:rsidR="002F13A1" w:rsidRPr="00FD0DBE" w:rsidRDefault="002F13A1" w:rsidP="00B377A5">
            <w:pPr>
              <w:spacing w:after="0"/>
              <w:rPr>
                <w:rFonts w:eastAsia="Times New Roman"/>
                <w:sz w:val="20"/>
                <w:szCs w:val="20"/>
              </w:rPr>
            </w:pPr>
            <w:r w:rsidRPr="00FD0DBE">
              <w:rPr>
                <w:rFonts w:eastAsia="Times New Roman"/>
                <w:sz w:val="20"/>
                <w:szCs w:val="20"/>
              </w:rPr>
              <w:t>Rēzeknes novads</w:t>
            </w:r>
          </w:p>
        </w:tc>
        <w:tc>
          <w:tcPr>
            <w:tcW w:w="1696" w:type="dxa"/>
            <w:shd w:val="clear" w:color="auto" w:fill="FFFFFF" w:themeFill="background1"/>
            <w:vAlign w:val="center"/>
            <w:hideMark/>
          </w:tcPr>
          <w:p w14:paraId="2CE804B7"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1 115</w:t>
            </w:r>
          </w:p>
        </w:tc>
        <w:tc>
          <w:tcPr>
            <w:tcW w:w="1791" w:type="dxa"/>
            <w:shd w:val="clear" w:color="auto" w:fill="FFFFFF" w:themeFill="background1"/>
            <w:vAlign w:val="center"/>
            <w:hideMark/>
          </w:tcPr>
          <w:p w14:paraId="5C09A08B"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2 401</w:t>
            </w:r>
          </w:p>
        </w:tc>
        <w:tc>
          <w:tcPr>
            <w:tcW w:w="1395" w:type="dxa"/>
            <w:shd w:val="clear" w:color="auto" w:fill="FFFFFF" w:themeFill="background1"/>
            <w:vAlign w:val="center"/>
            <w:hideMark/>
          </w:tcPr>
          <w:p w14:paraId="7860D9F2"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3 516</w:t>
            </w:r>
          </w:p>
        </w:tc>
        <w:tc>
          <w:tcPr>
            <w:tcW w:w="1301" w:type="dxa"/>
            <w:shd w:val="clear" w:color="auto" w:fill="FFFFFF" w:themeFill="background1"/>
            <w:vAlign w:val="center"/>
            <w:hideMark/>
          </w:tcPr>
          <w:p w14:paraId="369616DF"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4 874</w:t>
            </w:r>
          </w:p>
        </w:tc>
      </w:tr>
      <w:tr w:rsidR="002F13A1" w:rsidRPr="00FD0DBE" w14:paraId="323EFB54" w14:textId="77777777" w:rsidTr="5EFF1C9C">
        <w:trPr>
          <w:trHeight w:val="195"/>
        </w:trPr>
        <w:tc>
          <w:tcPr>
            <w:tcW w:w="2811" w:type="dxa"/>
            <w:shd w:val="clear" w:color="auto" w:fill="FFFFFF" w:themeFill="background1"/>
            <w:vAlign w:val="center"/>
            <w:hideMark/>
          </w:tcPr>
          <w:p w14:paraId="695DE294" w14:textId="77777777" w:rsidR="002F13A1" w:rsidRPr="00FD0DBE" w:rsidRDefault="002F13A1" w:rsidP="00B377A5">
            <w:pPr>
              <w:spacing w:after="0"/>
              <w:rPr>
                <w:rFonts w:eastAsia="Times New Roman"/>
                <w:sz w:val="20"/>
                <w:szCs w:val="20"/>
              </w:rPr>
            </w:pPr>
            <w:r w:rsidRPr="00FD0DBE">
              <w:rPr>
                <w:rFonts w:eastAsia="Times New Roman"/>
                <w:sz w:val="20"/>
                <w:szCs w:val="20"/>
              </w:rPr>
              <w:t>Ropažu novads</w:t>
            </w:r>
          </w:p>
        </w:tc>
        <w:tc>
          <w:tcPr>
            <w:tcW w:w="1696" w:type="dxa"/>
            <w:shd w:val="clear" w:color="auto" w:fill="FFFFFF" w:themeFill="background1"/>
            <w:vAlign w:val="center"/>
            <w:hideMark/>
          </w:tcPr>
          <w:p w14:paraId="51CA2CFE"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1 824</w:t>
            </w:r>
          </w:p>
        </w:tc>
        <w:tc>
          <w:tcPr>
            <w:tcW w:w="1791" w:type="dxa"/>
            <w:shd w:val="clear" w:color="auto" w:fill="FFFFFF" w:themeFill="background1"/>
            <w:vAlign w:val="center"/>
            <w:hideMark/>
          </w:tcPr>
          <w:p w14:paraId="542CF552"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2 990</w:t>
            </w:r>
          </w:p>
        </w:tc>
        <w:tc>
          <w:tcPr>
            <w:tcW w:w="1395" w:type="dxa"/>
            <w:shd w:val="clear" w:color="auto" w:fill="FFFFFF" w:themeFill="background1"/>
            <w:vAlign w:val="center"/>
            <w:hideMark/>
          </w:tcPr>
          <w:p w14:paraId="5BCC3DF4"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4 814</w:t>
            </w:r>
          </w:p>
        </w:tc>
        <w:tc>
          <w:tcPr>
            <w:tcW w:w="1301" w:type="dxa"/>
            <w:shd w:val="clear" w:color="auto" w:fill="FFFFFF" w:themeFill="background1"/>
            <w:vAlign w:val="center"/>
            <w:hideMark/>
          </w:tcPr>
          <w:p w14:paraId="45719A73"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3 995</w:t>
            </w:r>
          </w:p>
        </w:tc>
      </w:tr>
      <w:tr w:rsidR="002F13A1" w:rsidRPr="00FD0DBE" w14:paraId="4DF60D58" w14:textId="77777777" w:rsidTr="5EFF1C9C">
        <w:trPr>
          <w:trHeight w:val="195"/>
        </w:trPr>
        <w:tc>
          <w:tcPr>
            <w:tcW w:w="2811" w:type="dxa"/>
            <w:shd w:val="clear" w:color="auto" w:fill="FFFFFF" w:themeFill="background1"/>
            <w:vAlign w:val="center"/>
            <w:hideMark/>
          </w:tcPr>
          <w:p w14:paraId="353C9F48" w14:textId="77777777" w:rsidR="002F13A1" w:rsidRPr="00FD0DBE" w:rsidRDefault="002F13A1" w:rsidP="00B377A5">
            <w:pPr>
              <w:spacing w:after="0"/>
              <w:rPr>
                <w:rFonts w:eastAsia="Times New Roman"/>
                <w:sz w:val="20"/>
                <w:szCs w:val="20"/>
              </w:rPr>
            </w:pPr>
            <w:r w:rsidRPr="00FD0DBE">
              <w:rPr>
                <w:rFonts w:eastAsia="Times New Roman"/>
                <w:sz w:val="20"/>
                <w:szCs w:val="20"/>
              </w:rPr>
              <w:t>Salaspils novads</w:t>
            </w:r>
          </w:p>
        </w:tc>
        <w:tc>
          <w:tcPr>
            <w:tcW w:w="1696" w:type="dxa"/>
            <w:shd w:val="clear" w:color="auto" w:fill="FFFFFF" w:themeFill="background1"/>
            <w:vAlign w:val="center"/>
            <w:hideMark/>
          </w:tcPr>
          <w:p w14:paraId="71B757DB"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1 240</w:t>
            </w:r>
          </w:p>
        </w:tc>
        <w:tc>
          <w:tcPr>
            <w:tcW w:w="1791" w:type="dxa"/>
            <w:shd w:val="clear" w:color="auto" w:fill="FFFFFF" w:themeFill="background1"/>
            <w:vAlign w:val="center"/>
            <w:hideMark/>
          </w:tcPr>
          <w:p w14:paraId="21B2706F"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2 015</w:t>
            </w:r>
          </w:p>
        </w:tc>
        <w:tc>
          <w:tcPr>
            <w:tcW w:w="1395" w:type="dxa"/>
            <w:shd w:val="clear" w:color="auto" w:fill="FFFFFF" w:themeFill="background1"/>
            <w:vAlign w:val="center"/>
            <w:hideMark/>
          </w:tcPr>
          <w:p w14:paraId="5590202C"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3 255</w:t>
            </w:r>
          </w:p>
        </w:tc>
        <w:tc>
          <w:tcPr>
            <w:tcW w:w="1301" w:type="dxa"/>
            <w:shd w:val="clear" w:color="auto" w:fill="FFFFFF" w:themeFill="background1"/>
            <w:vAlign w:val="center"/>
            <w:hideMark/>
          </w:tcPr>
          <w:p w14:paraId="152F2DA0"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5 918</w:t>
            </w:r>
          </w:p>
        </w:tc>
      </w:tr>
      <w:tr w:rsidR="002F13A1" w:rsidRPr="00FD0DBE" w14:paraId="1CD0AB64" w14:textId="77777777" w:rsidTr="5EFF1C9C">
        <w:trPr>
          <w:trHeight w:val="195"/>
        </w:trPr>
        <w:tc>
          <w:tcPr>
            <w:tcW w:w="2811" w:type="dxa"/>
            <w:shd w:val="clear" w:color="auto" w:fill="FFFFFF" w:themeFill="background1"/>
            <w:vAlign w:val="center"/>
            <w:hideMark/>
          </w:tcPr>
          <w:p w14:paraId="736AC7FA" w14:textId="77777777" w:rsidR="002F13A1" w:rsidRPr="00FD0DBE" w:rsidRDefault="002F13A1" w:rsidP="00B377A5">
            <w:pPr>
              <w:spacing w:after="0"/>
              <w:rPr>
                <w:rFonts w:eastAsia="Times New Roman"/>
                <w:sz w:val="20"/>
                <w:szCs w:val="20"/>
              </w:rPr>
            </w:pPr>
            <w:r w:rsidRPr="00FD0DBE">
              <w:rPr>
                <w:rFonts w:eastAsia="Times New Roman"/>
                <w:sz w:val="20"/>
                <w:szCs w:val="20"/>
              </w:rPr>
              <w:t>Saldus novads</w:t>
            </w:r>
          </w:p>
        </w:tc>
        <w:tc>
          <w:tcPr>
            <w:tcW w:w="1696" w:type="dxa"/>
            <w:shd w:val="clear" w:color="auto" w:fill="FFFFFF" w:themeFill="background1"/>
            <w:vAlign w:val="center"/>
            <w:hideMark/>
          </w:tcPr>
          <w:p w14:paraId="6286A7F2"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1 495</w:t>
            </w:r>
          </w:p>
        </w:tc>
        <w:tc>
          <w:tcPr>
            <w:tcW w:w="1791" w:type="dxa"/>
            <w:shd w:val="clear" w:color="auto" w:fill="FFFFFF" w:themeFill="background1"/>
            <w:vAlign w:val="center"/>
            <w:hideMark/>
          </w:tcPr>
          <w:p w14:paraId="62E5DEEE"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3 043</w:t>
            </w:r>
          </w:p>
        </w:tc>
        <w:tc>
          <w:tcPr>
            <w:tcW w:w="1395" w:type="dxa"/>
            <w:shd w:val="clear" w:color="auto" w:fill="FFFFFF" w:themeFill="background1"/>
            <w:vAlign w:val="center"/>
            <w:hideMark/>
          </w:tcPr>
          <w:p w14:paraId="27A63F82"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4 538</w:t>
            </w:r>
          </w:p>
        </w:tc>
        <w:tc>
          <w:tcPr>
            <w:tcW w:w="1301" w:type="dxa"/>
            <w:shd w:val="clear" w:color="auto" w:fill="FFFFFF" w:themeFill="background1"/>
            <w:vAlign w:val="center"/>
            <w:hideMark/>
          </w:tcPr>
          <w:p w14:paraId="2FDF190C"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4 273</w:t>
            </w:r>
          </w:p>
        </w:tc>
      </w:tr>
      <w:tr w:rsidR="002F13A1" w:rsidRPr="00FD0DBE" w14:paraId="07B35FB7" w14:textId="77777777" w:rsidTr="5EFF1C9C">
        <w:trPr>
          <w:trHeight w:val="195"/>
        </w:trPr>
        <w:tc>
          <w:tcPr>
            <w:tcW w:w="2811" w:type="dxa"/>
            <w:shd w:val="clear" w:color="auto" w:fill="FFFFFF" w:themeFill="background1"/>
            <w:vAlign w:val="center"/>
            <w:hideMark/>
          </w:tcPr>
          <w:p w14:paraId="0C4BE07E" w14:textId="77777777" w:rsidR="002F13A1" w:rsidRPr="00FD0DBE" w:rsidRDefault="002F13A1" w:rsidP="00B377A5">
            <w:pPr>
              <w:spacing w:after="0"/>
              <w:rPr>
                <w:rFonts w:eastAsia="Times New Roman"/>
                <w:sz w:val="20"/>
                <w:szCs w:val="20"/>
              </w:rPr>
            </w:pPr>
            <w:r w:rsidRPr="00FD0DBE">
              <w:rPr>
                <w:rFonts w:eastAsia="Times New Roman"/>
                <w:sz w:val="20"/>
                <w:szCs w:val="20"/>
              </w:rPr>
              <w:t>Saulkrastu novads</w:t>
            </w:r>
          </w:p>
        </w:tc>
        <w:tc>
          <w:tcPr>
            <w:tcW w:w="1696" w:type="dxa"/>
            <w:shd w:val="clear" w:color="auto" w:fill="FFFFFF" w:themeFill="background1"/>
            <w:vAlign w:val="center"/>
            <w:hideMark/>
          </w:tcPr>
          <w:p w14:paraId="55EFE7FC"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400</w:t>
            </w:r>
          </w:p>
        </w:tc>
        <w:tc>
          <w:tcPr>
            <w:tcW w:w="1791" w:type="dxa"/>
            <w:shd w:val="clear" w:color="auto" w:fill="FFFFFF" w:themeFill="background1"/>
            <w:vAlign w:val="center"/>
            <w:hideMark/>
          </w:tcPr>
          <w:p w14:paraId="6FA3A0CF"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1 009</w:t>
            </w:r>
          </w:p>
        </w:tc>
        <w:tc>
          <w:tcPr>
            <w:tcW w:w="1395" w:type="dxa"/>
            <w:shd w:val="clear" w:color="auto" w:fill="C6E0B4"/>
            <w:vAlign w:val="center"/>
            <w:hideMark/>
          </w:tcPr>
          <w:p w14:paraId="735D2579"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1 409</w:t>
            </w:r>
          </w:p>
        </w:tc>
        <w:tc>
          <w:tcPr>
            <w:tcW w:w="1301" w:type="dxa"/>
            <w:shd w:val="clear" w:color="auto" w:fill="C6E0B4"/>
            <w:vAlign w:val="center"/>
            <w:hideMark/>
          </w:tcPr>
          <w:p w14:paraId="577391F6"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3 574</w:t>
            </w:r>
          </w:p>
        </w:tc>
      </w:tr>
      <w:tr w:rsidR="002F13A1" w:rsidRPr="00FD0DBE" w14:paraId="2071B807" w14:textId="77777777" w:rsidTr="5EFF1C9C">
        <w:trPr>
          <w:trHeight w:val="195"/>
        </w:trPr>
        <w:tc>
          <w:tcPr>
            <w:tcW w:w="2811" w:type="dxa"/>
            <w:shd w:val="clear" w:color="auto" w:fill="FFFFFF" w:themeFill="background1"/>
            <w:vAlign w:val="center"/>
            <w:hideMark/>
          </w:tcPr>
          <w:p w14:paraId="076B9EB0" w14:textId="77777777" w:rsidR="002F13A1" w:rsidRPr="00FD0DBE" w:rsidRDefault="002F13A1" w:rsidP="00B377A5">
            <w:pPr>
              <w:spacing w:after="0"/>
              <w:rPr>
                <w:rFonts w:eastAsia="Times New Roman"/>
                <w:sz w:val="20"/>
                <w:szCs w:val="20"/>
              </w:rPr>
            </w:pPr>
            <w:r w:rsidRPr="00FD0DBE">
              <w:rPr>
                <w:rFonts w:eastAsia="Times New Roman"/>
                <w:sz w:val="20"/>
                <w:szCs w:val="20"/>
              </w:rPr>
              <w:t>Siguldas novads</w:t>
            </w:r>
          </w:p>
        </w:tc>
        <w:tc>
          <w:tcPr>
            <w:tcW w:w="1696" w:type="dxa"/>
            <w:shd w:val="clear" w:color="auto" w:fill="FFFFFF" w:themeFill="background1"/>
            <w:vAlign w:val="center"/>
            <w:hideMark/>
          </w:tcPr>
          <w:p w14:paraId="46B38A0C"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1 914</w:t>
            </w:r>
          </w:p>
        </w:tc>
        <w:tc>
          <w:tcPr>
            <w:tcW w:w="1791" w:type="dxa"/>
            <w:shd w:val="clear" w:color="auto" w:fill="FFFFFF" w:themeFill="background1"/>
            <w:vAlign w:val="center"/>
            <w:hideMark/>
          </w:tcPr>
          <w:p w14:paraId="70C3CC77"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3 721</w:t>
            </w:r>
          </w:p>
        </w:tc>
        <w:tc>
          <w:tcPr>
            <w:tcW w:w="1395" w:type="dxa"/>
            <w:shd w:val="clear" w:color="auto" w:fill="FFFFFF" w:themeFill="background1"/>
            <w:vAlign w:val="center"/>
            <w:hideMark/>
          </w:tcPr>
          <w:p w14:paraId="2287F6D4"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5 635</w:t>
            </w:r>
          </w:p>
        </w:tc>
        <w:tc>
          <w:tcPr>
            <w:tcW w:w="1301" w:type="dxa"/>
            <w:shd w:val="clear" w:color="auto" w:fill="FFFFFF" w:themeFill="background1"/>
            <w:vAlign w:val="center"/>
            <w:hideMark/>
          </w:tcPr>
          <w:p w14:paraId="5514F7C2"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3 920</w:t>
            </w:r>
          </w:p>
        </w:tc>
      </w:tr>
      <w:tr w:rsidR="002F13A1" w:rsidRPr="00FD0DBE" w14:paraId="5F069199" w14:textId="77777777" w:rsidTr="5EFF1C9C">
        <w:trPr>
          <w:trHeight w:val="195"/>
        </w:trPr>
        <w:tc>
          <w:tcPr>
            <w:tcW w:w="2811" w:type="dxa"/>
            <w:shd w:val="clear" w:color="auto" w:fill="FFFFFF" w:themeFill="background1"/>
            <w:vAlign w:val="center"/>
            <w:hideMark/>
          </w:tcPr>
          <w:p w14:paraId="45ADA342" w14:textId="77777777" w:rsidR="002F13A1" w:rsidRPr="00FD0DBE" w:rsidRDefault="002F13A1" w:rsidP="00B377A5">
            <w:pPr>
              <w:spacing w:after="0"/>
              <w:rPr>
                <w:rFonts w:eastAsia="Times New Roman"/>
                <w:sz w:val="20"/>
                <w:szCs w:val="20"/>
              </w:rPr>
            </w:pPr>
            <w:r w:rsidRPr="00FD0DBE">
              <w:rPr>
                <w:rFonts w:eastAsia="Times New Roman"/>
                <w:sz w:val="20"/>
                <w:szCs w:val="20"/>
              </w:rPr>
              <w:t>Smiltenes novads</w:t>
            </w:r>
          </w:p>
        </w:tc>
        <w:tc>
          <w:tcPr>
            <w:tcW w:w="1696" w:type="dxa"/>
            <w:shd w:val="clear" w:color="auto" w:fill="FFFFFF" w:themeFill="background1"/>
            <w:vAlign w:val="center"/>
            <w:hideMark/>
          </w:tcPr>
          <w:p w14:paraId="315CF617"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995</w:t>
            </w:r>
          </w:p>
        </w:tc>
        <w:tc>
          <w:tcPr>
            <w:tcW w:w="1791" w:type="dxa"/>
            <w:shd w:val="clear" w:color="auto" w:fill="FFFFFF" w:themeFill="background1"/>
            <w:vAlign w:val="center"/>
            <w:hideMark/>
          </w:tcPr>
          <w:p w14:paraId="5659A566"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1 837</w:t>
            </w:r>
          </w:p>
        </w:tc>
        <w:tc>
          <w:tcPr>
            <w:tcW w:w="1395" w:type="dxa"/>
            <w:shd w:val="clear" w:color="auto" w:fill="FFFFFF" w:themeFill="background1"/>
            <w:vAlign w:val="center"/>
            <w:hideMark/>
          </w:tcPr>
          <w:p w14:paraId="482B1A1D"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2 832</w:t>
            </w:r>
          </w:p>
        </w:tc>
        <w:tc>
          <w:tcPr>
            <w:tcW w:w="1301" w:type="dxa"/>
            <w:shd w:val="clear" w:color="auto" w:fill="F8CBAD"/>
            <w:vAlign w:val="center"/>
            <w:hideMark/>
          </w:tcPr>
          <w:p w14:paraId="38959F21"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5 973</w:t>
            </w:r>
          </w:p>
        </w:tc>
      </w:tr>
      <w:tr w:rsidR="002F13A1" w:rsidRPr="00FD0DBE" w14:paraId="23F04A80" w14:textId="77777777" w:rsidTr="5EFF1C9C">
        <w:trPr>
          <w:trHeight w:val="195"/>
        </w:trPr>
        <w:tc>
          <w:tcPr>
            <w:tcW w:w="2811" w:type="dxa"/>
            <w:shd w:val="clear" w:color="auto" w:fill="FFFFFF" w:themeFill="background1"/>
            <w:vAlign w:val="center"/>
            <w:hideMark/>
          </w:tcPr>
          <w:p w14:paraId="1A0C87E8" w14:textId="77777777" w:rsidR="002F13A1" w:rsidRPr="00FD0DBE" w:rsidRDefault="002F13A1" w:rsidP="00B377A5">
            <w:pPr>
              <w:spacing w:after="0"/>
              <w:rPr>
                <w:rFonts w:eastAsia="Times New Roman"/>
                <w:sz w:val="20"/>
                <w:szCs w:val="20"/>
              </w:rPr>
            </w:pPr>
            <w:r w:rsidRPr="00FD0DBE">
              <w:rPr>
                <w:rFonts w:eastAsia="Times New Roman"/>
                <w:sz w:val="20"/>
                <w:szCs w:val="20"/>
              </w:rPr>
              <w:t>Talsu novads</w:t>
            </w:r>
          </w:p>
        </w:tc>
        <w:tc>
          <w:tcPr>
            <w:tcW w:w="1696" w:type="dxa"/>
            <w:shd w:val="clear" w:color="auto" w:fill="FFFFFF" w:themeFill="background1"/>
            <w:vAlign w:val="center"/>
            <w:hideMark/>
          </w:tcPr>
          <w:p w14:paraId="6DC68347"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1 865</w:t>
            </w:r>
          </w:p>
        </w:tc>
        <w:tc>
          <w:tcPr>
            <w:tcW w:w="1791" w:type="dxa"/>
            <w:shd w:val="clear" w:color="auto" w:fill="FFFFFF" w:themeFill="background1"/>
            <w:vAlign w:val="center"/>
            <w:hideMark/>
          </w:tcPr>
          <w:p w14:paraId="73A73D3E"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3 782</w:t>
            </w:r>
          </w:p>
        </w:tc>
        <w:tc>
          <w:tcPr>
            <w:tcW w:w="1395" w:type="dxa"/>
            <w:shd w:val="clear" w:color="auto" w:fill="FFFFFF" w:themeFill="background1"/>
            <w:vAlign w:val="center"/>
            <w:hideMark/>
          </w:tcPr>
          <w:p w14:paraId="71E55680"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5 647</w:t>
            </w:r>
          </w:p>
        </w:tc>
        <w:tc>
          <w:tcPr>
            <w:tcW w:w="1301" w:type="dxa"/>
            <w:shd w:val="clear" w:color="auto" w:fill="FFFFFF" w:themeFill="background1"/>
            <w:vAlign w:val="center"/>
            <w:hideMark/>
          </w:tcPr>
          <w:p w14:paraId="06346AC2"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3 940</w:t>
            </w:r>
          </w:p>
        </w:tc>
      </w:tr>
      <w:tr w:rsidR="002F13A1" w:rsidRPr="00FD0DBE" w14:paraId="1348B433" w14:textId="77777777" w:rsidTr="5EFF1C9C">
        <w:trPr>
          <w:trHeight w:val="195"/>
        </w:trPr>
        <w:tc>
          <w:tcPr>
            <w:tcW w:w="2811" w:type="dxa"/>
            <w:shd w:val="clear" w:color="auto" w:fill="FFFFFF" w:themeFill="background1"/>
            <w:vAlign w:val="center"/>
            <w:hideMark/>
          </w:tcPr>
          <w:p w14:paraId="5466E8EA" w14:textId="77777777" w:rsidR="002F13A1" w:rsidRPr="00FD0DBE" w:rsidRDefault="002F13A1" w:rsidP="00B377A5">
            <w:pPr>
              <w:spacing w:after="0"/>
              <w:rPr>
                <w:rFonts w:eastAsia="Times New Roman"/>
                <w:sz w:val="20"/>
                <w:szCs w:val="20"/>
              </w:rPr>
            </w:pPr>
            <w:r w:rsidRPr="00FD0DBE">
              <w:rPr>
                <w:rFonts w:eastAsia="Times New Roman"/>
                <w:sz w:val="20"/>
                <w:szCs w:val="20"/>
              </w:rPr>
              <w:t>Tukuma novads</w:t>
            </w:r>
          </w:p>
        </w:tc>
        <w:tc>
          <w:tcPr>
            <w:tcW w:w="1696" w:type="dxa"/>
            <w:shd w:val="clear" w:color="auto" w:fill="FFFFFF" w:themeFill="background1"/>
            <w:vAlign w:val="center"/>
            <w:hideMark/>
          </w:tcPr>
          <w:p w14:paraId="0B023FBD"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2 242</w:t>
            </w:r>
          </w:p>
        </w:tc>
        <w:tc>
          <w:tcPr>
            <w:tcW w:w="1791" w:type="dxa"/>
            <w:shd w:val="clear" w:color="auto" w:fill="FFFFFF" w:themeFill="background1"/>
            <w:vAlign w:val="center"/>
            <w:hideMark/>
          </w:tcPr>
          <w:p w14:paraId="7053EA42"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5 117</w:t>
            </w:r>
          </w:p>
        </w:tc>
        <w:tc>
          <w:tcPr>
            <w:tcW w:w="1395" w:type="dxa"/>
            <w:shd w:val="clear" w:color="auto" w:fill="FFFFFF" w:themeFill="background1"/>
            <w:vAlign w:val="center"/>
            <w:hideMark/>
          </w:tcPr>
          <w:p w14:paraId="5E4ED372"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7 359</w:t>
            </w:r>
          </w:p>
        </w:tc>
        <w:tc>
          <w:tcPr>
            <w:tcW w:w="1301" w:type="dxa"/>
            <w:shd w:val="clear" w:color="auto" w:fill="FFFFFF" w:themeFill="background1"/>
            <w:vAlign w:val="center"/>
            <w:hideMark/>
          </w:tcPr>
          <w:p w14:paraId="1112A4CB"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5 187</w:t>
            </w:r>
          </w:p>
        </w:tc>
      </w:tr>
      <w:tr w:rsidR="002F13A1" w:rsidRPr="00FD0DBE" w14:paraId="68359AD1" w14:textId="77777777" w:rsidTr="5EFF1C9C">
        <w:trPr>
          <w:trHeight w:val="195"/>
        </w:trPr>
        <w:tc>
          <w:tcPr>
            <w:tcW w:w="2811" w:type="dxa"/>
            <w:shd w:val="clear" w:color="auto" w:fill="FFFFFF" w:themeFill="background1"/>
            <w:vAlign w:val="center"/>
            <w:hideMark/>
          </w:tcPr>
          <w:p w14:paraId="6735C1B2" w14:textId="77777777" w:rsidR="002F13A1" w:rsidRPr="00FD0DBE" w:rsidRDefault="002F13A1" w:rsidP="00B377A5">
            <w:pPr>
              <w:spacing w:after="0"/>
              <w:rPr>
                <w:rFonts w:eastAsia="Times New Roman"/>
                <w:sz w:val="20"/>
                <w:szCs w:val="20"/>
              </w:rPr>
            </w:pPr>
            <w:r w:rsidRPr="00FD0DBE">
              <w:rPr>
                <w:rFonts w:eastAsia="Times New Roman"/>
                <w:sz w:val="20"/>
                <w:szCs w:val="20"/>
              </w:rPr>
              <w:t>Valkas novads</w:t>
            </w:r>
          </w:p>
        </w:tc>
        <w:tc>
          <w:tcPr>
            <w:tcW w:w="1696" w:type="dxa"/>
            <w:shd w:val="clear" w:color="auto" w:fill="FFFFFF" w:themeFill="background1"/>
            <w:vAlign w:val="center"/>
            <w:hideMark/>
          </w:tcPr>
          <w:p w14:paraId="1454BA36"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 xml:space="preserve"> 389</w:t>
            </w:r>
          </w:p>
        </w:tc>
        <w:tc>
          <w:tcPr>
            <w:tcW w:w="1791" w:type="dxa"/>
            <w:shd w:val="clear" w:color="auto" w:fill="FFFFFF" w:themeFill="background1"/>
            <w:vAlign w:val="center"/>
            <w:hideMark/>
          </w:tcPr>
          <w:p w14:paraId="1178565A"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707</w:t>
            </w:r>
          </w:p>
        </w:tc>
        <w:tc>
          <w:tcPr>
            <w:tcW w:w="1395" w:type="dxa"/>
            <w:shd w:val="clear" w:color="auto" w:fill="C6E0B4"/>
            <w:vAlign w:val="center"/>
            <w:hideMark/>
          </w:tcPr>
          <w:p w14:paraId="50957F07"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1 096</w:t>
            </w:r>
          </w:p>
        </w:tc>
        <w:tc>
          <w:tcPr>
            <w:tcW w:w="1301" w:type="dxa"/>
            <w:shd w:val="clear" w:color="auto" w:fill="FFFFFF" w:themeFill="background1"/>
            <w:vAlign w:val="center"/>
            <w:hideMark/>
          </w:tcPr>
          <w:p w14:paraId="12372290"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3 855</w:t>
            </w:r>
          </w:p>
        </w:tc>
      </w:tr>
      <w:tr w:rsidR="002F13A1" w:rsidRPr="00FD0DBE" w14:paraId="3BEC26AF" w14:textId="77777777" w:rsidTr="5EFF1C9C">
        <w:trPr>
          <w:trHeight w:val="195"/>
        </w:trPr>
        <w:tc>
          <w:tcPr>
            <w:tcW w:w="2811" w:type="dxa"/>
            <w:shd w:val="clear" w:color="auto" w:fill="FFFFFF" w:themeFill="background1"/>
            <w:vAlign w:val="center"/>
            <w:hideMark/>
          </w:tcPr>
          <w:p w14:paraId="6B814014" w14:textId="77777777" w:rsidR="002F13A1" w:rsidRPr="00FD0DBE" w:rsidRDefault="002F13A1" w:rsidP="00B377A5">
            <w:pPr>
              <w:spacing w:after="0"/>
              <w:rPr>
                <w:rFonts w:eastAsia="Times New Roman"/>
                <w:sz w:val="20"/>
                <w:szCs w:val="20"/>
              </w:rPr>
            </w:pPr>
            <w:r w:rsidRPr="00FD0DBE">
              <w:rPr>
                <w:rFonts w:eastAsia="Times New Roman"/>
                <w:sz w:val="20"/>
                <w:szCs w:val="20"/>
              </w:rPr>
              <w:t>Valmieras novads</w:t>
            </w:r>
          </w:p>
        </w:tc>
        <w:tc>
          <w:tcPr>
            <w:tcW w:w="1696" w:type="dxa"/>
            <w:shd w:val="clear" w:color="auto" w:fill="FFFFFF" w:themeFill="background1"/>
            <w:vAlign w:val="center"/>
            <w:hideMark/>
          </w:tcPr>
          <w:p w14:paraId="58843EA4"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3 200</w:t>
            </w:r>
          </w:p>
        </w:tc>
        <w:tc>
          <w:tcPr>
            <w:tcW w:w="1791" w:type="dxa"/>
            <w:shd w:val="clear" w:color="auto" w:fill="FFFFFF" w:themeFill="background1"/>
            <w:vAlign w:val="center"/>
            <w:hideMark/>
          </w:tcPr>
          <w:p w14:paraId="646411B0"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6 468</w:t>
            </w:r>
          </w:p>
        </w:tc>
        <w:tc>
          <w:tcPr>
            <w:tcW w:w="1395" w:type="dxa"/>
            <w:shd w:val="clear" w:color="auto" w:fill="FFFFFF" w:themeFill="background1"/>
            <w:vAlign w:val="center"/>
            <w:hideMark/>
          </w:tcPr>
          <w:p w14:paraId="6E076D4B"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9 668</w:t>
            </w:r>
          </w:p>
        </w:tc>
        <w:tc>
          <w:tcPr>
            <w:tcW w:w="1301" w:type="dxa"/>
            <w:shd w:val="clear" w:color="auto" w:fill="FFFFFF" w:themeFill="background1"/>
            <w:vAlign w:val="center"/>
            <w:hideMark/>
          </w:tcPr>
          <w:p w14:paraId="2DF8C6B7"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4 881</w:t>
            </w:r>
          </w:p>
        </w:tc>
      </w:tr>
      <w:tr w:rsidR="002F13A1" w:rsidRPr="00FD0DBE" w14:paraId="7CFEF0A3" w14:textId="77777777" w:rsidTr="5EFF1C9C">
        <w:trPr>
          <w:trHeight w:val="195"/>
        </w:trPr>
        <w:tc>
          <w:tcPr>
            <w:tcW w:w="2811" w:type="dxa"/>
            <w:shd w:val="clear" w:color="auto" w:fill="FFFFFF" w:themeFill="background1"/>
            <w:vAlign w:val="center"/>
            <w:hideMark/>
          </w:tcPr>
          <w:p w14:paraId="6D94D6FF" w14:textId="77777777" w:rsidR="002F13A1" w:rsidRPr="00FD0DBE" w:rsidRDefault="002F13A1" w:rsidP="00B377A5">
            <w:pPr>
              <w:spacing w:after="0"/>
              <w:rPr>
                <w:rFonts w:eastAsia="Times New Roman"/>
                <w:sz w:val="20"/>
                <w:szCs w:val="20"/>
              </w:rPr>
            </w:pPr>
            <w:r w:rsidRPr="00FD0DBE">
              <w:rPr>
                <w:rFonts w:eastAsia="Times New Roman"/>
                <w:sz w:val="20"/>
                <w:szCs w:val="20"/>
              </w:rPr>
              <w:t>Varakļānu novads</w:t>
            </w:r>
          </w:p>
        </w:tc>
        <w:tc>
          <w:tcPr>
            <w:tcW w:w="1696" w:type="dxa"/>
            <w:shd w:val="clear" w:color="auto" w:fill="FFFFFF" w:themeFill="background1"/>
            <w:vAlign w:val="center"/>
            <w:hideMark/>
          </w:tcPr>
          <w:p w14:paraId="0208E329"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121</w:t>
            </w:r>
          </w:p>
        </w:tc>
        <w:tc>
          <w:tcPr>
            <w:tcW w:w="1791" w:type="dxa"/>
            <w:shd w:val="clear" w:color="auto" w:fill="FFFFFF" w:themeFill="background1"/>
            <w:vAlign w:val="center"/>
            <w:hideMark/>
          </w:tcPr>
          <w:p w14:paraId="29FF4C60"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259</w:t>
            </w:r>
          </w:p>
        </w:tc>
        <w:tc>
          <w:tcPr>
            <w:tcW w:w="1395" w:type="dxa"/>
            <w:shd w:val="clear" w:color="auto" w:fill="C6E0B4"/>
            <w:vAlign w:val="center"/>
            <w:hideMark/>
          </w:tcPr>
          <w:p w14:paraId="4221C65C"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 xml:space="preserve"> 380</w:t>
            </w:r>
          </w:p>
        </w:tc>
        <w:tc>
          <w:tcPr>
            <w:tcW w:w="1301" w:type="dxa"/>
            <w:shd w:val="clear" w:color="auto" w:fill="FFFFFF" w:themeFill="background1"/>
            <w:vAlign w:val="center"/>
            <w:hideMark/>
          </w:tcPr>
          <w:p w14:paraId="24C38CD8"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3 754</w:t>
            </w:r>
          </w:p>
        </w:tc>
      </w:tr>
      <w:tr w:rsidR="002F13A1" w:rsidRPr="00FD0DBE" w14:paraId="31806D1C" w14:textId="77777777" w:rsidTr="5EFF1C9C">
        <w:trPr>
          <w:trHeight w:val="195"/>
        </w:trPr>
        <w:tc>
          <w:tcPr>
            <w:tcW w:w="2811" w:type="dxa"/>
            <w:shd w:val="clear" w:color="auto" w:fill="FFFFFF" w:themeFill="background1"/>
            <w:vAlign w:val="center"/>
            <w:hideMark/>
          </w:tcPr>
          <w:p w14:paraId="5B62A9EE" w14:textId="77777777" w:rsidR="002F13A1" w:rsidRPr="00FD0DBE" w:rsidRDefault="002F13A1" w:rsidP="00B377A5">
            <w:pPr>
              <w:spacing w:after="0"/>
              <w:rPr>
                <w:rFonts w:eastAsia="Times New Roman"/>
                <w:sz w:val="20"/>
                <w:szCs w:val="20"/>
              </w:rPr>
            </w:pPr>
            <w:r w:rsidRPr="00FD0DBE">
              <w:rPr>
                <w:rFonts w:eastAsia="Times New Roman"/>
                <w:sz w:val="20"/>
                <w:szCs w:val="20"/>
              </w:rPr>
              <w:t>Ventspils novads</w:t>
            </w:r>
          </w:p>
        </w:tc>
        <w:tc>
          <w:tcPr>
            <w:tcW w:w="1696" w:type="dxa"/>
            <w:shd w:val="clear" w:color="auto" w:fill="FFFFFF" w:themeFill="background1"/>
            <w:vAlign w:val="center"/>
            <w:hideMark/>
          </w:tcPr>
          <w:p w14:paraId="731DEE18"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476</w:t>
            </w:r>
          </w:p>
        </w:tc>
        <w:tc>
          <w:tcPr>
            <w:tcW w:w="1791" w:type="dxa"/>
            <w:shd w:val="clear" w:color="auto" w:fill="FFFFFF" w:themeFill="background1"/>
            <w:vAlign w:val="center"/>
            <w:hideMark/>
          </w:tcPr>
          <w:p w14:paraId="5E43F85E" w14:textId="77777777" w:rsidR="002F13A1" w:rsidRPr="00FD0DBE" w:rsidRDefault="002F13A1" w:rsidP="00B377A5">
            <w:pPr>
              <w:spacing w:after="0"/>
              <w:jc w:val="right"/>
              <w:rPr>
                <w:rFonts w:eastAsia="Times New Roman"/>
                <w:sz w:val="20"/>
                <w:szCs w:val="20"/>
              </w:rPr>
            </w:pPr>
            <w:r w:rsidRPr="00FD0DBE">
              <w:rPr>
                <w:rFonts w:eastAsia="Times New Roman"/>
                <w:sz w:val="20"/>
                <w:szCs w:val="20"/>
              </w:rPr>
              <w:t>880</w:t>
            </w:r>
          </w:p>
        </w:tc>
        <w:tc>
          <w:tcPr>
            <w:tcW w:w="1395" w:type="dxa"/>
            <w:shd w:val="clear" w:color="auto" w:fill="C6E0B4"/>
            <w:vAlign w:val="center"/>
            <w:hideMark/>
          </w:tcPr>
          <w:p w14:paraId="709C0C7B" w14:textId="77777777" w:rsidR="002F13A1" w:rsidRPr="00FD0DBE" w:rsidRDefault="002F13A1" w:rsidP="00B377A5">
            <w:pPr>
              <w:spacing w:after="0"/>
              <w:ind w:firstLine="160"/>
              <w:jc w:val="right"/>
              <w:rPr>
                <w:rFonts w:eastAsia="Times New Roman"/>
                <w:sz w:val="20"/>
                <w:szCs w:val="20"/>
              </w:rPr>
            </w:pPr>
            <w:r w:rsidRPr="00FD0DBE">
              <w:rPr>
                <w:rFonts w:eastAsia="Times New Roman"/>
                <w:sz w:val="20"/>
                <w:szCs w:val="20"/>
              </w:rPr>
              <w:t>1 356</w:t>
            </w:r>
          </w:p>
        </w:tc>
        <w:tc>
          <w:tcPr>
            <w:tcW w:w="1301" w:type="dxa"/>
            <w:shd w:val="clear" w:color="auto" w:fill="FFFFFF" w:themeFill="background1"/>
            <w:vAlign w:val="center"/>
            <w:hideMark/>
          </w:tcPr>
          <w:p w14:paraId="2D97BED3" w14:textId="77777777" w:rsidR="002F13A1" w:rsidRPr="00FD0DBE" w:rsidRDefault="002F13A1" w:rsidP="00B377A5">
            <w:pPr>
              <w:spacing w:after="0"/>
              <w:ind w:firstLine="123"/>
              <w:jc w:val="right"/>
              <w:rPr>
                <w:rFonts w:eastAsia="Times New Roman"/>
                <w:sz w:val="20"/>
                <w:szCs w:val="20"/>
              </w:rPr>
            </w:pPr>
            <w:r w:rsidRPr="00FD0DBE">
              <w:rPr>
                <w:rFonts w:eastAsia="Times New Roman"/>
                <w:sz w:val="20"/>
                <w:szCs w:val="20"/>
              </w:rPr>
              <w:t>4 656</w:t>
            </w:r>
          </w:p>
        </w:tc>
      </w:tr>
    </w:tbl>
    <w:p w14:paraId="26E69773" w14:textId="77777777" w:rsidR="002F13A1" w:rsidRPr="00FD0DBE" w:rsidRDefault="002F13A1" w:rsidP="5EFF1C9C">
      <w:pPr>
        <w:jc w:val="right"/>
        <w:rPr>
          <w:rFonts w:eastAsia="Times New Roman"/>
        </w:rPr>
      </w:pPr>
      <w:r w:rsidRPr="00FD0DBE">
        <w:rPr>
          <w:rFonts w:eastAsia="Times New Roman"/>
          <w:i/>
          <w:iCs/>
        </w:rPr>
        <w:t>Datu avots: RAIM</w:t>
      </w:r>
      <w:r w:rsidRPr="00FD0DBE">
        <w:rPr>
          <w:rFonts w:eastAsia="Times New Roman"/>
        </w:rPr>
        <w:t xml:space="preserve"> </w:t>
      </w:r>
    </w:p>
    <w:p w14:paraId="774CED2B" w14:textId="77777777" w:rsidR="002F13A1" w:rsidRPr="00FD0DBE" w:rsidRDefault="002F13A1" w:rsidP="5EFF1C9C">
      <w:pPr>
        <w:spacing w:before="120"/>
        <w:rPr>
          <w:rFonts w:eastAsia="Times New Roman"/>
        </w:rPr>
      </w:pPr>
      <w:r w:rsidRPr="00FD0DBE">
        <w:rPr>
          <w:rFonts w:eastAsia="Times New Roman"/>
        </w:rPr>
        <w:t xml:space="preserve">Analizējot pārējās pašvaldības (izņemot Rīgas </w:t>
      </w:r>
      <w:proofErr w:type="spellStart"/>
      <w:r w:rsidRPr="00FD0DBE">
        <w:rPr>
          <w:rFonts w:eastAsia="Times New Roman"/>
        </w:rPr>
        <w:t>valstspilsētu</w:t>
      </w:r>
      <w:proofErr w:type="spellEnd"/>
      <w:r w:rsidRPr="00FD0DBE">
        <w:rPr>
          <w:rFonts w:eastAsia="Times New Roman"/>
        </w:rPr>
        <w:t xml:space="preserve">), skatīt attēlu zemāk, secinām, ka audzēkņu skaits pašvaldībā neietekmē izdevumu apmēru uz 1 audzēkni – respektīvi, lai gan audzēkņu skaits pašvaldībās ir atšķirīgs un redzamas izteiktas atšķirības starp novadu pašvaldībām, vidējais izdevumu apmērs uz 1 audzēkni svārstās robežās no 3200 EUR līdz 6500 EUR (neņemot vērā pašu zemāko un pašu augstāko </w:t>
      </w:r>
      <w:r w:rsidRPr="00FD0DBE">
        <w:rPr>
          <w:rFonts w:eastAsia="Times New Roman"/>
        </w:rPr>
        <w:lastRenderedPageBreak/>
        <w:t xml:space="preserve">rādītāju). Aprēķinot visu pašvaldību vidējo izdevumu apmēru uz 1 audzēkni, secināms, ka izdevumi veido ~4300 EUR, kas nozīmē, ka vismaz 24 pašvaldībās izdevumu apmērs ir lielāks par kopējo vidējo rādītāju, bet 19 pašvaldībās – zemāks par vidējo. </w:t>
      </w:r>
    </w:p>
    <w:p w14:paraId="5D337505" w14:textId="46CEF08D" w:rsidR="002F13A1" w:rsidRPr="00FD0DBE" w:rsidRDefault="00CA1F54" w:rsidP="008E2C84">
      <w:pPr>
        <w:pStyle w:val="Caption"/>
      </w:pPr>
      <w:bookmarkStart w:id="51" w:name="_Toc91019175"/>
      <w:r w:rsidRPr="00FD0DBE">
        <w:t>27</w:t>
      </w:r>
      <w:r w:rsidR="002F13A1" w:rsidRPr="00FD0DBE">
        <w:t>. attēls. Audzēkņu skaits pašvaldību pirmsskolas un vispārējās izglītības iestādēs, izmaksas uz 1 audzēkni, EUR (nav iekļauti dati par Rīgu)</w:t>
      </w:r>
      <w:bookmarkEnd w:id="51"/>
    </w:p>
    <w:p w14:paraId="1A1D17F6" w14:textId="77777777" w:rsidR="002F13A1" w:rsidRPr="00FD0DBE" w:rsidRDefault="002F13A1" w:rsidP="5EFF1C9C">
      <w:pPr>
        <w:pStyle w:val="ListParagraph"/>
        <w:ind w:left="792" w:hanging="792"/>
        <w:jc w:val="right"/>
        <w:rPr>
          <w:rFonts w:eastAsia="Times New Roman"/>
          <w:b/>
          <w:bCs/>
        </w:rPr>
      </w:pPr>
      <w:r w:rsidRPr="00FD0DBE">
        <w:rPr>
          <w:noProof/>
          <w:lang w:eastAsia="lv-LV"/>
        </w:rPr>
        <w:drawing>
          <wp:inline distT="0" distB="0" distL="0" distR="0" wp14:anchorId="18C38B5A" wp14:editId="20C5B385">
            <wp:extent cx="5731510" cy="2362701"/>
            <wp:effectExtent l="0" t="0" r="2540" b="0"/>
            <wp:docPr id="26" name="Chart 26">
              <a:extLst xmlns:a="http://schemas.openxmlformats.org/drawingml/2006/main">
                <a:ext uri="{FF2B5EF4-FFF2-40B4-BE49-F238E27FC236}">
                  <a16:creationId xmlns:a16="http://schemas.microsoft.com/office/drawing/2014/main" id="{433844F7-4041-4FAA-92B8-3ECA89F868D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r w:rsidRPr="00FD0DBE">
        <w:rPr>
          <w:rFonts w:eastAsia="Times New Roman"/>
          <w:i/>
          <w:iCs/>
        </w:rPr>
        <w:t>Datu avots: RAIM</w:t>
      </w:r>
      <w:r w:rsidRPr="00FD0DBE">
        <w:rPr>
          <w:rFonts w:eastAsia="Times New Roman"/>
        </w:rPr>
        <w:t xml:space="preserve"> </w:t>
      </w:r>
    </w:p>
    <w:p w14:paraId="692CF55B" w14:textId="18CD7018" w:rsidR="002F13A1" w:rsidRPr="00FD0DBE" w:rsidRDefault="002F13A1" w:rsidP="5EFF1C9C">
      <w:pPr>
        <w:spacing w:before="120"/>
        <w:rPr>
          <w:rFonts w:eastAsia="Times New Roman"/>
        </w:rPr>
      </w:pPr>
      <w:r w:rsidRPr="00FD0DBE">
        <w:rPr>
          <w:rFonts w:eastAsia="Times New Roman"/>
        </w:rPr>
        <w:t xml:space="preserve">Atšķirības finansējumā pamatā saistītas ar pašvaldību iniciatīvām jeb īstenotajiem projektiem, piemēram, jaunu pirmsskolas izglītības iestāžu būvniecība (atkarīgs no pašvaldības, dažās tā ir ļoti aktuāla problēma, bet citās PII skaits ir pietiekams). Atšķirības ir saistītas arī sniegtajiem pakalpojumiem, piemēram, bezmaksas ēdināšanas nodrošināšana, piemaksas skolotājiem, dzīvojamā fonda nodrošināšana skolotājiem. Kopumā atšķirības ir saistītas ar nodrošinātiem pakalpojumiem, nevis ar dažādu interpretāciju attiecībā uz izdevumu atspoguļošanu. Tāpat arī īstenotā izglītības iestāžu restrukturizācija ir ietekmējusi izdevumus izglītībai. Saskaņā ar intervijās sniegto informāciju, skolu reorganizācija pamatā ir pabeigta, minēti tikai atsevišķi piemēri, kad nepieciešama tālāka restrukturizācija. Daudzām pašvaldībām prioritāte ir interešu izglītības attīstība, piemēram, sporta un mūzikas skolas. </w:t>
      </w:r>
    </w:p>
    <w:p w14:paraId="774EB994" w14:textId="77777777" w:rsidR="002F13A1" w:rsidRPr="00FD0DBE" w:rsidRDefault="002F13A1" w:rsidP="5EFF1C9C">
      <w:pPr>
        <w:rPr>
          <w:rFonts w:eastAsia="Times New Roman"/>
          <w:b/>
          <w:bCs/>
        </w:rPr>
      </w:pPr>
      <w:r w:rsidRPr="00FD0DBE">
        <w:rPr>
          <w:rFonts w:eastAsia="Times New Roman"/>
          <w:b/>
          <w:bCs/>
        </w:rPr>
        <w:t xml:space="preserve">Pašvaldību viedoklis </w:t>
      </w:r>
    </w:p>
    <w:p w14:paraId="22326093" w14:textId="77777777" w:rsidR="002F13A1" w:rsidRPr="00FD0DBE" w:rsidRDefault="002F13A1" w:rsidP="5EFF1C9C">
      <w:pPr>
        <w:rPr>
          <w:rFonts w:eastAsia="Times New Roman"/>
        </w:rPr>
      </w:pPr>
      <w:r w:rsidRPr="00FD0DBE">
        <w:rPr>
          <w:rFonts w:eastAsia="Times New Roman"/>
        </w:rPr>
        <w:t xml:space="preserve">Saskaņā ar intervijās sniegto informāciju, lielākās izmaiņas izglītības pakalpojumu nodrošināšanā pirms un pēc ATR ir saistībā ar audzēkņu ēdināšanu PII un vispārējās izglītības iestādēs, jo ATR rezultātā tiek vienādota sistēma, par pamatu ņemot vislielāko atbalsta apjomu starp apvienotajām pašvaldībām, un tas ir saistīts ar papildu izdevumiem. ATR rezultāti vēl neatspoguļo skolu skaitu izmaiņas un šādu </w:t>
      </w:r>
      <w:proofErr w:type="spellStart"/>
      <w:r w:rsidRPr="00FD0DBE">
        <w:rPr>
          <w:rFonts w:eastAsia="Times New Roman"/>
        </w:rPr>
        <w:t>izvērtējumu</w:t>
      </w:r>
      <w:proofErr w:type="spellEnd"/>
      <w:r w:rsidRPr="00FD0DBE">
        <w:rPr>
          <w:rFonts w:eastAsia="Times New Roman"/>
        </w:rPr>
        <w:t xml:space="preserve"> varēs veikt pēc diviem gadiem, jo ATR šos jautājumus pašreiz neietekmē. </w:t>
      </w:r>
    </w:p>
    <w:p w14:paraId="01AF99FC" w14:textId="77777777" w:rsidR="002F13A1" w:rsidRPr="00FD0DBE" w:rsidRDefault="002F13A1" w:rsidP="5EFF1C9C">
      <w:pPr>
        <w:rPr>
          <w:rFonts w:eastAsia="Times New Roman"/>
        </w:rPr>
      </w:pPr>
      <w:r w:rsidRPr="00FD0DBE">
        <w:rPr>
          <w:rFonts w:eastAsia="Times New Roman"/>
        </w:rPr>
        <w:t xml:space="preserve">Intervijās pašvaldību pārstāvji norādīja, ka saistībā ar izglītības pakalpojumu nodrošināšanu pieaug uzturēšanas izmaksas, piemēram, transporta izmaksas. Izmaksas ietekmē norēķinu sistēma, tai skaitā “nauda seko skolēnam”. Kā novērojušas pašvaldības, pamatskola tiek izvēlēta tuvāk skolēna dzīves vietai, bet vidusskola var tikt izvēlēta citā pašvaldībā. Dažādu speciālistu izmaksas (atalgojums, materiāli tehniskā bāze), piemēram, logopēdi, psihologi, tiek segtas no pašvaldības budžeta. </w:t>
      </w:r>
    </w:p>
    <w:p w14:paraId="48B2FCF6" w14:textId="77777777" w:rsidR="002F13A1" w:rsidRPr="00FD0DBE" w:rsidRDefault="002F13A1" w:rsidP="5EFF1C9C">
      <w:pPr>
        <w:rPr>
          <w:rFonts w:eastAsia="Times New Roman"/>
        </w:rPr>
      </w:pPr>
      <w:r w:rsidRPr="00FD0DBE">
        <w:rPr>
          <w:rFonts w:eastAsia="Times New Roman"/>
        </w:rPr>
        <w:t xml:space="preserve">ATR ietekmē atsevišķās pašvaldībās palielinājās izdevumi saistībā ar izglītību, piemēram, vienādojot brīvpusdienu nodrošināšanas principus </w:t>
      </w:r>
      <w:proofErr w:type="spellStart"/>
      <w:r w:rsidRPr="00FD0DBE">
        <w:rPr>
          <w:rFonts w:eastAsia="Times New Roman"/>
        </w:rPr>
        <w:t>jaunizveidotajā</w:t>
      </w:r>
      <w:proofErr w:type="spellEnd"/>
      <w:r w:rsidRPr="00FD0DBE">
        <w:rPr>
          <w:rFonts w:eastAsia="Times New Roman"/>
        </w:rPr>
        <w:t xml:space="preserve"> pašvaldībā.</w:t>
      </w:r>
    </w:p>
    <w:p w14:paraId="159F4DDA" w14:textId="77777777" w:rsidR="002F13A1" w:rsidRPr="00FD0DBE" w:rsidRDefault="002F13A1" w:rsidP="5EFF1C9C">
      <w:pPr>
        <w:rPr>
          <w:rStyle w:val="CommentReference"/>
          <w:rFonts w:eastAsia="Times New Roman"/>
        </w:rPr>
      </w:pPr>
    </w:p>
    <w:p w14:paraId="1B7A5E91" w14:textId="77777777" w:rsidR="002F13A1" w:rsidRPr="00FD0DBE" w:rsidRDefault="002F13A1" w:rsidP="5EFF1C9C">
      <w:pPr>
        <w:pStyle w:val="Heading4"/>
        <w:rPr>
          <w:rFonts w:eastAsia="Times New Roman"/>
        </w:rPr>
      </w:pPr>
      <w:r w:rsidRPr="00FD0DBE">
        <w:rPr>
          <w:rFonts w:eastAsia="Times New Roman"/>
        </w:rPr>
        <w:t>Ekonomiskās darbības pakalpojumu nodrošināšana</w:t>
      </w:r>
    </w:p>
    <w:p w14:paraId="64285DA1" w14:textId="1526391E" w:rsidR="002F13A1" w:rsidRPr="00FD0DBE" w:rsidRDefault="002F13A1" w:rsidP="5EFF1C9C">
      <w:pPr>
        <w:rPr>
          <w:rFonts w:eastAsia="Times New Roman"/>
          <w:b/>
          <w:bCs/>
        </w:rPr>
      </w:pPr>
      <w:r w:rsidRPr="00FD0DBE">
        <w:rPr>
          <w:rFonts w:eastAsia="Times New Roman"/>
          <w:b/>
          <w:bCs/>
          <w:u w:val="single"/>
        </w:rPr>
        <w:t>Kopējie secinājumi par ekonomiskās darbības pakalpojumu nodrošināšanu</w:t>
      </w:r>
      <w:r w:rsidRPr="00FD0DBE">
        <w:rPr>
          <w:rFonts w:eastAsia="Times New Roman"/>
          <w:b/>
          <w:bCs/>
        </w:rPr>
        <w:t>:</w:t>
      </w:r>
    </w:p>
    <w:p w14:paraId="5C38DC10" w14:textId="26B66CCF" w:rsidR="2670B3A3" w:rsidRPr="00FD0DBE" w:rsidRDefault="2670B3A3" w:rsidP="00955BC0">
      <w:pPr>
        <w:pStyle w:val="ListParagraph"/>
        <w:numPr>
          <w:ilvl w:val="0"/>
          <w:numId w:val="1"/>
        </w:numPr>
        <w:rPr>
          <w:rFonts w:eastAsia="Times New Roman"/>
          <w:b/>
          <w:bCs/>
        </w:rPr>
      </w:pPr>
      <w:r w:rsidRPr="00FD0DBE">
        <w:rPr>
          <w:rFonts w:eastAsia="Times New Roman"/>
        </w:rPr>
        <w:t xml:space="preserve">Ekonomiskās darbības pakalpojumi ietver ļoti plašu pakalpojumu klāstu, tādēļ dati starp pašvaldībām nav viennozīmīgi salīdzināmi. </w:t>
      </w:r>
    </w:p>
    <w:p w14:paraId="05DC1639" w14:textId="559E950B" w:rsidR="2670B3A3" w:rsidRPr="00FD0DBE" w:rsidRDefault="2670B3A3" w:rsidP="00955BC0">
      <w:pPr>
        <w:pStyle w:val="ListParagraph"/>
        <w:numPr>
          <w:ilvl w:val="0"/>
          <w:numId w:val="1"/>
        </w:numPr>
        <w:rPr>
          <w:rFonts w:eastAsia="Times New Roman"/>
          <w:b/>
          <w:bCs/>
        </w:rPr>
      </w:pPr>
      <w:r w:rsidRPr="00FD0DBE">
        <w:rPr>
          <w:rFonts w:eastAsia="Times New Roman"/>
          <w:b/>
          <w:bCs/>
        </w:rPr>
        <w:t>Nav korelācijas</w:t>
      </w:r>
      <w:r w:rsidRPr="00FD0DBE">
        <w:rPr>
          <w:rFonts w:eastAsia="Times New Roman"/>
        </w:rPr>
        <w:t xml:space="preserve"> starp ekonomiskās darbības pakalpojumu izmaksām un  iedzīvotāju blīvumu / apdzīvotību pašvaldībā.</w:t>
      </w:r>
    </w:p>
    <w:p w14:paraId="19D54620" w14:textId="77777777" w:rsidR="002F13A1" w:rsidRPr="00FD0DBE" w:rsidRDefault="002F13A1" w:rsidP="5EFF1C9C">
      <w:pPr>
        <w:rPr>
          <w:rFonts w:eastAsia="Times New Roman"/>
          <w:b/>
          <w:bCs/>
        </w:rPr>
      </w:pPr>
      <w:r w:rsidRPr="00FD0DBE">
        <w:rPr>
          <w:rFonts w:eastAsia="Times New Roman"/>
          <w:b/>
          <w:bCs/>
        </w:rPr>
        <w:t xml:space="preserve">Pašvaldības loma ekonomiskās darbības nodrošināšanā </w:t>
      </w:r>
    </w:p>
    <w:p w14:paraId="25F0017C" w14:textId="77777777" w:rsidR="002F13A1" w:rsidRPr="00FD0DBE" w:rsidRDefault="002F13A1" w:rsidP="5EFF1C9C">
      <w:pPr>
        <w:rPr>
          <w:rFonts w:eastAsia="Times New Roman"/>
        </w:rPr>
      </w:pPr>
      <w:r w:rsidRPr="00FD0DBE">
        <w:rPr>
          <w:rFonts w:eastAsia="Times New Roman"/>
        </w:rPr>
        <w:t>Pamatojoties uz MK 2005. gada 13. decembra noteikumiem Nr.934 “Noteikumi par budžetu izdevumu klasifikāciju atbilstoši funkcionālajām kategorijām”,</w:t>
      </w:r>
      <w:r w:rsidRPr="00FD0DBE">
        <w:rPr>
          <w:rStyle w:val="FootnoteReference"/>
          <w:rFonts w:eastAsia="Times New Roman"/>
        </w:rPr>
        <w:footnoteReference w:id="21"/>
      </w:r>
      <w:r w:rsidRPr="00FD0DBE">
        <w:rPr>
          <w:rFonts w:eastAsia="Times New Roman"/>
        </w:rPr>
        <w:t xml:space="preserve"> ekonomiskās darbības izmaksās tiek iekļautas dažādas izmaksu grupas, kā, piemēram, vispārēja ekonomiska, komerciāla un nodarbinātības darbības (piemēram, sakaru uzturēšana starp pašvaldībām, importa un eksporta tirdzniecība, dotācijas un subsīdijas), lauksaimniecības, mežsaimniecības, zivsaimniecības un medniecība (piemēram, kompensācijas, dotācijas un subsīdijas zemniekiem ar lauksaimniecību saistītām darbībām, mežu apsaimniekošanas izmaksas, darbības ar zivju inkubatoriem), kurināmais un enerģētika, kuros netiek uzskaitīta kurināmās transportēšanas izmaksas, ieguves rūpniecība, apstrādes rūpniecības un būvniecība, transports (piemēram, dotācijas un subsīdijas, lai atbalstītu ceļu infrastruktūras sistēmas un iekārtas darbību, būvniecību, uzturēšanu vai uzlabošanu) u.c. izmaksu kategorijas. </w:t>
      </w:r>
    </w:p>
    <w:p w14:paraId="0375ACF2" w14:textId="77777777" w:rsidR="002F13A1" w:rsidRPr="00FD0DBE" w:rsidRDefault="002F13A1" w:rsidP="5EFF1C9C">
      <w:pPr>
        <w:rPr>
          <w:rFonts w:eastAsia="Times New Roman"/>
        </w:rPr>
      </w:pPr>
      <w:r w:rsidRPr="00FD0DBE">
        <w:rPr>
          <w:rFonts w:eastAsia="Times New Roman"/>
        </w:rPr>
        <w:t xml:space="preserve">Saskaņā ar intervijās sniegto informāciju, pašvaldības iekļauj dažādas izdevumu kategorijas ekonomiskās darbības pakalpojumu nodrošināšanai, piemēram, ielu un ceļu attīstība un uzturēšana, biznesa inkubatoru izveide. </w:t>
      </w:r>
    </w:p>
    <w:p w14:paraId="54786A8C" w14:textId="77777777" w:rsidR="002F13A1" w:rsidRPr="00FD0DBE" w:rsidRDefault="002F13A1" w:rsidP="5EFF1C9C">
      <w:pPr>
        <w:rPr>
          <w:rFonts w:eastAsia="Times New Roman"/>
          <w:b/>
          <w:bCs/>
        </w:rPr>
      </w:pPr>
    </w:p>
    <w:p w14:paraId="2A9C6443" w14:textId="77777777" w:rsidR="002F13A1" w:rsidRPr="00FD0DBE" w:rsidRDefault="002F13A1" w:rsidP="5EFF1C9C">
      <w:pPr>
        <w:rPr>
          <w:rFonts w:eastAsia="Times New Roman"/>
          <w:b/>
          <w:bCs/>
        </w:rPr>
      </w:pPr>
      <w:r w:rsidRPr="00FD0DBE">
        <w:rPr>
          <w:rFonts w:eastAsia="Times New Roman"/>
          <w:b/>
          <w:bCs/>
        </w:rPr>
        <w:t>Ekonomiskā darbība un iedzīvotāju blīvums</w:t>
      </w:r>
    </w:p>
    <w:p w14:paraId="4CBF2B4A" w14:textId="44D6B8F7" w:rsidR="002F13A1" w:rsidRPr="00FD0DBE" w:rsidRDefault="002F13A1" w:rsidP="5EFF1C9C">
      <w:pPr>
        <w:rPr>
          <w:rFonts w:eastAsia="Times New Roman"/>
        </w:rPr>
      </w:pPr>
      <w:r w:rsidRPr="00FD0DBE">
        <w:rPr>
          <w:rFonts w:eastAsia="Times New Roman"/>
        </w:rPr>
        <w:t xml:space="preserve">Tika apkopota informācija par ekonomiskās darbības izmaksām un aprēķinātas ekonomiskās darbības izmaksas uz 1 iedzīvotāju un vidējās izmaksas uz 1 iedzīvotāju, aprēķinus veicot starp novadiem un </w:t>
      </w:r>
      <w:proofErr w:type="spellStart"/>
      <w:r w:rsidRPr="00FD0DBE">
        <w:rPr>
          <w:rFonts w:eastAsia="Times New Roman"/>
        </w:rPr>
        <w:t>valstspilsētām</w:t>
      </w:r>
      <w:proofErr w:type="spellEnd"/>
      <w:r w:rsidRPr="00FD0DBE">
        <w:rPr>
          <w:rFonts w:eastAsia="Times New Roman"/>
        </w:rPr>
        <w:t xml:space="preserve">, jo </w:t>
      </w:r>
      <w:proofErr w:type="spellStart"/>
      <w:r w:rsidRPr="00FD0DBE">
        <w:rPr>
          <w:rFonts w:eastAsia="Times New Roman"/>
        </w:rPr>
        <w:t>valstspilsētām</w:t>
      </w:r>
      <w:proofErr w:type="spellEnd"/>
      <w:r w:rsidRPr="00FD0DBE">
        <w:rPr>
          <w:rFonts w:eastAsia="Times New Roman"/>
        </w:rPr>
        <w:t xml:space="preserve"> bija manāmi augstākas izmaksas uz 1 iedzīvotāju, skatīt tabulas zemāk. Novadu pašvaldību vidējās izmaksas uz 1 iedzīvotāju ir </w:t>
      </w:r>
      <w:r w:rsidRPr="00FD0DBE">
        <w:rPr>
          <w:rFonts w:eastAsia="Times New Roman"/>
          <w:b/>
          <w:bCs/>
        </w:rPr>
        <w:t>194 EUR</w:t>
      </w:r>
      <w:r w:rsidRPr="00FD0DBE">
        <w:rPr>
          <w:rFonts w:eastAsia="Times New Roman"/>
        </w:rPr>
        <w:t xml:space="preserve">. Starp novadiem Saulkrastu novadam ir vislielākās izmaksas uz 1 iedzīvotāju (377 EUR/iedz.) un arī visliekākā novirze (93,44%) no vidējās izmaksas, savukārt vismazākās izmaksas uz 1 iedzīvotāju ir Madonas novadā – 26 EUR/iedz. </w:t>
      </w:r>
    </w:p>
    <w:p w14:paraId="4B0C3221" w14:textId="77777777" w:rsidR="00E70B0D" w:rsidRPr="00FD0DBE" w:rsidRDefault="00E70B0D">
      <w:pPr>
        <w:spacing w:after="160" w:line="259" w:lineRule="auto"/>
        <w:jc w:val="left"/>
        <w:rPr>
          <w:b/>
          <w:bCs/>
          <w:i/>
          <w:iCs/>
          <w:sz w:val="22"/>
          <w:szCs w:val="22"/>
        </w:rPr>
      </w:pPr>
      <w:bookmarkStart w:id="52" w:name="_Toc91019112"/>
      <w:r w:rsidRPr="00FD0DBE">
        <w:br w:type="page"/>
      </w:r>
    </w:p>
    <w:p w14:paraId="5CECA4A0" w14:textId="1CAD9A7B" w:rsidR="002F13A1" w:rsidRPr="00FD0DBE" w:rsidRDefault="00376407" w:rsidP="008E2C84">
      <w:pPr>
        <w:pStyle w:val="Caption"/>
      </w:pPr>
      <w:r w:rsidRPr="00FD0DBE">
        <w:lastRenderedPageBreak/>
        <w:t>22</w:t>
      </w:r>
      <w:r w:rsidR="002F13A1" w:rsidRPr="00FD0DBE">
        <w:t>. tabula. E</w:t>
      </w:r>
      <w:bookmarkStart w:id="53" w:name="_Hlk89463809"/>
      <w:r w:rsidR="002F13A1" w:rsidRPr="00FD0DBE">
        <w:t>konomiskās darbības pakalpojumu izmaksas, vidējās izmaksas uz 1 iedz. starp novadiem, EUR</w:t>
      </w:r>
      <w:bookmarkEnd w:id="52"/>
      <w:r w:rsidR="002F13A1" w:rsidRPr="00FD0DBE">
        <w:t xml:space="preserve"> </w:t>
      </w:r>
    </w:p>
    <w:tbl>
      <w:tblPr>
        <w:tblW w:w="8988" w:type="dxa"/>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Look w:val="04A0" w:firstRow="1" w:lastRow="0" w:firstColumn="1" w:lastColumn="0" w:noHBand="0" w:noVBand="1"/>
      </w:tblPr>
      <w:tblGrid>
        <w:gridCol w:w="2204"/>
        <w:gridCol w:w="2302"/>
        <w:gridCol w:w="1183"/>
        <w:gridCol w:w="1828"/>
        <w:gridCol w:w="1471"/>
      </w:tblGrid>
      <w:tr w:rsidR="002F13A1" w:rsidRPr="00FD0DBE" w14:paraId="1CB4364C" w14:textId="77777777" w:rsidTr="5EFF1C9C">
        <w:trPr>
          <w:trHeight w:val="694"/>
        </w:trPr>
        <w:tc>
          <w:tcPr>
            <w:tcW w:w="2233" w:type="dxa"/>
            <w:shd w:val="clear" w:color="auto" w:fill="F2F2F2" w:themeFill="background1" w:themeFillShade="F2"/>
            <w:vAlign w:val="center"/>
            <w:hideMark/>
          </w:tcPr>
          <w:bookmarkEnd w:id="53"/>
          <w:p w14:paraId="7D7479CB" w14:textId="2149CD1F" w:rsidR="002F13A1" w:rsidRPr="00FD0DBE" w:rsidRDefault="00B03571" w:rsidP="00B03571">
            <w:pPr>
              <w:spacing w:after="0"/>
              <w:jc w:val="center"/>
              <w:rPr>
                <w:rFonts w:eastAsia="Times New Roman"/>
                <w:color w:val="2F5496" w:themeColor="accent1" w:themeShade="BF"/>
                <w:sz w:val="20"/>
                <w:szCs w:val="20"/>
                <w:lang w:eastAsia="lv-LV"/>
              </w:rPr>
            </w:pPr>
            <w:r w:rsidRPr="00FD0DBE">
              <w:rPr>
                <w:rFonts w:eastAsia="Times New Roman"/>
                <w:b/>
                <w:bCs/>
                <w:color w:val="2F5496" w:themeColor="accent1" w:themeShade="BF"/>
                <w:sz w:val="20"/>
                <w:szCs w:val="20"/>
                <w:lang w:eastAsia="lv-LV"/>
              </w:rPr>
              <w:t>Pašvaldība</w:t>
            </w:r>
            <w:r w:rsidR="002F13A1" w:rsidRPr="00FD0DBE">
              <w:rPr>
                <w:rFonts w:eastAsia="Times New Roman"/>
                <w:color w:val="2F5496" w:themeColor="accent1" w:themeShade="BF"/>
                <w:sz w:val="20"/>
                <w:szCs w:val="20"/>
                <w:lang w:eastAsia="lv-LV"/>
              </w:rPr>
              <w:t> </w:t>
            </w:r>
          </w:p>
        </w:tc>
        <w:tc>
          <w:tcPr>
            <w:tcW w:w="2302" w:type="dxa"/>
            <w:shd w:val="clear" w:color="auto" w:fill="F2F2F2" w:themeFill="background1" w:themeFillShade="F2"/>
            <w:vAlign w:val="center"/>
            <w:hideMark/>
          </w:tcPr>
          <w:p w14:paraId="7871619F" w14:textId="77777777" w:rsidR="002F13A1" w:rsidRPr="00FD0DBE" w:rsidRDefault="002F13A1" w:rsidP="00B03571">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Ekonomiskās darbības izdevumi, EUR</w:t>
            </w:r>
          </w:p>
        </w:tc>
        <w:tc>
          <w:tcPr>
            <w:tcW w:w="1154" w:type="dxa"/>
            <w:shd w:val="clear" w:color="auto" w:fill="F2F2F2" w:themeFill="background1" w:themeFillShade="F2"/>
            <w:vAlign w:val="center"/>
            <w:hideMark/>
          </w:tcPr>
          <w:p w14:paraId="30BAFAC9" w14:textId="77777777" w:rsidR="002F13A1" w:rsidRPr="00FD0DBE" w:rsidRDefault="002F13A1" w:rsidP="00B03571">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Iedzīvotāju skaits</w:t>
            </w:r>
          </w:p>
        </w:tc>
        <w:tc>
          <w:tcPr>
            <w:tcW w:w="1828" w:type="dxa"/>
            <w:shd w:val="clear" w:color="auto" w:fill="F2F2F2" w:themeFill="background1" w:themeFillShade="F2"/>
            <w:vAlign w:val="center"/>
            <w:hideMark/>
          </w:tcPr>
          <w:p w14:paraId="1033CBC3" w14:textId="77777777" w:rsidR="002F13A1" w:rsidRPr="00FD0DBE" w:rsidRDefault="002F13A1" w:rsidP="00B03571">
            <w:pPr>
              <w:spacing w:after="0"/>
              <w:ind w:firstLine="25"/>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Ekonomiskās darbības izmaksas uz 1 iedz., EUR</w:t>
            </w:r>
          </w:p>
        </w:tc>
        <w:tc>
          <w:tcPr>
            <w:tcW w:w="1471" w:type="dxa"/>
            <w:shd w:val="clear" w:color="auto" w:fill="F2F2F2" w:themeFill="background1" w:themeFillShade="F2"/>
            <w:vAlign w:val="center"/>
            <w:hideMark/>
          </w:tcPr>
          <w:p w14:paraId="2E1CAA0B" w14:textId="77777777" w:rsidR="002F13A1" w:rsidRPr="00FD0DBE" w:rsidRDefault="002F13A1" w:rsidP="00B03571">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Novirzes no vidējām izmaksām, %</w:t>
            </w:r>
          </w:p>
        </w:tc>
      </w:tr>
      <w:tr w:rsidR="002F13A1" w:rsidRPr="00FD0DBE" w14:paraId="209DBE5C" w14:textId="77777777" w:rsidTr="5EFF1C9C">
        <w:trPr>
          <w:trHeight w:val="218"/>
        </w:trPr>
        <w:tc>
          <w:tcPr>
            <w:tcW w:w="2233" w:type="dxa"/>
            <w:shd w:val="clear" w:color="auto" w:fill="FFFFFF" w:themeFill="background1"/>
            <w:vAlign w:val="center"/>
            <w:hideMark/>
          </w:tcPr>
          <w:p w14:paraId="4893D454"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Aizkraukles novads</w:t>
            </w:r>
          </w:p>
        </w:tc>
        <w:tc>
          <w:tcPr>
            <w:tcW w:w="2302" w:type="dxa"/>
            <w:shd w:val="clear" w:color="auto" w:fill="FFFFFF" w:themeFill="background1"/>
            <w:noWrap/>
            <w:vAlign w:val="center"/>
            <w:hideMark/>
          </w:tcPr>
          <w:p w14:paraId="6A4588BC"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8 064 855</w:t>
            </w:r>
          </w:p>
        </w:tc>
        <w:tc>
          <w:tcPr>
            <w:tcW w:w="1154" w:type="dxa"/>
            <w:shd w:val="clear" w:color="auto" w:fill="FFFFFF" w:themeFill="background1"/>
            <w:noWrap/>
            <w:vAlign w:val="center"/>
            <w:hideMark/>
          </w:tcPr>
          <w:p w14:paraId="089B758F"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31 096</w:t>
            </w:r>
          </w:p>
        </w:tc>
        <w:tc>
          <w:tcPr>
            <w:tcW w:w="1828" w:type="dxa"/>
            <w:shd w:val="clear" w:color="auto" w:fill="FFFFFF" w:themeFill="background1"/>
            <w:noWrap/>
            <w:vAlign w:val="center"/>
            <w:hideMark/>
          </w:tcPr>
          <w:p w14:paraId="4EF99995"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259</w:t>
            </w:r>
          </w:p>
        </w:tc>
        <w:tc>
          <w:tcPr>
            <w:tcW w:w="1471" w:type="dxa"/>
            <w:shd w:val="clear" w:color="auto" w:fill="FFFFFF" w:themeFill="background1"/>
            <w:noWrap/>
            <w:vAlign w:val="center"/>
            <w:hideMark/>
          </w:tcPr>
          <w:p w14:paraId="5885D087"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33,51%</w:t>
            </w:r>
          </w:p>
        </w:tc>
      </w:tr>
      <w:tr w:rsidR="002F13A1" w:rsidRPr="00FD0DBE" w14:paraId="2A290DD6" w14:textId="77777777" w:rsidTr="5EFF1C9C">
        <w:trPr>
          <w:trHeight w:val="218"/>
        </w:trPr>
        <w:tc>
          <w:tcPr>
            <w:tcW w:w="2233" w:type="dxa"/>
            <w:shd w:val="clear" w:color="auto" w:fill="FFFFFF" w:themeFill="background1"/>
            <w:vAlign w:val="center"/>
            <w:hideMark/>
          </w:tcPr>
          <w:p w14:paraId="5E9C97CD"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Alūksnes novads</w:t>
            </w:r>
          </w:p>
        </w:tc>
        <w:tc>
          <w:tcPr>
            <w:tcW w:w="2302" w:type="dxa"/>
            <w:shd w:val="clear" w:color="auto" w:fill="FFFFFF" w:themeFill="background1"/>
            <w:noWrap/>
            <w:vAlign w:val="center"/>
            <w:hideMark/>
          </w:tcPr>
          <w:p w14:paraId="38787F25"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2 411 728</w:t>
            </w:r>
          </w:p>
        </w:tc>
        <w:tc>
          <w:tcPr>
            <w:tcW w:w="1154" w:type="dxa"/>
            <w:shd w:val="clear" w:color="auto" w:fill="FFFFFF" w:themeFill="background1"/>
            <w:noWrap/>
            <w:vAlign w:val="center"/>
            <w:hideMark/>
          </w:tcPr>
          <w:p w14:paraId="01B288F5"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15 416</w:t>
            </w:r>
          </w:p>
        </w:tc>
        <w:tc>
          <w:tcPr>
            <w:tcW w:w="1828" w:type="dxa"/>
            <w:shd w:val="clear" w:color="auto" w:fill="FFFFFF" w:themeFill="background1"/>
            <w:noWrap/>
            <w:vAlign w:val="center"/>
            <w:hideMark/>
          </w:tcPr>
          <w:p w14:paraId="393CE2AA"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156</w:t>
            </w:r>
          </w:p>
        </w:tc>
        <w:tc>
          <w:tcPr>
            <w:tcW w:w="1471" w:type="dxa"/>
            <w:shd w:val="clear" w:color="auto" w:fill="FFFFFF" w:themeFill="background1"/>
            <w:noWrap/>
            <w:vAlign w:val="center"/>
            <w:hideMark/>
          </w:tcPr>
          <w:p w14:paraId="6FD06E6C"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-19,59%</w:t>
            </w:r>
          </w:p>
        </w:tc>
      </w:tr>
      <w:tr w:rsidR="002F13A1" w:rsidRPr="00FD0DBE" w14:paraId="78EA3F87" w14:textId="77777777" w:rsidTr="5EFF1C9C">
        <w:trPr>
          <w:trHeight w:val="218"/>
        </w:trPr>
        <w:tc>
          <w:tcPr>
            <w:tcW w:w="2233" w:type="dxa"/>
            <w:shd w:val="clear" w:color="auto" w:fill="FFFFFF" w:themeFill="background1"/>
            <w:vAlign w:val="center"/>
            <w:hideMark/>
          </w:tcPr>
          <w:p w14:paraId="0404941A"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Augšdaugavas novads</w:t>
            </w:r>
          </w:p>
        </w:tc>
        <w:tc>
          <w:tcPr>
            <w:tcW w:w="2302" w:type="dxa"/>
            <w:shd w:val="clear" w:color="auto" w:fill="FFFFFF" w:themeFill="background1"/>
            <w:noWrap/>
            <w:vAlign w:val="center"/>
            <w:hideMark/>
          </w:tcPr>
          <w:p w14:paraId="3EB25641"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3 727 707</w:t>
            </w:r>
          </w:p>
        </w:tc>
        <w:tc>
          <w:tcPr>
            <w:tcW w:w="1154" w:type="dxa"/>
            <w:shd w:val="clear" w:color="auto" w:fill="FFFFFF" w:themeFill="background1"/>
            <w:noWrap/>
            <w:vAlign w:val="center"/>
            <w:hideMark/>
          </w:tcPr>
          <w:p w14:paraId="5AA3C6EA"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28 433</w:t>
            </w:r>
          </w:p>
        </w:tc>
        <w:tc>
          <w:tcPr>
            <w:tcW w:w="1828" w:type="dxa"/>
            <w:shd w:val="clear" w:color="auto" w:fill="FFFFFF" w:themeFill="background1"/>
            <w:noWrap/>
            <w:vAlign w:val="center"/>
            <w:hideMark/>
          </w:tcPr>
          <w:p w14:paraId="5812EDE7"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131</w:t>
            </w:r>
          </w:p>
        </w:tc>
        <w:tc>
          <w:tcPr>
            <w:tcW w:w="1471" w:type="dxa"/>
            <w:shd w:val="clear" w:color="auto" w:fill="FFFFFF" w:themeFill="background1"/>
            <w:noWrap/>
            <w:vAlign w:val="center"/>
            <w:hideMark/>
          </w:tcPr>
          <w:p w14:paraId="693D8A29"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-32,47%</w:t>
            </w:r>
          </w:p>
        </w:tc>
      </w:tr>
      <w:tr w:rsidR="002F13A1" w:rsidRPr="00FD0DBE" w14:paraId="27E65175" w14:textId="77777777" w:rsidTr="5EFF1C9C">
        <w:trPr>
          <w:trHeight w:val="218"/>
        </w:trPr>
        <w:tc>
          <w:tcPr>
            <w:tcW w:w="2233" w:type="dxa"/>
            <w:shd w:val="clear" w:color="auto" w:fill="FFFFFF" w:themeFill="background1"/>
            <w:vAlign w:val="center"/>
            <w:hideMark/>
          </w:tcPr>
          <w:p w14:paraId="4D9408D1"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Ādažu novads</w:t>
            </w:r>
          </w:p>
        </w:tc>
        <w:tc>
          <w:tcPr>
            <w:tcW w:w="2302" w:type="dxa"/>
            <w:shd w:val="clear" w:color="auto" w:fill="FFFFFF" w:themeFill="background1"/>
            <w:noWrap/>
            <w:vAlign w:val="center"/>
            <w:hideMark/>
          </w:tcPr>
          <w:p w14:paraId="43230D9F"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2 974 049</w:t>
            </w:r>
          </w:p>
        </w:tc>
        <w:tc>
          <w:tcPr>
            <w:tcW w:w="1154" w:type="dxa"/>
            <w:shd w:val="clear" w:color="auto" w:fill="FFFFFF" w:themeFill="background1"/>
            <w:noWrap/>
            <w:vAlign w:val="center"/>
            <w:hideMark/>
          </w:tcPr>
          <w:p w14:paraId="32CE627B"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22 297</w:t>
            </w:r>
          </w:p>
        </w:tc>
        <w:tc>
          <w:tcPr>
            <w:tcW w:w="1828" w:type="dxa"/>
            <w:shd w:val="clear" w:color="auto" w:fill="FFFFFF" w:themeFill="background1"/>
            <w:noWrap/>
            <w:vAlign w:val="center"/>
            <w:hideMark/>
          </w:tcPr>
          <w:p w14:paraId="32A4DABB"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133</w:t>
            </w:r>
          </w:p>
        </w:tc>
        <w:tc>
          <w:tcPr>
            <w:tcW w:w="1471" w:type="dxa"/>
            <w:shd w:val="clear" w:color="auto" w:fill="FFFFFF" w:themeFill="background1"/>
            <w:noWrap/>
            <w:vAlign w:val="center"/>
            <w:hideMark/>
          </w:tcPr>
          <w:p w14:paraId="79680DCC"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-31,44%</w:t>
            </w:r>
          </w:p>
        </w:tc>
      </w:tr>
      <w:tr w:rsidR="002F13A1" w:rsidRPr="00FD0DBE" w14:paraId="441D32A1" w14:textId="77777777" w:rsidTr="5EFF1C9C">
        <w:trPr>
          <w:trHeight w:val="218"/>
        </w:trPr>
        <w:tc>
          <w:tcPr>
            <w:tcW w:w="2233" w:type="dxa"/>
            <w:shd w:val="clear" w:color="auto" w:fill="FFFFFF" w:themeFill="background1"/>
            <w:vAlign w:val="center"/>
            <w:hideMark/>
          </w:tcPr>
          <w:p w14:paraId="49CFC334"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Balvu novads</w:t>
            </w:r>
          </w:p>
        </w:tc>
        <w:tc>
          <w:tcPr>
            <w:tcW w:w="2302" w:type="dxa"/>
            <w:shd w:val="clear" w:color="auto" w:fill="FFFFFF" w:themeFill="background1"/>
            <w:noWrap/>
            <w:vAlign w:val="center"/>
            <w:hideMark/>
          </w:tcPr>
          <w:p w14:paraId="42808997"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7 478 031</w:t>
            </w:r>
          </w:p>
        </w:tc>
        <w:tc>
          <w:tcPr>
            <w:tcW w:w="1154" w:type="dxa"/>
            <w:shd w:val="clear" w:color="auto" w:fill="FFFFFF" w:themeFill="background1"/>
            <w:noWrap/>
            <w:vAlign w:val="center"/>
            <w:hideMark/>
          </w:tcPr>
          <w:p w14:paraId="582B4EAE"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20 261</w:t>
            </w:r>
          </w:p>
        </w:tc>
        <w:tc>
          <w:tcPr>
            <w:tcW w:w="1828" w:type="dxa"/>
            <w:shd w:val="clear" w:color="auto" w:fill="F8CBAD"/>
            <w:noWrap/>
            <w:vAlign w:val="center"/>
            <w:hideMark/>
          </w:tcPr>
          <w:p w14:paraId="10764779"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369</w:t>
            </w:r>
          </w:p>
        </w:tc>
        <w:tc>
          <w:tcPr>
            <w:tcW w:w="1471" w:type="dxa"/>
            <w:shd w:val="clear" w:color="auto" w:fill="F8CBAD"/>
            <w:noWrap/>
            <w:vAlign w:val="center"/>
            <w:hideMark/>
          </w:tcPr>
          <w:p w14:paraId="24A0B3C4"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90,21%</w:t>
            </w:r>
          </w:p>
        </w:tc>
      </w:tr>
      <w:tr w:rsidR="002F13A1" w:rsidRPr="00FD0DBE" w14:paraId="10EBDDC0" w14:textId="77777777" w:rsidTr="5EFF1C9C">
        <w:trPr>
          <w:trHeight w:val="218"/>
        </w:trPr>
        <w:tc>
          <w:tcPr>
            <w:tcW w:w="2233" w:type="dxa"/>
            <w:shd w:val="clear" w:color="auto" w:fill="FFFFFF" w:themeFill="background1"/>
            <w:vAlign w:val="center"/>
            <w:hideMark/>
          </w:tcPr>
          <w:p w14:paraId="2F2C2ED2"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Bauskas novads</w:t>
            </w:r>
          </w:p>
        </w:tc>
        <w:tc>
          <w:tcPr>
            <w:tcW w:w="2302" w:type="dxa"/>
            <w:shd w:val="clear" w:color="auto" w:fill="FFFFFF" w:themeFill="background1"/>
            <w:noWrap/>
            <w:vAlign w:val="center"/>
            <w:hideMark/>
          </w:tcPr>
          <w:p w14:paraId="4D0CEA15"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10 240 295</w:t>
            </w:r>
          </w:p>
        </w:tc>
        <w:tc>
          <w:tcPr>
            <w:tcW w:w="1154" w:type="dxa"/>
            <w:shd w:val="clear" w:color="auto" w:fill="FFFFFF" w:themeFill="background1"/>
            <w:noWrap/>
            <w:vAlign w:val="center"/>
            <w:hideMark/>
          </w:tcPr>
          <w:p w14:paraId="037CFF86"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44 249</w:t>
            </w:r>
          </w:p>
        </w:tc>
        <w:tc>
          <w:tcPr>
            <w:tcW w:w="1828" w:type="dxa"/>
            <w:shd w:val="clear" w:color="auto" w:fill="FFFFFF" w:themeFill="background1"/>
            <w:noWrap/>
            <w:vAlign w:val="center"/>
            <w:hideMark/>
          </w:tcPr>
          <w:p w14:paraId="6D636DA0"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231</w:t>
            </w:r>
          </w:p>
        </w:tc>
        <w:tc>
          <w:tcPr>
            <w:tcW w:w="1471" w:type="dxa"/>
            <w:shd w:val="clear" w:color="auto" w:fill="FFFFFF" w:themeFill="background1"/>
            <w:noWrap/>
            <w:vAlign w:val="center"/>
            <w:hideMark/>
          </w:tcPr>
          <w:p w14:paraId="1A718AF0"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19,07%</w:t>
            </w:r>
          </w:p>
        </w:tc>
      </w:tr>
      <w:tr w:rsidR="002F13A1" w:rsidRPr="00FD0DBE" w14:paraId="53F427EF" w14:textId="77777777" w:rsidTr="5EFF1C9C">
        <w:trPr>
          <w:trHeight w:val="218"/>
        </w:trPr>
        <w:tc>
          <w:tcPr>
            <w:tcW w:w="2233" w:type="dxa"/>
            <w:shd w:val="clear" w:color="auto" w:fill="FFFFFF" w:themeFill="background1"/>
            <w:vAlign w:val="center"/>
            <w:hideMark/>
          </w:tcPr>
          <w:p w14:paraId="43A6C9F2" w14:textId="77777777" w:rsidR="002F13A1" w:rsidRPr="00FD0DBE" w:rsidRDefault="002F13A1" w:rsidP="00B03571">
            <w:pPr>
              <w:spacing w:after="0"/>
              <w:rPr>
                <w:rFonts w:eastAsia="Times New Roman"/>
                <w:sz w:val="20"/>
                <w:szCs w:val="20"/>
                <w:lang w:eastAsia="lv-LV"/>
              </w:rPr>
            </w:pPr>
            <w:proofErr w:type="spellStart"/>
            <w:r w:rsidRPr="00FD0DBE">
              <w:rPr>
                <w:rFonts w:eastAsia="Times New Roman"/>
                <w:sz w:val="20"/>
                <w:szCs w:val="20"/>
                <w:lang w:eastAsia="lv-LV"/>
              </w:rPr>
              <w:t>Cēsu</w:t>
            </w:r>
            <w:proofErr w:type="spellEnd"/>
            <w:r w:rsidRPr="00FD0DBE">
              <w:rPr>
                <w:rFonts w:eastAsia="Times New Roman"/>
                <w:sz w:val="20"/>
                <w:szCs w:val="20"/>
                <w:lang w:eastAsia="lv-LV"/>
              </w:rPr>
              <w:t xml:space="preserve"> novads</w:t>
            </w:r>
          </w:p>
        </w:tc>
        <w:tc>
          <w:tcPr>
            <w:tcW w:w="2302" w:type="dxa"/>
            <w:shd w:val="clear" w:color="auto" w:fill="FFFFFF" w:themeFill="background1"/>
            <w:noWrap/>
            <w:vAlign w:val="center"/>
            <w:hideMark/>
          </w:tcPr>
          <w:p w14:paraId="709E0F6B"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15 460 886</w:t>
            </w:r>
          </w:p>
        </w:tc>
        <w:tc>
          <w:tcPr>
            <w:tcW w:w="1154" w:type="dxa"/>
            <w:shd w:val="clear" w:color="auto" w:fill="FFFFFF" w:themeFill="background1"/>
            <w:noWrap/>
            <w:vAlign w:val="center"/>
            <w:hideMark/>
          </w:tcPr>
          <w:p w14:paraId="7AC27926"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44 872</w:t>
            </w:r>
          </w:p>
        </w:tc>
        <w:tc>
          <w:tcPr>
            <w:tcW w:w="1828" w:type="dxa"/>
            <w:shd w:val="clear" w:color="auto" w:fill="F7CAAC" w:themeFill="accent2" w:themeFillTint="66"/>
            <w:noWrap/>
            <w:vAlign w:val="center"/>
            <w:hideMark/>
          </w:tcPr>
          <w:p w14:paraId="11AE9B9F"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345</w:t>
            </w:r>
          </w:p>
        </w:tc>
        <w:tc>
          <w:tcPr>
            <w:tcW w:w="1471" w:type="dxa"/>
            <w:shd w:val="clear" w:color="auto" w:fill="F8CBAD"/>
            <w:noWrap/>
            <w:vAlign w:val="center"/>
            <w:hideMark/>
          </w:tcPr>
          <w:p w14:paraId="7294DD21"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77,84%</w:t>
            </w:r>
          </w:p>
        </w:tc>
      </w:tr>
      <w:tr w:rsidR="002F13A1" w:rsidRPr="00FD0DBE" w14:paraId="0A77A80B" w14:textId="77777777" w:rsidTr="5EFF1C9C">
        <w:trPr>
          <w:trHeight w:val="218"/>
        </w:trPr>
        <w:tc>
          <w:tcPr>
            <w:tcW w:w="2233" w:type="dxa"/>
            <w:shd w:val="clear" w:color="auto" w:fill="FFFFFF" w:themeFill="background1"/>
            <w:vAlign w:val="center"/>
            <w:hideMark/>
          </w:tcPr>
          <w:p w14:paraId="58ACD9DC" w14:textId="77777777" w:rsidR="002F13A1" w:rsidRPr="00FD0DBE" w:rsidRDefault="002F13A1" w:rsidP="00B03571">
            <w:pPr>
              <w:spacing w:after="0"/>
              <w:rPr>
                <w:rFonts w:eastAsia="Times New Roman"/>
                <w:sz w:val="20"/>
                <w:szCs w:val="20"/>
                <w:lang w:eastAsia="lv-LV"/>
              </w:rPr>
            </w:pPr>
            <w:proofErr w:type="spellStart"/>
            <w:r w:rsidRPr="00FD0DBE">
              <w:rPr>
                <w:rFonts w:eastAsia="Times New Roman"/>
                <w:sz w:val="20"/>
                <w:szCs w:val="20"/>
                <w:lang w:eastAsia="lv-LV"/>
              </w:rPr>
              <w:t>Dienvidkurzemes</w:t>
            </w:r>
            <w:proofErr w:type="spellEnd"/>
            <w:r w:rsidRPr="00FD0DBE">
              <w:rPr>
                <w:rFonts w:eastAsia="Times New Roman"/>
                <w:sz w:val="20"/>
                <w:szCs w:val="20"/>
                <w:lang w:eastAsia="lv-LV"/>
              </w:rPr>
              <w:t xml:space="preserve"> novads</w:t>
            </w:r>
          </w:p>
        </w:tc>
        <w:tc>
          <w:tcPr>
            <w:tcW w:w="2302" w:type="dxa"/>
            <w:shd w:val="clear" w:color="auto" w:fill="FFFFFF" w:themeFill="background1"/>
            <w:noWrap/>
            <w:vAlign w:val="center"/>
            <w:hideMark/>
          </w:tcPr>
          <w:p w14:paraId="7A2EA52F"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5 708 564</w:t>
            </w:r>
          </w:p>
        </w:tc>
        <w:tc>
          <w:tcPr>
            <w:tcW w:w="1154" w:type="dxa"/>
            <w:shd w:val="clear" w:color="auto" w:fill="FFFFFF" w:themeFill="background1"/>
            <w:noWrap/>
            <w:vAlign w:val="center"/>
            <w:hideMark/>
          </w:tcPr>
          <w:p w14:paraId="6A83FB3A"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35 353</w:t>
            </w:r>
          </w:p>
        </w:tc>
        <w:tc>
          <w:tcPr>
            <w:tcW w:w="1828" w:type="dxa"/>
            <w:shd w:val="clear" w:color="auto" w:fill="FFFFFF" w:themeFill="background1"/>
            <w:noWrap/>
            <w:vAlign w:val="center"/>
            <w:hideMark/>
          </w:tcPr>
          <w:p w14:paraId="6449C359"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161</w:t>
            </w:r>
          </w:p>
        </w:tc>
        <w:tc>
          <w:tcPr>
            <w:tcW w:w="1471" w:type="dxa"/>
            <w:shd w:val="clear" w:color="auto" w:fill="FFFFFF" w:themeFill="background1"/>
            <w:noWrap/>
            <w:vAlign w:val="center"/>
            <w:hideMark/>
          </w:tcPr>
          <w:p w14:paraId="7CD82105"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-17,01%</w:t>
            </w:r>
          </w:p>
        </w:tc>
      </w:tr>
      <w:tr w:rsidR="002F13A1" w:rsidRPr="00FD0DBE" w14:paraId="42AEEF27" w14:textId="77777777" w:rsidTr="5EFF1C9C">
        <w:trPr>
          <w:trHeight w:val="218"/>
        </w:trPr>
        <w:tc>
          <w:tcPr>
            <w:tcW w:w="2233" w:type="dxa"/>
            <w:shd w:val="clear" w:color="auto" w:fill="FFFFFF" w:themeFill="background1"/>
            <w:vAlign w:val="center"/>
            <w:hideMark/>
          </w:tcPr>
          <w:p w14:paraId="2B765EC7"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Dobeles novads</w:t>
            </w:r>
          </w:p>
        </w:tc>
        <w:tc>
          <w:tcPr>
            <w:tcW w:w="2302" w:type="dxa"/>
            <w:shd w:val="clear" w:color="auto" w:fill="FFFFFF" w:themeFill="background1"/>
            <w:noWrap/>
            <w:vAlign w:val="center"/>
            <w:hideMark/>
          </w:tcPr>
          <w:p w14:paraId="771EB548"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2 287 335</w:t>
            </w:r>
          </w:p>
        </w:tc>
        <w:tc>
          <w:tcPr>
            <w:tcW w:w="1154" w:type="dxa"/>
            <w:shd w:val="clear" w:color="auto" w:fill="FFFFFF" w:themeFill="background1"/>
            <w:noWrap/>
            <w:vAlign w:val="center"/>
            <w:hideMark/>
          </w:tcPr>
          <w:p w14:paraId="701D85D0"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30 556</w:t>
            </w:r>
          </w:p>
        </w:tc>
        <w:tc>
          <w:tcPr>
            <w:tcW w:w="1828" w:type="dxa"/>
            <w:shd w:val="clear" w:color="auto" w:fill="FFFFFF" w:themeFill="background1"/>
            <w:noWrap/>
            <w:vAlign w:val="center"/>
            <w:hideMark/>
          </w:tcPr>
          <w:p w14:paraId="37A363BD"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75</w:t>
            </w:r>
          </w:p>
        </w:tc>
        <w:tc>
          <w:tcPr>
            <w:tcW w:w="1471" w:type="dxa"/>
            <w:shd w:val="clear" w:color="auto" w:fill="FFFFFF" w:themeFill="background1"/>
            <w:noWrap/>
            <w:vAlign w:val="center"/>
            <w:hideMark/>
          </w:tcPr>
          <w:p w14:paraId="12362826"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-61,34%</w:t>
            </w:r>
          </w:p>
        </w:tc>
      </w:tr>
      <w:tr w:rsidR="002F13A1" w:rsidRPr="00FD0DBE" w14:paraId="7B217823" w14:textId="77777777" w:rsidTr="5EFF1C9C">
        <w:trPr>
          <w:trHeight w:val="218"/>
        </w:trPr>
        <w:tc>
          <w:tcPr>
            <w:tcW w:w="2233" w:type="dxa"/>
            <w:shd w:val="clear" w:color="auto" w:fill="FFFFFF" w:themeFill="background1"/>
            <w:vAlign w:val="center"/>
            <w:hideMark/>
          </w:tcPr>
          <w:p w14:paraId="4C199198"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Gulbenes novads</w:t>
            </w:r>
          </w:p>
        </w:tc>
        <w:tc>
          <w:tcPr>
            <w:tcW w:w="2302" w:type="dxa"/>
            <w:shd w:val="clear" w:color="auto" w:fill="FFFFFF" w:themeFill="background1"/>
            <w:noWrap/>
            <w:vAlign w:val="center"/>
            <w:hideMark/>
          </w:tcPr>
          <w:p w14:paraId="0BF359AD"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3 903 384</w:t>
            </w:r>
          </w:p>
        </w:tc>
        <w:tc>
          <w:tcPr>
            <w:tcW w:w="1154" w:type="dxa"/>
            <w:shd w:val="clear" w:color="auto" w:fill="FFFFFF" w:themeFill="background1"/>
            <w:noWrap/>
            <w:vAlign w:val="center"/>
            <w:hideMark/>
          </w:tcPr>
          <w:p w14:paraId="11C3F314"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20 795</w:t>
            </w:r>
          </w:p>
        </w:tc>
        <w:tc>
          <w:tcPr>
            <w:tcW w:w="1828" w:type="dxa"/>
            <w:shd w:val="clear" w:color="auto" w:fill="FFFFFF" w:themeFill="background1"/>
            <w:noWrap/>
            <w:vAlign w:val="center"/>
            <w:hideMark/>
          </w:tcPr>
          <w:p w14:paraId="255106B5"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188</w:t>
            </w:r>
          </w:p>
        </w:tc>
        <w:tc>
          <w:tcPr>
            <w:tcW w:w="1471" w:type="dxa"/>
            <w:shd w:val="clear" w:color="auto" w:fill="FFFFFF" w:themeFill="background1"/>
            <w:noWrap/>
            <w:vAlign w:val="center"/>
            <w:hideMark/>
          </w:tcPr>
          <w:p w14:paraId="307B0953"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-3,09%</w:t>
            </w:r>
          </w:p>
        </w:tc>
      </w:tr>
      <w:tr w:rsidR="002F13A1" w:rsidRPr="00FD0DBE" w14:paraId="0B264750" w14:textId="77777777" w:rsidTr="5EFF1C9C">
        <w:trPr>
          <w:trHeight w:val="218"/>
        </w:trPr>
        <w:tc>
          <w:tcPr>
            <w:tcW w:w="2233" w:type="dxa"/>
            <w:shd w:val="clear" w:color="auto" w:fill="FFFFFF" w:themeFill="background1"/>
            <w:vAlign w:val="center"/>
            <w:hideMark/>
          </w:tcPr>
          <w:p w14:paraId="4E0ABF64"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Jelgavas novads</w:t>
            </w:r>
          </w:p>
        </w:tc>
        <w:tc>
          <w:tcPr>
            <w:tcW w:w="2302" w:type="dxa"/>
            <w:shd w:val="clear" w:color="auto" w:fill="FFFFFF" w:themeFill="background1"/>
            <w:noWrap/>
            <w:vAlign w:val="center"/>
            <w:hideMark/>
          </w:tcPr>
          <w:p w14:paraId="0D5D2FBB"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4 767 847</w:t>
            </w:r>
          </w:p>
        </w:tc>
        <w:tc>
          <w:tcPr>
            <w:tcW w:w="1154" w:type="dxa"/>
            <w:shd w:val="clear" w:color="auto" w:fill="FFFFFF" w:themeFill="background1"/>
            <w:noWrap/>
            <w:vAlign w:val="center"/>
            <w:hideMark/>
          </w:tcPr>
          <w:p w14:paraId="4AFCC896"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33 855</w:t>
            </w:r>
          </w:p>
        </w:tc>
        <w:tc>
          <w:tcPr>
            <w:tcW w:w="1828" w:type="dxa"/>
            <w:shd w:val="clear" w:color="auto" w:fill="FFFFFF" w:themeFill="background1"/>
            <w:noWrap/>
            <w:vAlign w:val="center"/>
            <w:hideMark/>
          </w:tcPr>
          <w:p w14:paraId="5EA81069"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141</w:t>
            </w:r>
          </w:p>
        </w:tc>
        <w:tc>
          <w:tcPr>
            <w:tcW w:w="1471" w:type="dxa"/>
            <w:shd w:val="clear" w:color="auto" w:fill="FFFFFF" w:themeFill="background1"/>
            <w:noWrap/>
            <w:vAlign w:val="center"/>
            <w:hideMark/>
          </w:tcPr>
          <w:p w14:paraId="708A77E4"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-27,32%</w:t>
            </w:r>
          </w:p>
        </w:tc>
      </w:tr>
      <w:tr w:rsidR="002F13A1" w:rsidRPr="00FD0DBE" w14:paraId="00CC029C" w14:textId="77777777" w:rsidTr="5EFF1C9C">
        <w:trPr>
          <w:trHeight w:val="218"/>
        </w:trPr>
        <w:tc>
          <w:tcPr>
            <w:tcW w:w="2233" w:type="dxa"/>
            <w:shd w:val="clear" w:color="auto" w:fill="FFFFFF" w:themeFill="background1"/>
            <w:vAlign w:val="center"/>
            <w:hideMark/>
          </w:tcPr>
          <w:p w14:paraId="568A87AD"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Jēkabpils novads</w:t>
            </w:r>
          </w:p>
        </w:tc>
        <w:tc>
          <w:tcPr>
            <w:tcW w:w="2302" w:type="dxa"/>
            <w:shd w:val="clear" w:color="auto" w:fill="FFFFFF" w:themeFill="background1"/>
            <w:noWrap/>
            <w:vAlign w:val="center"/>
            <w:hideMark/>
          </w:tcPr>
          <w:p w14:paraId="1B83D9DB"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15 138 654</w:t>
            </w:r>
          </w:p>
        </w:tc>
        <w:tc>
          <w:tcPr>
            <w:tcW w:w="1154" w:type="dxa"/>
            <w:shd w:val="clear" w:color="auto" w:fill="FFFFFF" w:themeFill="background1"/>
            <w:noWrap/>
            <w:vAlign w:val="center"/>
            <w:hideMark/>
          </w:tcPr>
          <w:p w14:paraId="2C497084"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42 948</w:t>
            </w:r>
          </w:p>
        </w:tc>
        <w:tc>
          <w:tcPr>
            <w:tcW w:w="1828" w:type="dxa"/>
            <w:shd w:val="clear" w:color="auto" w:fill="F7CAAC" w:themeFill="accent2" w:themeFillTint="66"/>
            <w:noWrap/>
            <w:vAlign w:val="center"/>
            <w:hideMark/>
          </w:tcPr>
          <w:p w14:paraId="186E3625"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352</w:t>
            </w:r>
          </w:p>
        </w:tc>
        <w:tc>
          <w:tcPr>
            <w:tcW w:w="1471" w:type="dxa"/>
            <w:shd w:val="clear" w:color="auto" w:fill="F8CBAD"/>
            <w:noWrap/>
            <w:vAlign w:val="center"/>
            <w:hideMark/>
          </w:tcPr>
          <w:p w14:paraId="571FFA23"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81,44%</w:t>
            </w:r>
          </w:p>
        </w:tc>
      </w:tr>
      <w:tr w:rsidR="002F13A1" w:rsidRPr="00FD0DBE" w14:paraId="015BE8E3" w14:textId="77777777" w:rsidTr="5EFF1C9C">
        <w:trPr>
          <w:trHeight w:val="218"/>
        </w:trPr>
        <w:tc>
          <w:tcPr>
            <w:tcW w:w="2233" w:type="dxa"/>
            <w:shd w:val="clear" w:color="auto" w:fill="FFFFFF" w:themeFill="background1"/>
            <w:vAlign w:val="center"/>
            <w:hideMark/>
          </w:tcPr>
          <w:p w14:paraId="2D8CD1BF"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Krāslavas novads</w:t>
            </w:r>
          </w:p>
        </w:tc>
        <w:tc>
          <w:tcPr>
            <w:tcW w:w="2302" w:type="dxa"/>
            <w:shd w:val="clear" w:color="auto" w:fill="FFFFFF" w:themeFill="background1"/>
            <w:noWrap/>
            <w:vAlign w:val="center"/>
            <w:hideMark/>
          </w:tcPr>
          <w:p w14:paraId="0E575346"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5 982 428</w:t>
            </w:r>
          </w:p>
        </w:tc>
        <w:tc>
          <w:tcPr>
            <w:tcW w:w="1154" w:type="dxa"/>
            <w:shd w:val="clear" w:color="auto" w:fill="FFFFFF" w:themeFill="background1"/>
            <w:noWrap/>
            <w:vAlign w:val="center"/>
            <w:hideMark/>
          </w:tcPr>
          <w:p w14:paraId="47225CF7"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23 624</w:t>
            </w:r>
          </w:p>
        </w:tc>
        <w:tc>
          <w:tcPr>
            <w:tcW w:w="1828" w:type="dxa"/>
            <w:shd w:val="clear" w:color="auto" w:fill="FFFFFF" w:themeFill="background1"/>
            <w:noWrap/>
            <w:vAlign w:val="center"/>
            <w:hideMark/>
          </w:tcPr>
          <w:p w14:paraId="0C55383A"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253</w:t>
            </w:r>
          </w:p>
        </w:tc>
        <w:tc>
          <w:tcPr>
            <w:tcW w:w="1471" w:type="dxa"/>
            <w:shd w:val="clear" w:color="auto" w:fill="FFFFFF" w:themeFill="background1"/>
            <w:noWrap/>
            <w:vAlign w:val="center"/>
            <w:hideMark/>
          </w:tcPr>
          <w:p w14:paraId="3C5AC59D"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30,41%</w:t>
            </w:r>
          </w:p>
        </w:tc>
      </w:tr>
      <w:tr w:rsidR="002F13A1" w:rsidRPr="00FD0DBE" w14:paraId="60DC0480" w14:textId="77777777" w:rsidTr="5EFF1C9C">
        <w:trPr>
          <w:trHeight w:val="218"/>
        </w:trPr>
        <w:tc>
          <w:tcPr>
            <w:tcW w:w="2233" w:type="dxa"/>
            <w:shd w:val="clear" w:color="auto" w:fill="FFFFFF" w:themeFill="background1"/>
            <w:vAlign w:val="center"/>
            <w:hideMark/>
          </w:tcPr>
          <w:p w14:paraId="3E01FF91"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Kuldīgas novads</w:t>
            </w:r>
          </w:p>
        </w:tc>
        <w:tc>
          <w:tcPr>
            <w:tcW w:w="2302" w:type="dxa"/>
            <w:shd w:val="clear" w:color="auto" w:fill="FFFFFF" w:themeFill="background1"/>
            <w:noWrap/>
            <w:vAlign w:val="center"/>
            <w:hideMark/>
          </w:tcPr>
          <w:p w14:paraId="6DB632DE"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1 449 359</w:t>
            </w:r>
          </w:p>
        </w:tc>
        <w:tc>
          <w:tcPr>
            <w:tcW w:w="1154" w:type="dxa"/>
            <w:shd w:val="clear" w:color="auto" w:fill="FFFFFF" w:themeFill="background1"/>
            <w:noWrap/>
            <w:vAlign w:val="center"/>
            <w:hideMark/>
          </w:tcPr>
          <w:p w14:paraId="01CA681C"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29 349</w:t>
            </w:r>
          </w:p>
        </w:tc>
        <w:tc>
          <w:tcPr>
            <w:tcW w:w="1828" w:type="dxa"/>
            <w:shd w:val="clear" w:color="auto" w:fill="C6E0B4"/>
            <w:noWrap/>
            <w:vAlign w:val="center"/>
            <w:hideMark/>
          </w:tcPr>
          <w:p w14:paraId="4D08BE95"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49</w:t>
            </w:r>
          </w:p>
        </w:tc>
        <w:tc>
          <w:tcPr>
            <w:tcW w:w="1471" w:type="dxa"/>
            <w:shd w:val="clear" w:color="auto" w:fill="C5E0B3" w:themeFill="accent6" w:themeFillTint="66"/>
            <w:noWrap/>
            <w:vAlign w:val="center"/>
            <w:hideMark/>
          </w:tcPr>
          <w:p w14:paraId="63842DC0"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-74,74%</w:t>
            </w:r>
          </w:p>
        </w:tc>
      </w:tr>
      <w:tr w:rsidR="002F13A1" w:rsidRPr="00FD0DBE" w14:paraId="479F578D" w14:textId="77777777" w:rsidTr="5EFF1C9C">
        <w:trPr>
          <w:trHeight w:val="218"/>
        </w:trPr>
        <w:tc>
          <w:tcPr>
            <w:tcW w:w="2233" w:type="dxa"/>
            <w:shd w:val="clear" w:color="auto" w:fill="FFFFFF" w:themeFill="background1"/>
            <w:vAlign w:val="center"/>
            <w:hideMark/>
          </w:tcPr>
          <w:p w14:paraId="73A595F6"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Ķekavas novads</w:t>
            </w:r>
          </w:p>
        </w:tc>
        <w:tc>
          <w:tcPr>
            <w:tcW w:w="2302" w:type="dxa"/>
            <w:shd w:val="clear" w:color="auto" w:fill="FFFFFF" w:themeFill="background1"/>
            <w:noWrap/>
            <w:vAlign w:val="center"/>
            <w:hideMark/>
          </w:tcPr>
          <w:p w14:paraId="3276FB0D"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6 200 009</w:t>
            </w:r>
          </w:p>
        </w:tc>
        <w:tc>
          <w:tcPr>
            <w:tcW w:w="1154" w:type="dxa"/>
            <w:shd w:val="clear" w:color="auto" w:fill="FFFFFF" w:themeFill="background1"/>
            <w:noWrap/>
            <w:vAlign w:val="center"/>
            <w:hideMark/>
          </w:tcPr>
          <w:p w14:paraId="1989DECB"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31 392</w:t>
            </w:r>
          </w:p>
        </w:tc>
        <w:tc>
          <w:tcPr>
            <w:tcW w:w="1828" w:type="dxa"/>
            <w:shd w:val="clear" w:color="auto" w:fill="FFFFFF" w:themeFill="background1"/>
            <w:noWrap/>
            <w:vAlign w:val="center"/>
            <w:hideMark/>
          </w:tcPr>
          <w:p w14:paraId="5934C6A5"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198</w:t>
            </w:r>
          </w:p>
        </w:tc>
        <w:tc>
          <w:tcPr>
            <w:tcW w:w="1471" w:type="dxa"/>
            <w:shd w:val="clear" w:color="auto" w:fill="FFFFFF" w:themeFill="background1"/>
            <w:noWrap/>
            <w:vAlign w:val="center"/>
            <w:hideMark/>
          </w:tcPr>
          <w:p w14:paraId="58B58AEC"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2,06%</w:t>
            </w:r>
          </w:p>
        </w:tc>
      </w:tr>
      <w:tr w:rsidR="002F13A1" w:rsidRPr="00FD0DBE" w14:paraId="5558F36E" w14:textId="77777777" w:rsidTr="5EFF1C9C">
        <w:trPr>
          <w:trHeight w:val="218"/>
        </w:trPr>
        <w:tc>
          <w:tcPr>
            <w:tcW w:w="2233" w:type="dxa"/>
            <w:shd w:val="clear" w:color="auto" w:fill="FFFFFF" w:themeFill="background1"/>
            <w:vAlign w:val="center"/>
            <w:hideMark/>
          </w:tcPr>
          <w:p w14:paraId="46EE9191"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Limbažu novads</w:t>
            </w:r>
          </w:p>
        </w:tc>
        <w:tc>
          <w:tcPr>
            <w:tcW w:w="2302" w:type="dxa"/>
            <w:shd w:val="clear" w:color="auto" w:fill="FFFFFF" w:themeFill="background1"/>
            <w:noWrap/>
            <w:vAlign w:val="center"/>
            <w:hideMark/>
          </w:tcPr>
          <w:p w14:paraId="49533D3E"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7 906 487</w:t>
            </w:r>
          </w:p>
        </w:tc>
        <w:tc>
          <w:tcPr>
            <w:tcW w:w="1154" w:type="dxa"/>
            <w:shd w:val="clear" w:color="auto" w:fill="FFFFFF" w:themeFill="background1"/>
            <w:noWrap/>
            <w:vAlign w:val="center"/>
            <w:hideMark/>
          </w:tcPr>
          <w:p w14:paraId="19615E00"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29 986</w:t>
            </w:r>
          </w:p>
        </w:tc>
        <w:tc>
          <w:tcPr>
            <w:tcW w:w="1828" w:type="dxa"/>
            <w:shd w:val="clear" w:color="auto" w:fill="FFFFFF" w:themeFill="background1"/>
            <w:noWrap/>
            <w:vAlign w:val="center"/>
            <w:hideMark/>
          </w:tcPr>
          <w:p w14:paraId="475FDDBF"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264</w:t>
            </w:r>
          </w:p>
        </w:tc>
        <w:tc>
          <w:tcPr>
            <w:tcW w:w="1471" w:type="dxa"/>
            <w:shd w:val="clear" w:color="auto" w:fill="FFFFFF" w:themeFill="background1"/>
            <w:noWrap/>
            <w:vAlign w:val="center"/>
            <w:hideMark/>
          </w:tcPr>
          <w:p w14:paraId="43CAC79F"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36,08%</w:t>
            </w:r>
          </w:p>
        </w:tc>
      </w:tr>
      <w:tr w:rsidR="002F13A1" w:rsidRPr="00FD0DBE" w14:paraId="7EEAA4A0" w14:textId="77777777" w:rsidTr="5EFF1C9C">
        <w:trPr>
          <w:trHeight w:val="218"/>
        </w:trPr>
        <w:tc>
          <w:tcPr>
            <w:tcW w:w="2233" w:type="dxa"/>
            <w:shd w:val="clear" w:color="auto" w:fill="FFFFFF" w:themeFill="background1"/>
            <w:vAlign w:val="center"/>
            <w:hideMark/>
          </w:tcPr>
          <w:p w14:paraId="507FA68A"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Līvānu novads</w:t>
            </w:r>
          </w:p>
        </w:tc>
        <w:tc>
          <w:tcPr>
            <w:tcW w:w="2302" w:type="dxa"/>
            <w:shd w:val="clear" w:color="auto" w:fill="FFFFFF" w:themeFill="background1"/>
            <w:noWrap/>
            <w:vAlign w:val="center"/>
            <w:hideMark/>
          </w:tcPr>
          <w:p w14:paraId="4C24E555"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3 526 583</w:t>
            </w:r>
          </w:p>
        </w:tc>
        <w:tc>
          <w:tcPr>
            <w:tcW w:w="1154" w:type="dxa"/>
            <w:shd w:val="clear" w:color="auto" w:fill="FFFFFF" w:themeFill="background1"/>
            <w:noWrap/>
            <w:vAlign w:val="center"/>
            <w:hideMark/>
          </w:tcPr>
          <w:p w14:paraId="3E7EC89E"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11 568</w:t>
            </w:r>
          </w:p>
        </w:tc>
        <w:tc>
          <w:tcPr>
            <w:tcW w:w="1828" w:type="dxa"/>
            <w:shd w:val="clear" w:color="auto" w:fill="FFFFFF" w:themeFill="background1"/>
            <w:noWrap/>
            <w:vAlign w:val="center"/>
            <w:hideMark/>
          </w:tcPr>
          <w:p w14:paraId="20E32DF7"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305</w:t>
            </w:r>
          </w:p>
        </w:tc>
        <w:tc>
          <w:tcPr>
            <w:tcW w:w="1471" w:type="dxa"/>
            <w:shd w:val="clear" w:color="auto" w:fill="FFFFFF" w:themeFill="background1"/>
            <w:noWrap/>
            <w:vAlign w:val="center"/>
            <w:hideMark/>
          </w:tcPr>
          <w:p w14:paraId="46672B08"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57,22%</w:t>
            </w:r>
          </w:p>
        </w:tc>
      </w:tr>
      <w:tr w:rsidR="002F13A1" w:rsidRPr="00FD0DBE" w14:paraId="04746678" w14:textId="77777777" w:rsidTr="5EFF1C9C">
        <w:trPr>
          <w:trHeight w:val="218"/>
        </w:trPr>
        <w:tc>
          <w:tcPr>
            <w:tcW w:w="2233" w:type="dxa"/>
            <w:shd w:val="clear" w:color="auto" w:fill="FFFFFF" w:themeFill="background1"/>
            <w:vAlign w:val="center"/>
            <w:hideMark/>
          </w:tcPr>
          <w:p w14:paraId="0ABA7C59"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Ludzas novads</w:t>
            </w:r>
          </w:p>
        </w:tc>
        <w:tc>
          <w:tcPr>
            <w:tcW w:w="2302" w:type="dxa"/>
            <w:shd w:val="clear" w:color="auto" w:fill="FFFFFF" w:themeFill="background1"/>
            <w:noWrap/>
            <w:vAlign w:val="center"/>
            <w:hideMark/>
          </w:tcPr>
          <w:p w14:paraId="2F411D4D"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6 908 697</w:t>
            </w:r>
          </w:p>
        </w:tc>
        <w:tc>
          <w:tcPr>
            <w:tcW w:w="1154" w:type="dxa"/>
            <w:shd w:val="clear" w:color="auto" w:fill="FFFFFF" w:themeFill="background1"/>
            <w:noWrap/>
            <w:vAlign w:val="center"/>
            <w:hideMark/>
          </w:tcPr>
          <w:p w14:paraId="700DEAF0"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23 305</w:t>
            </w:r>
          </w:p>
        </w:tc>
        <w:tc>
          <w:tcPr>
            <w:tcW w:w="1828" w:type="dxa"/>
            <w:shd w:val="clear" w:color="auto" w:fill="FFFFFF" w:themeFill="background1"/>
            <w:noWrap/>
            <w:vAlign w:val="center"/>
            <w:hideMark/>
          </w:tcPr>
          <w:p w14:paraId="60FADC77"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296</w:t>
            </w:r>
          </w:p>
        </w:tc>
        <w:tc>
          <w:tcPr>
            <w:tcW w:w="1471" w:type="dxa"/>
            <w:shd w:val="clear" w:color="auto" w:fill="FFFFFF" w:themeFill="background1"/>
            <w:noWrap/>
            <w:vAlign w:val="center"/>
            <w:hideMark/>
          </w:tcPr>
          <w:p w14:paraId="12E8B4FF"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52,58%</w:t>
            </w:r>
          </w:p>
        </w:tc>
      </w:tr>
      <w:tr w:rsidR="002F13A1" w:rsidRPr="00FD0DBE" w14:paraId="2C463990" w14:textId="77777777" w:rsidTr="5EFF1C9C">
        <w:trPr>
          <w:trHeight w:val="218"/>
        </w:trPr>
        <w:tc>
          <w:tcPr>
            <w:tcW w:w="2233" w:type="dxa"/>
            <w:shd w:val="clear" w:color="auto" w:fill="FFFFFF" w:themeFill="background1"/>
            <w:vAlign w:val="center"/>
            <w:hideMark/>
          </w:tcPr>
          <w:p w14:paraId="008BB62E"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Madonas novads</w:t>
            </w:r>
          </w:p>
        </w:tc>
        <w:tc>
          <w:tcPr>
            <w:tcW w:w="2302" w:type="dxa"/>
            <w:shd w:val="clear" w:color="auto" w:fill="FFFFFF" w:themeFill="background1"/>
            <w:noWrap/>
            <w:vAlign w:val="center"/>
            <w:hideMark/>
          </w:tcPr>
          <w:p w14:paraId="0AD8B91D"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791 389</w:t>
            </w:r>
          </w:p>
        </w:tc>
        <w:tc>
          <w:tcPr>
            <w:tcW w:w="1154" w:type="dxa"/>
            <w:shd w:val="clear" w:color="auto" w:fill="FFFFFF" w:themeFill="background1"/>
            <w:noWrap/>
            <w:vAlign w:val="center"/>
            <w:hideMark/>
          </w:tcPr>
          <w:p w14:paraId="37423C11"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30 643</w:t>
            </w:r>
          </w:p>
        </w:tc>
        <w:tc>
          <w:tcPr>
            <w:tcW w:w="1828" w:type="dxa"/>
            <w:shd w:val="clear" w:color="auto" w:fill="C6E0B4"/>
            <w:noWrap/>
            <w:vAlign w:val="center"/>
            <w:hideMark/>
          </w:tcPr>
          <w:p w14:paraId="030735CD"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26</w:t>
            </w:r>
          </w:p>
        </w:tc>
        <w:tc>
          <w:tcPr>
            <w:tcW w:w="1471" w:type="dxa"/>
            <w:shd w:val="clear" w:color="auto" w:fill="C5E0B3" w:themeFill="accent6" w:themeFillTint="66"/>
            <w:noWrap/>
            <w:vAlign w:val="center"/>
            <w:hideMark/>
          </w:tcPr>
          <w:p w14:paraId="46A7BE8E"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-86,60%</w:t>
            </w:r>
          </w:p>
        </w:tc>
      </w:tr>
      <w:tr w:rsidR="002F13A1" w:rsidRPr="00FD0DBE" w14:paraId="0296538D" w14:textId="77777777" w:rsidTr="5EFF1C9C">
        <w:trPr>
          <w:trHeight w:val="218"/>
        </w:trPr>
        <w:tc>
          <w:tcPr>
            <w:tcW w:w="2233" w:type="dxa"/>
            <w:shd w:val="clear" w:color="auto" w:fill="FFFFFF" w:themeFill="background1"/>
            <w:vAlign w:val="center"/>
            <w:hideMark/>
          </w:tcPr>
          <w:p w14:paraId="1D1B09FA"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Mārupes novads</w:t>
            </w:r>
          </w:p>
        </w:tc>
        <w:tc>
          <w:tcPr>
            <w:tcW w:w="2302" w:type="dxa"/>
            <w:shd w:val="clear" w:color="auto" w:fill="FFFFFF" w:themeFill="background1"/>
            <w:noWrap/>
            <w:vAlign w:val="center"/>
            <w:hideMark/>
          </w:tcPr>
          <w:p w14:paraId="315A8C4B"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5 323 807</w:t>
            </w:r>
          </w:p>
        </w:tc>
        <w:tc>
          <w:tcPr>
            <w:tcW w:w="1154" w:type="dxa"/>
            <w:shd w:val="clear" w:color="auto" w:fill="FFFFFF" w:themeFill="background1"/>
            <w:noWrap/>
            <w:vAlign w:val="center"/>
            <w:hideMark/>
          </w:tcPr>
          <w:p w14:paraId="79C4F63B"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36 686</w:t>
            </w:r>
          </w:p>
        </w:tc>
        <w:tc>
          <w:tcPr>
            <w:tcW w:w="1828" w:type="dxa"/>
            <w:shd w:val="clear" w:color="auto" w:fill="FFFFFF" w:themeFill="background1"/>
            <w:noWrap/>
            <w:vAlign w:val="center"/>
            <w:hideMark/>
          </w:tcPr>
          <w:p w14:paraId="14271F3C"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145</w:t>
            </w:r>
          </w:p>
        </w:tc>
        <w:tc>
          <w:tcPr>
            <w:tcW w:w="1471" w:type="dxa"/>
            <w:shd w:val="clear" w:color="auto" w:fill="FFFFFF" w:themeFill="background1"/>
            <w:noWrap/>
            <w:vAlign w:val="center"/>
            <w:hideMark/>
          </w:tcPr>
          <w:p w14:paraId="3BE6068E"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-25,26%</w:t>
            </w:r>
          </w:p>
        </w:tc>
      </w:tr>
      <w:tr w:rsidR="002F13A1" w:rsidRPr="00FD0DBE" w14:paraId="6F30A46A" w14:textId="77777777" w:rsidTr="5EFF1C9C">
        <w:trPr>
          <w:trHeight w:val="218"/>
        </w:trPr>
        <w:tc>
          <w:tcPr>
            <w:tcW w:w="2233" w:type="dxa"/>
            <w:shd w:val="clear" w:color="auto" w:fill="FFFFFF" w:themeFill="background1"/>
            <w:vAlign w:val="center"/>
            <w:hideMark/>
          </w:tcPr>
          <w:p w14:paraId="5C0FF328"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Ogres novads</w:t>
            </w:r>
          </w:p>
        </w:tc>
        <w:tc>
          <w:tcPr>
            <w:tcW w:w="2302" w:type="dxa"/>
            <w:shd w:val="clear" w:color="auto" w:fill="FFFFFF" w:themeFill="background1"/>
            <w:noWrap/>
            <w:vAlign w:val="center"/>
            <w:hideMark/>
          </w:tcPr>
          <w:p w14:paraId="6AF02271"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16 658 954</w:t>
            </w:r>
          </w:p>
        </w:tc>
        <w:tc>
          <w:tcPr>
            <w:tcW w:w="1154" w:type="dxa"/>
            <w:shd w:val="clear" w:color="auto" w:fill="FFFFFF" w:themeFill="background1"/>
            <w:noWrap/>
            <w:vAlign w:val="center"/>
            <w:hideMark/>
          </w:tcPr>
          <w:p w14:paraId="196642E3"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61 366</w:t>
            </w:r>
          </w:p>
        </w:tc>
        <w:tc>
          <w:tcPr>
            <w:tcW w:w="1828" w:type="dxa"/>
            <w:shd w:val="clear" w:color="auto" w:fill="FFFFFF" w:themeFill="background1"/>
            <w:noWrap/>
            <w:vAlign w:val="center"/>
            <w:hideMark/>
          </w:tcPr>
          <w:p w14:paraId="0320BF6F"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271</w:t>
            </w:r>
          </w:p>
        </w:tc>
        <w:tc>
          <w:tcPr>
            <w:tcW w:w="1471" w:type="dxa"/>
            <w:shd w:val="clear" w:color="auto" w:fill="FFFFFF" w:themeFill="background1"/>
            <w:noWrap/>
            <w:vAlign w:val="center"/>
            <w:hideMark/>
          </w:tcPr>
          <w:p w14:paraId="1A5CA4F2"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39,69%</w:t>
            </w:r>
          </w:p>
        </w:tc>
      </w:tr>
      <w:tr w:rsidR="002F13A1" w:rsidRPr="00FD0DBE" w14:paraId="021BAC40" w14:textId="77777777" w:rsidTr="5EFF1C9C">
        <w:trPr>
          <w:trHeight w:val="218"/>
        </w:trPr>
        <w:tc>
          <w:tcPr>
            <w:tcW w:w="2233" w:type="dxa"/>
            <w:shd w:val="clear" w:color="auto" w:fill="FFFFFF" w:themeFill="background1"/>
            <w:vAlign w:val="center"/>
            <w:hideMark/>
          </w:tcPr>
          <w:p w14:paraId="382078CF"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Olaines novads</w:t>
            </w:r>
          </w:p>
        </w:tc>
        <w:tc>
          <w:tcPr>
            <w:tcW w:w="2302" w:type="dxa"/>
            <w:shd w:val="clear" w:color="auto" w:fill="FFFFFF" w:themeFill="background1"/>
            <w:noWrap/>
            <w:vAlign w:val="center"/>
            <w:hideMark/>
          </w:tcPr>
          <w:p w14:paraId="50C7723E"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1 714 413</w:t>
            </w:r>
          </w:p>
        </w:tc>
        <w:tc>
          <w:tcPr>
            <w:tcW w:w="1154" w:type="dxa"/>
            <w:shd w:val="clear" w:color="auto" w:fill="FFFFFF" w:themeFill="background1"/>
            <w:noWrap/>
            <w:vAlign w:val="center"/>
            <w:hideMark/>
          </w:tcPr>
          <w:p w14:paraId="0E769496"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20 926</w:t>
            </w:r>
          </w:p>
        </w:tc>
        <w:tc>
          <w:tcPr>
            <w:tcW w:w="1828" w:type="dxa"/>
            <w:shd w:val="clear" w:color="auto" w:fill="FFFFFF" w:themeFill="background1"/>
            <w:noWrap/>
            <w:vAlign w:val="center"/>
            <w:hideMark/>
          </w:tcPr>
          <w:p w14:paraId="762EECB8"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82</w:t>
            </w:r>
          </w:p>
        </w:tc>
        <w:tc>
          <w:tcPr>
            <w:tcW w:w="1471" w:type="dxa"/>
            <w:shd w:val="clear" w:color="auto" w:fill="FFFFFF" w:themeFill="background1"/>
            <w:noWrap/>
            <w:vAlign w:val="center"/>
            <w:hideMark/>
          </w:tcPr>
          <w:p w14:paraId="013C51D3"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-57,73%</w:t>
            </w:r>
          </w:p>
        </w:tc>
      </w:tr>
      <w:tr w:rsidR="002F13A1" w:rsidRPr="00FD0DBE" w14:paraId="221E788A" w14:textId="77777777" w:rsidTr="5EFF1C9C">
        <w:trPr>
          <w:trHeight w:val="218"/>
        </w:trPr>
        <w:tc>
          <w:tcPr>
            <w:tcW w:w="2233" w:type="dxa"/>
            <w:shd w:val="clear" w:color="auto" w:fill="FFFFFF" w:themeFill="background1"/>
            <w:vAlign w:val="center"/>
            <w:hideMark/>
          </w:tcPr>
          <w:p w14:paraId="7AABC740"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Preiļu novads</w:t>
            </w:r>
          </w:p>
        </w:tc>
        <w:tc>
          <w:tcPr>
            <w:tcW w:w="2302" w:type="dxa"/>
            <w:shd w:val="clear" w:color="auto" w:fill="FFFFFF" w:themeFill="background1"/>
            <w:noWrap/>
            <w:vAlign w:val="center"/>
            <w:hideMark/>
          </w:tcPr>
          <w:p w14:paraId="2B07C9D6"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2 752 029</w:t>
            </w:r>
          </w:p>
        </w:tc>
        <w:tc>
          <w:tcPr>
            <w:tcW w:w="1154" w:type="dxa"/>
            <w:shd w:val="clear" w:color="auto" w:fill="FFFFFF" w:themeFill="background1"/>
            <w:noWrap/>
            <w:vAlign w:val="center"/>
            <w:hideMark/>
          </w:tcPr>
          <w:p w14:paraId="64D6F154"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17 849</w:t>
            </w:r>
          </w:p>
        </w:tc>
        <w:tc>
          <w:tcPr>
            <w:tcW w:w="1828" w:type="dxa"/>
            <w:shd w:val="clear" w:color="auto" w:fill="FFFFFF" w:themeFill="background1"/>
            <w:noWrap/>
            <w:vAlign w:val="center"/>
            <w:hideMark/>
          </w:tcPr>
          <w:p w14:paraId="24F51482"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154</w:t>
            </w:r>
          </w:p>
        </w:tc>
        <w:tc>
          <w:tcPr>
            <w:tcW w:w="1471" w:type="dxa"/>
            <w:shd w:val="clear" w:color="auto" w:fill="FFFFFF" w:themeFill="background1"/>
            <w:noWrap/>
            <w:vAlign w:val="center"/>
            <w:hideMark/>
          </w:tcPr>
          <w:p w14:paraId="692095C4"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-20,62%</w:t>
            </w:r>
          </w:p>
        </w:tc>
      </w:tr>
      <w:tr w:rsidR="002F13A1" w:rsidRPr="00FD0DBE" w14:paraId="63A7422F" w14:textId="77777777" w:rsidTr="5EFF1C9C">
        <w:trPr>
          <w:trHeight w:val="218"/>
        </w:trPr>
        <w:tc>
          <w:tcPr>
            <w:tcW w:w="2233" w:type="dxa"/>
            <w:shd w:val="clear" w:color="auto" w:fill="FFFFFF" w:themeFill="background1"/>
            <w:vAlign w:val="center"/>
            <w:hideMark/>
          </w:tcPr>
          <w:p w14:paraId="06031509"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Rēzeknes novads</w:t>
            </w:r>
          </w:p>
        </w:tc>
        <w:tc>
          <w:tcPr>
            <w:tcW w:w="2302" w:type="dxa"/>
            <w:shd w:val="clear" w:color="auto" w:fill="FFFFFF" w:themeFill="background1"/>
            <w:noWrap/>
            <w:vAlign w:val="center"/>
            <w:hideMark/>
          </w:tcPr>
          <w:p w14:paraId="3F4AB803"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9 448 046</w:t>
            </w:r>
          </w:p>
        </w:tc>
        <w:tc>
          <w:tcPr>
            <w:tcW w:w="1154" w:type="dxa"/>
            <w:shd w:val="clear" w:color="auto" w:fill="FFFFFF" w:themeFill="background1"/>
            <w:noWrap/>
            <w:vAlign w:val="center"/>
            <w:hideMark/>
          </w:tcPr>
          <w:p w14:paraId="30821858"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31 324</w:t>
            </w:r>
          </w:p>
        </w:tc>
        <w:tc>
          <w:tcPr>
            <w:tcW w:w="1828" w:type="dxa"/>
            <w:shd w:val="clear" w:color="auto" w:fill="FFFFFF" w:themeFill="background1"/>
            <w:noWrap/>
            <w:vAlign w:val="center"/>
            <w:hideMark/>
          </w:tcPr>
          <w:p w14:paraId="09ECA5DD"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302</w:t>
            </w:r>
          </w:p>
        </w:tc>
        <w:tc>
          <w:tcPr>
            <w:tcW w:w="1471" w:type="dxa"/>
            <w:shd w:val="clear" w:color="auto" w:fill="FFFFFF" w:themeFill="background1"/>
            <w:noWrap/>
            <w:vAlign w:val="center"/>
            <w:hideMark/>
          </w:tcPr>
          <w:p w14:paraId="56A3C41C"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55,67%</w:t>
            </w:r>
          </w:p>
        </w:tc>
      </w:tr>
      <w:tr w:rsidR="002F13A1" w:rsidRPr="00FD0DBE" w14:paraId="62137D04" w14:textId="77777777" w:rsidTr="5EFF1C9C">
        <w:trPr>
          <w:trHeight w:val="218"/>
        </w:trPr>
        <w:tc>
          <w:tcPr>
            <w:tcW w:w="2233" w:type="dxa"/>
            <w:shd w:val="clear" w:color="auto" w:fill="FFFFFF" w:themeFill="background1"/>
            <w:vAlign w:val="center"/>
            <w:hideMark/>
          </w:tcPr>
          <w:p w14:paraId="22A2E103"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Ropažu novads</w:t>
            </w:r>
          </w:p>
        </w:tc>
        <w:tc>
          <w:tcPr>
            <w:tcW w:w="2302" w:type="dxa"/>
            <w:shd w:val="clear" w:color="auto" w:fill="FFFFFF" w:themeFill="background1"/>
            <w:noWrap/>
            <w:vAlign w:val="center"/>
            <w:hideMark/>
          </w:tcPr>
          <w:p w14:paraId="5D9F050F"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849 219</w:t>
            </w:r>
          </w:p>
        </w:tc>
        <w:tc>
          <w:tcPr>
            <w:tcW w:w="1154" w:type="dxa"/>
            <w:shd w:val="clear" w:color="auto" w:fill="FFFFFF" w:themeFill="background1"/>
            <w:noWrap/>
            <w:vAlign w:val="center"/>
            <w:hideMark/>
          </w:tcPr>
          <w:p w14:paraId="3891E98A"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33 816</w:t>
            </w:r>
          </w:p>
        </w:tc>
        <w:tc>
          <w:tcPr>
            <w:tcW w:w="1828" w:type="dxa"/>
            <w:shd w:val="clear" w:color="auto" w:fill="C6E0B4"/>
            <w:noWrap/>
            <w:vAlign w:val="center"/>
            <w:hideMark/>
          </w:tcPr>
          <w:p w14:paraId="50B92BD9"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25</w:t>
            </w:r>
          </w:p>
        </w:tc>
        <w:tc>
          <w:tcPr>
            <w:tcW w:w="1471" w:type="dxa"/>
            <w:shd w:val="clear" w:color="auto" w:fill="C5E0B3" w:themeFill="accent6" w:themeFillTint="66"/>
            <w:noWrap/>
            <w:vAlign w:val="center"/>
            <w:hideMark/>
          </w:tcPr>
          <w:p w14:paraId="6AD40011"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-87,11%</w:t>
            </w:r>
          </w:p>
        </w:tc>
      </w:tr>
      <w:tr w:rsidR="002F13A1" w:rsidRPr="00FD0DBE" w14:paraId="5D5E33DE" w14:textId="77777777" w:rsidTr="5EFF1C9C">
        <w:trPr>
          <w:trHeight w:val="218"/>
        </w:trPr>
        <w:tc>
          <w:tcPr>
            <w:tcW w:w="2233" w:type="dxa"/>
            <w:shd w:val="clear" w:color="auto" w:fill="FFFFFF" w:themeFill="background1"/>
            <w:vAlign w:val="center"/>
            <w:hideMark/>
          </w:tcPr>
          <w:p w14:paraId="20AFF193"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Salaspils novads</w:t>
            </w:r>
          </w:p>
        </w:tc>
        <w:tc>
          <w:tcPr>
            <w:tcW w:w="2302" w:type="dxa"/>
            <w:shd w:val="clear" w:color="auto" w:fill="FFFFFF" w:themeFill="background1"/>
            <w:noWrap/>
            <w:vAlign w:val="center"/>
            <w:hideMark/>
          </w:tcPr>
          <w:p w14:paraId="18D35631"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3 188 448</w:t>
            </w:r>
          </w:p>
        </w:tc>
        <w:tc>
          <w:tcPr>
            <w:tcW w:w="1154" w:type="dxa"/>
            <w:shd w:val="clear" w:color="auto" w:fill="FFFFFF" w:themeFill="background1"/>
            <w:noWrap/>
            <w:vAlign w:val="center"/>
            <w:hideMark/>
          </w:tcPr>
          <w:p w14:paraId="7E9E5BB5"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24 240</w:t>
            </w:r>
          </w:p>
        </w:tc>
        <w:tc>
          <w:tcPr>
            <w:tcW w:w="1828" w:type="dxa"/>
            <w:shd w:val="clear" w:color="auto" w:fill="FFFFFF" w:themeFill="background1"/>
            <w:noWrap/>
            <w:vAlign w:val="center"/>
            <w:hideMark/>
          </w:tcPr>
          <w:p w14:paraId="1C311AA7"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132</w:t>
            </w:r>
          </w:p>
        </w:tc>
        <w:tc>
          <w:tcPr>
            <w:tcW w:w="1471" w:type="dxa"/>
            <w:shd w:val="clear" w:color="auto" w:fill="FFFFFF" w:themeFill="background1"/>
            <w:noWrap/>
            <w:vAlign w:val="center"/>
            <w:hideMark/>
          </w:tcPr>
          <w:p w14:paraId="22D841BA"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-31,96%</w:t>
            </w:r>
          </w:p>
        </w:tc>
      </w:tr>
      <w:tr w:rsidR="002F13A1" w:rsidRPr="00FD0DBE" w14:paraId="1ADEBDBB" w14:textId="77777777" w:rsidTr="5EFF1C9C">
        <w:trPr>
          <w:trHeight w:val="218"/>
        </w:trPr>
        <w:tc>
          <w:tcPr>
            <w:tcW w:w="2233" w:type="dxa"/>
            <w:shd w:val="clear" w:color="auto" w:fill="FFFFFF" w:themeFill="background1"/>
            <w:vAlign w:val="center"/>
            <w:hideMark/>
          </w:tcPr>
          <w:p w14:paraId="01F8A771"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Saldus novads</w:t>
            </w:r>
          </w:p>
        </w:tc>
        <w:tc>
          <w:tcPr>
            <w:tcW w:w="2302" w:type="dxa"/>
            <w:shd w:val="clear" w:color="auto" w:fill="FFFFFF" w:themeFill="background1"/>
            <w:noWrap/>
            <w:vAlign w:val="center"/>
            <w:hideMark/>
          </w:tcPr>
          <w:p w14:paraId="3B3C3AB8"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1 193 164</w:t>
            </w:r>
          </w:p>
        </w:tc>
        <w:tc>
          <w:tcPr>
            <w:tcW w:w="1154" w:type="dxa"/>
            <w:shd w:val="clear" w:color="auto" w:fill="FFFFFF" w:themeFill="background1"/>
            <w:noWrap/>
            <w:vAlign w:val="center"/>
            <w:hideMark/>
          </w:tcPr>
          <w:p w14:paraId="10A5862E"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29 613</w:t>
            </w:r>
          </w:p>
        </w:tc>
        <w:tc>
          <w:tcPr>
            <w:tcW w:w="1828" w:type="dxa"/>
            <w:shd w:val="clear" w:color="auto" w:fill="C6E0B4"/>
            <w:noWrap/>
            <w:vAlign w:val="center"/>
            <w:hideMark/>
          </w:tcPr>
          <w:p w14:paraId="39195B51"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40</w:t>
            </w:r>
          </w:p>
        </w:tc>
        <w:tc>
          <w:tcPr>
            <w:tcW w:w="1471" w:type="dxa"/>
            <w:shd w:val="clear" w:color="auto" w:fill="C5E0B3" w:themeFill="accent6" w:themeFillTint="66"/>
            <w:noWrap/>
            <w:vAlign w:val="center"/>
            <w:hideMark/>
          </w:tcPr>
          <w:p w14:paraId="1CD10CA4"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-79,38%</w:t>
            </w:r>
          </w:p>
        </w:tc>
      </w:tr>
      <w:tr w:rsidR="002F13A1" w:rsidRPr="00FD0DBE" w14:paraId="3A79DBCE" w14:textId="77777777" w:rsidTr="5EFF1C9C">
        <w:trPr>
          <w:trHeight w:val="218"/>
        </w:trPr>
        <w:tc>
          <w:tcPr>
            <w:tcW w:w="2233" w:type="dxa"/>
            <w:shd w:val="clear" w:color="auto" w:fill="FFFFFF" w:themeFill="background1"/>
            <w:vAlign w:val="center"/>
            <w:hideMark/>
          </w:tcPr>
          <w:p w14:paraId="6E2173B7"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Saulkrastu novads</w:t>
            </w:r>
          </w:p>
        </w:tc>
        <w:tc>
          <w:tcPr>
            <w:tcW w:w="2302" w:type="dxa"/>
            <w:shd w:val="clear" w:color="auto" w:fill="FFFFFF" w:themeFill="background1"/>
            <w:noWrap/>
            <w:vAlign w:val="center"/>
            <w:hideMark/>
          </w:tcPr>
          <w:p w14:paraId="146129F2"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3 770 517</w:t>
            </w:r>
          </w:p>
        </w:tc>
        <w:tc>
          <w:tcPr>
            <w:tcW w:w="1154" w:type="dxa"/>
            <w:shd w:val="clear" w:color="auto" w:fill="FFFFFF" w:themeFill="background1"/>
            <w:noWrap/>
            <w:vAlign w:val="center"/>
            <w:hideMark/>
          </w:tcPr>
          <w:p w14:paraId="6E92E321"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10 003</w:t>
            </w:r>
          </w:p>
        </w:tc>
        <w:tc>
          <w:tcPr>
            <w:tcW w:w="1828" w:type="dxa"/>
            <w:shd w:val="clear" w:color="auto" w:fill="F8CBAD"/>
            <w:noWrap/>
            <w:vAlign w:val="center"/>
            <w:hideMark/>
          </w:tcPr>
          <w:p w14:paraId="14206E5D"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377</w:t>
            </w:r>
          </w:p>
        </w:tc>
        <w:tc>
          <w:tcPr>
            <w:tcW w:w="1471" w:type="dxa"/>
            <w:shd w:val="clear" w:color="auto" w:fill="F8CBAD"/>
            <w:noWrap/>
            <w:vAlign w:val="center"/>
            <w:hideMark/>
          </w:tcPr>
          <w:p w14:paraId="3B36A58D"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94,33%</w:t>
            </w:r>
          </w:p>
        </w:tc>
      </w:tr>
      <w:tr w:rsidR="002F13A1" w:rsidRPr="00FD0DBE" w14:paraId="0141344C" w14:textId="77777777" w:rsidTr="5EFF1C9C">
        <w:trPr>
          <w:trHeight w:val="218"/>
        </w:trPr>
        <w:tc>
          <w:tcPr>
            <w:tcW w:w="2233" w:type="dxa"/>
            <w:shd w:val="clear" w:color="auto" w:fill="FFFFFF" w:themeFill="background1"/>
            <w:vAlign w:val="center"/>
            <w:hideMark/>
          </w:tcPr>
          <w:p w14:paraId="6FF22F8C"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Siguldas novads</w:t>
            </w:r>
          </w:p>
        </w:tc>
        <w:tc>
          <w:tcPr>
            <w:tcW w:w="2302" w:type="dxa"/>
            <w:shd w:val="clear" w:color="auto" w:fill="FFFFFF" w:themeFill="background1"/>
            <w:noWrap/>
            <w:vAlign w:val="center"/>
            <w:hideMark/>
          </w:tcPr>
          <w:p w14:paraId="3916F32A"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9 952 416</w:t>
            </w:r>
          </w:p>
        </w:tc>
        <w:tc>
          <w:tcPr>
            <w:tcW w:w="1154" w:type="dxa"/>
            <w:shd w:val="clear" w:color="auto" w:fill="FFFFFF" w:themeFill="background1"/>
            <w:noWrap/>
            <w:vAlign w:val="center"/>
            <w:hideMark/>
          </w:tcPr>
          <w:p w14:paraId="407B5BEA"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32 267</w:t>
            </w:r>
          </w:p>
        </w:tc>
        <w:tc>
          <w:tcPr>
            <w:tcW w:w="1828" w:type="dxa"/>
            <w:shd w:val="clear" w:color="auto" w:fill="F7CAAC" w:themeFill="accent2" w:themeFillTint="66"/>
            <w:noWrap/>
            <w:vAlign w:val="center"/>
            <w:hideMark/>
          </w:tcPr>
          <w:p w14:paraId="5781E8B0"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308</w:t>
            </w:r>
          </w:p>
        </w:tc>
        <w:tc>
          <w:tcPr>
            <w:tcW w:w="1471" w:type="dxa"/>
            <w:shd w:val="clear" w:color="auto" w:fill="auto"/>
            <w:noWrap/>
            <w:vAlign w:val="center"/>
            <w:hideMark/>
          </w:tcPr>
          <w:p w14:paraId="2DC8891F"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58,76%</w:t>
            </w:r>
          </w:p>
        </w:tc>
      </w:tr>
      <w:tr w:rsidR="002F13A1" w:rsidRPr="00FD0DBE" w14:paraId="4F1B10F2" w14:textId="77777777" w:rsidTr="5EFF1C9C">
        <w:trPr>
          <w:trHeight w:val="218"/>
        </w:trPr>
        <w:tc>
          <w:tcPr>
            <w:tcW w:w="2233" w:type="dxa"/>
            <w:shd w:val="clear" w:color="auto" w:fill="FFFFFF" w:themeFill="background1"/>
            <w:vAlign w:val="center"/>
            <w:hideMark/>
          </w:tcPr>
          <w:p w14:paraId="3D7FE668"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Smiltenes novads</w:t>
            </w:r>
          </w:p>
        </w:tc>
        <w:tc>
          <w:tcPr>
            <w:tcW w:w="2302" w:type="dxa"/>
            <w:shd w:val="clear" w:color="auto" w:fill="FFFFFF" w:themeFill="background1"/>
            <w:noWrap/>
            <w:vAlign w:val="center"/>
            <w:hideMark/>
          </w:tcPr>
          <w:p w14:paraId="6EB6F05B"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5 114 147</w:t>
            </w:r>
          </w:p>
        </w:tc>
        <w:tc>
          <w:tcPr>
            <w:tcW w:w="1154" w:type="dxa"/>
            <w:shd w:val="clear" w:color="auto" w:fill="FFFFFF" w:themeFill="background1"/>
            <w:noWrap/>
            <w:vAlign w:val="center"/>
            <w:hideMark/>
          </w:tcPr>
          <w:p w14:paraId="7B2FD0C9"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19 165</w:t>
            </w:r>
          </w:p>
        </w:tc>
        <w:tc>
          <w:tcPr>
            <w:tcW w:w="1828" w:type="dxa"/>
            <w:shd w:val="clear" w:color="auto" w:fill="FFFFFF" w:themeFill="background1"/>
            <w:noWrap/>
            <w:vAlign w:val="center"/>
            <w:hideMark/>
          </w:tcPr>
          <w:p w14:paraId="7469A76D"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267</w:t>
            </w:r>
          </w:p>
        </w:tc>
        <w:tc>
          <w:tcPr>
            <w:tcW w:w="1471" w:type="dxa"/>
            <w:shd w:val="clear" w:color="auto" w:fill="FFFFFF" w:themeFill="background1"/>
            <w:noWrap/>
            <w:vAlign w:val="center"/>
            <w:hideMark/>
          </w:tcPr>
          <w:p w14:paraId="1448FCE8"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37,63%</w:t>
            </w:r>
          </w:p>
        </w:tc>
      </w:tr>
      <w:tr w:rsidR="002F13A1" w:rsidRPr="00FD0DBE" w14:paraId="02950140" w14:textId="77777777" w:rsidTr="5EFF1C9C">
        <w:trPr>
          <w:trHeight w:val="218"/>
        </w:trPr>
        <w:tc>
          <w:tcPr>
            <w:tcW w:w="2233" w:type="dxa"/>
            <w:shd w:val="clear" w:color="auto" w:fill="FFFFFF" w:themeFill="background1"/>
            <w:vAlign w:val="center"/>
            <w:hideMark/>
          </w:tcPr>
          <w:p w14:paraId="5C65E463"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Talsu novads</w:t>
            </w:r>
          </w:p>
        </w:tc>
        <w:tc>
          <w:tcPr>
            <w:tcW w:w="2302" w:type="dxa"/>
            <w:shd w:val="clear" w:color="auto" w:fill="FFFFFF" w:themeFill="background1"/>
            <w:noWrap/>
            <w:vAlign w:val="center"/>
            <w:hideMark/>
          </w:tcPr>
          <w:p w14:paraId="4BF786F3"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2 854 527</w:t>
            </w:r>
          </w:p>
        </w:tc>
        <w:tc>
          <w:tcPr>
            <w:tcW w:w="1154" w:type="dxa"/>
            <w:shd w:val="clear" w:color="auto" w:fill="FFFFFF" w:themeFill="background1"/>
            <w:noWrap/>
            <w:vAlign w:val="center"/>
            <w:hideMark/>
          </w:tcPr>
          <w:p w14:paraId="72010213"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38 617</w:t>
            </w:r>
          </w:p>
        </w:tc>
        <w:tc>
          <w:tcPr>
            <w:tcW w:w="1828" w:type="dxa"/>
            <w:shd w:val="clear" w:color="auto" w:fill="FFFFFF" w:themeFill="background1"/>
            <w:noWrap/>
            <w:vAlign w:val="center"/>
            <w:hideMark/>
          </w:tcPr>
          <w:p w14:paraId="2BB97F07"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74</w:t>
            </w:r>
          </w:p>
        </w:tc>
        <w:tc>
          <w:tcPr>
            <w:tcW w:w="1471" w:type="dxa"/>
            <w:shd w:val="clear" w:color="auto" w:fill="auto"/>
            <w:noWrap/>
            <w:vAlign w:val="center"/>
            <w:hideMark/>
          </w:tcPr>
          <w:p w14:paraId="064AE738"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-61,86%</w:t>
            </w:r>
          </w:p>
        </w:tc>
      </w:tr>
      <w:tr w:rsidR="002F13A1" w:rsidRPr="00FD0DBE" w14:paraId="299559C3" w14:textId="77777777" w:rsidTr="5EFF1C9C">
        <w:trPr>
          <w:trHeight w:val="218"/>
        </w:trPr>
        <w:tc>
          <w:tcPr>
            <w:tcW w:w="2233" w:type="dxa"/>
            <w:shd w:val="clear" w:color="auto" w:fill="FFFFFF" w:themeFill="background1"/>
            <w:vAlign w:val="center"/>
            <w:hideMark/>
          </w:tcPr>
          <w:p w14:paraId="295DA6AE"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Tukuma novads</w:t>
            </w:r>
          </w:p>
        </w:tc>
        <w:tc>
          <w:tcPr>
            <w:tcW w:w="2302" w:type="dxa"/>
            <w:shd w:val="clear" w:color="auto" w:fill="FFFFFF" w:themeFill="background1"/>
            <w:noWrap/>
            <w:vAlign w:val="center"/>
            <w:hideMark/>
          </w:tcPr>
          <w:p w14:paraId="08D01E0F"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5 523 554</w:t>
            </w:r>
          </w:p>
        </w:tc>
        <w:tc>
          <w:tcPr>
            <w:tcW w:w="1154" w:type="dxa"/>
            <w:shd w:val="clear" w:color="auto" w:fill="FFFFFF" w:themeFill="background1"/>
            <w:noWrap/>
            <w:vAlign w:val="center"/>
            <w:hideMark/>
          </w:tcPr>
          <w:p w14:paraId="331DDC73"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47 556</w:t>
            </w:r>
          </w:p>
        </w:tc>
        <w:tc>
          <w:tcPr>
            <w:tcW w:w="1828" w:type="dxa"/>
            <w:shd w:val="clear" w:color="auto" w:fill="FFFFFF" w:themeFill="background1"/>
            <w:noWrap/>
            <w:vAlign w:val="center"/>
            <w:hideMark/>
          </w:tcPr>
          <w:p w14:paraId="1B9EE7B2"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116</w:t>
            </w:r>
          </w:p>
        </w:tc>
        <w:tc>
          <w:tcPr>
            <w:tcW w:w="1471" w:type="dxa"/>
            <w:shd w:val="clear" w:color="auto" w:fill="FFFFFF" w:themeFill="background1"/>
            <w:noWrap/>
            <w:vAlign w:val="center"/>
            <w:hideMark/>
          </w:tcPr>
          <w:p w14:paraId="3A2B48D1"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-40,21%</w:t>
            </w:r>
          </w:p>
        </w:tc>
      </w:tr>
      <w:tr w:rsidR="002F13A1" w:rsidRPr="00FD0DBE" w14:paraId="3AC782E5" w14:textId="77777777" w:rsidTr="5EFF1C9C">
        <w:trPr>
          <w:trHeight w:val="218"/>
        </w:trPr>
        <w:tc>
          <w:tcPr>
            <w:tcW w:w="2233" w:type="dxa"/>
            <w:shd w:val="clear" w:color="auto" w:fill="FFFFFF" w:themeFill="background1"/>
            <w:vAlign w:val="center"/>
            <w:hideMark/>
          </w:tcPr>
          <w:p w14:paraId="61A14D87"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Valkas novads</w:t>
            </w:r>
          </w:p>
        </w:tc>
        <w:tc>
          <w:tcPr>
            <w:tcW w:w="2302" w:type="dxa"/>
            <w:shd w:val="clear" w:color="auto" w:fill="FFFFFF" w:themeFill="background1"/>
            <w:noWrap/>
            <w:vAlign w:val="center"/>
            <w:hideMark/>
          </w:tcPr>
          <w:p w14:paraId="04281D05"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2 327 704</w:t>
            </w:r>
          </w:p>
        </w:tc>
        <w:tc>
          <w:tcPr>
            <w:tcW w:w="1154" w:type="dxa"/>
            <w:shd w:val="clear" w:color="auto" w:fill="FFFFFF" w:themeFill="background1"/>
            <w:noWrap/>
            <w:vAlign w:val="center"/>
            <w:hideMark/>
          </w:tcPr>
          <w:p w14:paraId="11EE0EA7"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8 580</w:t>
            </w:r>
          </w:p>
        </w:tc>
        <w:tc>
          <w:tcPr>
            <w:tcW w:w="1828" w:type="dxa"/>
            <w:shd w:val="clear" w:color="auto" w:fill="FFFFFF" w:themeFill="background1"/>
            <w:noWrap/>
            <w:vAlign w:val="center"/>
            <w:hideMark/>
          </w:tcPr>
          <w:p w14:paraId="74B4DB3B"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271</w:t>
            </w:r>
          </w:p>
        </w:tc>
        <w:tc>
          <w:tcPr>
            <w:tcW w:w="1471" w:type="dxa"/>
            <w:shd w:val="clear" w:color="auto" w:fill="FFFFFF" w:themeFill="background1"/>
            <w:noWrap/>
            <w:vAlign w:val="center"/>
            <w:hideMark/>
          </w:tcPr>
          <w:p w14:paraId="594B59F9"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39,69%</w:t>
            </w:r>
          </w:p>
        </w:tc>
      </w:tr>
      <w:tr w:rsidR="002F13A1" w:rsidRPr="00FD0DBE" w14:paraId="471F1DF4" w14:textId="77777777" w:rsidTr="5EFF1C9C">
        <w:trPr>
          <w:trHeight w:val="218"/>
        </w:trPr>
        <w:tc>
          <w:tcPr>
            <w:tcW w:w="2233" w:type="dxa"/>
            <w:shd w:val="clear" w:color="auto" w:fill="FFFFFF" w:themeFill="background1"/>
            <w:vAlign w:val="center"/>
            <w:hideMark/>
          </w:tcPr>
          <w:p w14:paraId="12F55214"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Valmieras novads</w:t>
            </w:r>
          </w:p>
        </w:tc>
        <w:tc>
          <w:tcPr>
            <w:tcW w:w="2302" w:type="dxa"/>
            <w:shd w:val="clear" w:color="auto" w:fill="FFFFFF" w:themeFill="background1"/>
            <w:noWrap/>
            <w:vAlign w:val="center"/>
            <w:hideMark/>
          </w:tcPr>
          <w:p w14:paraId="685A764C"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10 245 133</w:t>
            </w:r>
          </w:p>
        </w:tc>
        <w:tc>
          <w:tcPr>
            <w:tcW w:w="1154" w:type="dxa"/>
            <w:shd w:val="clear" w:color="auto" w:fill="FFFFFF" w:themeFill="background1"/>
            <w:noWrap/>
            <w:vAlign w:val="center"/>
            <w:hideMark/>
          </w:tcPr>
          <w:p w14:paraId="717921D1"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54 642</w:t>
            </w:r>
          </w:p>
        </w:tc>
        <w:tc>
          <w:tcPr>
            <w:tcW w:w="1828" w:type="dxa"/>
            <w:shd w:val="clear" w:color="auto" w:fill="FFFFFF" w:themeFill="background1"/>
            <w:noWrap/>
            <w:vAlign w:val="center"/>
            <w:hideMark/>
          </w:tcPr>
          <w:p w14:paraId="4F133175"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187</w:t>
            </w:r>
          </w:p>
        </w:tc>
        <w:tc>
          <w:tcPr>
            <w:tcW w:w="1471" w:type="dxa"/>
            <w:shd w:val="clear" w:color="auto" w:fill="FFFFFF" w:themeFill="background1"/>
            <w:noWrap/>
            <w:vAlign w:val="center"/>
            <w:hideMark/>
          </w:tcPr>
          <w:p w14:paraId="2E5D29F3"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-3,61%</w:t>
            </w:r>
          </w:p>
        </w:tc>
      </w:tr>
      <w:tr w:rsidR="002F13A1" w:rsidRPr="00FD0DBE" w14:paraId="10CE54E8" w14:textId="77777777" w:rsidTr="5EFF1C9C">
        <w:trPr>
          <w:trHeight w:val="218"/>
        </w:trPr>
        <w:tc>
          <w:tcPr>
            <w:tcW w:w="2233" w:type="dxa"/>
            <w:shd w:val="clear" w:color="auto" w:fill="FFFFFF" w:themeFill="background1"/>
            <w:vAlign w:val="center"/>
            <w:hideMark/>
          </w:tcPr>
          <w:p w14:paraId="0FCCE8D8"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Varakļānu novads</w:t>
            </w:r>
          </w:p>
        </w:tc>
        <w:tc>
          <w:tcPr>
            <w:tcW w:w="2302" w:type="dxa"/>
            <w:shd w:val="clear" w:color="auto" w:fill="FFFFFF" w:themeFill="background1"/>
            <w:noWrap/>
            <w:vAlign w:val="center"/>
            <w:hideMark/>
          </w:tcPr>
          <w:p w14:paraId="430D59B8"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150 577</w:t>
            </w:r>
          </w:p>
        </w:tc>
        <w:tc>
          <w:tcPr>
            <w:tcW w:w="1154" w:type="dxa"/>
            <w:shd w:val="clear" w:color="auto" w:fill="FFFFFF" w:themeFill="background1"/>
            <w:noWrap/>
            <w:vAlign w:val="center"/>
            <w:hideMark/>
          </w:tcPr>
          <w:p w14:paraId="7237CAF9"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3 079</w:t>
            </w:r>
          </w:p>
        </w:tc>
        <w:tc>
          <w:tcPr>
            <w:tcW w:w="1828" w:type="dxa"/>
            <w:shd w:val="clear" w:color="auto" w:fill="C6E0B4"/>
            <w:noWrap/>
            <w:vAlign w:val="center"/>
            <w:hideMark/>
          </w:tcPr>
          <w:p w14:paraId="61729835"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49</w:t>
            </w:r>
          </w:p>
        </w:tc>
        <w:tc>
          <w:tcPr>
            <w:tcW w:w="1471" w:type="dxa"/>
            <w:shd w:val="clear" w:color="auto" w:fill="C6E0B4"/>
            <w:noWrap/>
            <w:vAlign w:val="center"/>
            <w:hideMark/>
          </w:tcPr>
          <w:p w14:paraId="04461CDF"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-74,74%</w:t>
            </w:r>
          </w:p>
        </w:tc>
      </w:tr>
      <w:tr w:rsidR="002F13A1" w:rsidRPr="00FD0DBE" w14:paraId="0FB333ED" w14:textId="77777777" w:rsidTr="5EFF1C9C">
        <w:trPr>
          <w:trHeight w:val="218"/>
        </w:trPr>
        <w:tc>
          <w:tcPr>
            <w:tcW w:w="2233" w:type="dxa"/>
            <w:shd w:val="clear" w:color="auto" w:fill="FFFFFF" w:themeFill="background1"/>
            <w:vAlign w:val="center"/>
            <w:hideMark/>
          </w:tcPr>
          <w:p w14:paraId="569BFD1B" w14:textId="77777777" w:rsidR="002F13A1" w:rsidRPr="00FD0DBE" w:rsidRDefault="002F13A1" w:rsidP="00B03571">
            <w:pPr>
              <w:spacing w:after="0"/>
              <w:rPr>
                <w:rFonts w:eastAsia="Times New Roman"/>
                <w:sz w:val="20"/>
                <w:szCs w:val="20"/>
                <w:lang w:eastAsia="lv-LV"/>
              </w:rPr>
            </w:pPr>
            <w:r w:rsidRPr="00FD0DBE">
              <w:rPr>
                <w:rFonts w:eastAsia="Times New Roman"/>
                <w:sz w:val="20"/>
                <w:szCs w:val="20"/>
                <w:lang w:eastAsia="lv-LV"/>
              </w:rPr>
              <w:t>Ventspils novads</w:t>
            </w:r>
          </w:p>
        </w:tc>
        <w:tc>
          <w:tcPr>
            <w:tcW w:w="2302" w:type="dxa"/>
            <w:shd w:val="clear" w:color="auto" w:fill="FFFFFF" w:themeFill="background1"/>
            <w:noWrap/>
            <w:vAlign w:val="center"/>
            <w:hideMark/>
          </w:tcPr>
          <w:p w14:paraId="3949D0D2"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2 650 721</w:t>
            </w:r>
          </w:p>
        </w:tc>
        <w:tc>
          <w:tcPr>
            <w:tcW w:w="1154" w:type="dxa"/>
            <w:shd w:val="clear" w:color="auto" w:fill="FFFFFF" w:themeFill="background1"/>
            <w:noWrap/>
            <w:vAlign w:val="center"/>
            <w:hideMark/>
          </w:tcPr>
          <w:p w14:paraId="5FDCE439"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11 468</w:t>
            </w:r>
          </w:p>
        </w:tc>
        <w:tc>
          <w:tcPr>
            <w:tcW w:w="1828" w:type="dxa"/>
            <w:shd w:val="clear" w:color="auto" w:fill="FFFFFF" w:themeFill="background1"/>
            <w:noWrap/>
            <w:vAlign w:val="center"/>
            <w:hideMark/>
          </w:tcPr>
          <w:p w14:paraId="382C5A0A" w14:textId="77777777" w:rsidR="002F13A1" w:rsidRPr="00FD0DBE" w:rsidRDefault="002F13A1" w:rsidP="00B03571">
            <w:pPr>
              <w:spacing w:after="0"/>
              <w:jc w:val="center"/>
              <w:rPr>
                <w:rFonts w:eastAsia="Times New Roman"/>
                <w:sz w:val="20"/>
                <w:szCs w:val="20"/>
                <w:lang w:eastAsia="lv-LV"/>
              </w:rPr>
            </w:pPr>
            <w:r w:rsidRPr="00FD0DBE">
              <w:rPr>
                <w:rFonts w:eastAsia="Times New Roman"/>
                <w:sz w:val="20"/>
                <w:szCs w:val="20"/>
                <w:lang w:eastAsia="lv-LV"/>
              </w:rPr>
              <w:t>231</w:t>
            </w:r>
          </w:p>
        </w:tc>
        <w:tc>
          <w:tcPr>
            <w:tcW w:w="1471" w:type="dxa"/>
            <w:shd w:val="clear" w:color="auto" w:fill="FFFFFF" w:themeFill="background1"/>
            <w:noWrap/>
            <w:vAlign w:val="center"/>
            <w:hideMark/>
          </w:tcPr>
          <w:p w14:paraId="18870ABA" w14:textId="77777777" w:rsidR="002F13A1" w:rsidRPr="00FD0DBE" w:rsidRDefault="002F13A1" w:rsidP="00B03571">
            <w:pPr>
              <w:spacing w:after="0"/>
              <w:ind w:hanging="1"/>
              <w:jc w:val="right"/>
              <w:rPr>
                <w:rFonts w:eastAsia="Times New Roman"/>
                <w:sz w:val="20"/>
                <w:szCs w:val="20"/>
                <w:lang w:eastAsia="lv-LV"/>
              </w:rPr>
            </w:pPr>
            <w:r w:rsidRPr="00FD0DBE">
              <w:rPr>
                <w:rFonts w:eastAsia="Times New Roman"/>
                <w:sz w:val="20"/>
                <w:szCs w:val="20"/>
                <w:lang w:eastAsia="lv-LV"/>
              </w:rPr>
              <w:t>19,07%</w:t>
            </w:r>
          </w:p>
        </w:tc>
      </w:tr>
    </w:tbl>
    <w:p w14:paraId="68DBC0F8" w14:textId="77777777" w:rsidR="002F13A1" w:rsidRPr="00FD0DBE" w:rsidRDefault="002F13A1" w:rsidP="5EFF1C9C">
      <w:pPr>
        <w:jc w:val="right"/>
        <w:rPr>
          <w:rFonts w:eastAsia="Times New Roman"/>
          <w:i/>
          <w:iCs/>
        </w:rPr>
      </w:pPr>
      <w:r w:rsidRPr="00FD0DBE">
        <w:rPr>
          <w:rFonts w:eastAsia="Times New Roman"/>
          <w:i/>
          <w:iCs/>
        </w:rPr>
        <w:t xml:space="preserve">Datu avots: </w:t>
      </w:r>
      <w:bookmarkStart w:id="54" w:name="_Hlk89465180"/>
      <w:r w:rsidRPr="00FD0DBE">
        <w:rPr>
          <w:rFonts w:eastAsia="Times New Roman"/>
          <w:i/>
          <w:iCs/>
        </w:rPr>
        <w:t>PMLP, VK</w:t>
      </w:r>
      <w:bookmarkEnd w:id="54"/>
    </w:p>
    <w:p w14:paraId="5186DAEF" w14:textId="77777777" w:rsidR="002F13A1" w:rsidRPr="00FD0DBE" w:rsidRDefault="002F13A1" w:rsidP="00F3059D">
      <w:pPr>
        <w:rPr>
          <w:b/>
        </w:rPr>
      </w:pPr>
      <w:proofErr w:type="spellStart"/>
      <w:r w:rsidRPr="00FD0DBE">
        <w:t>Valstspilsētu</w:t>
      </w:r>
      <w:proofErr w:type="spellEnd"/>
      <w:r w:rsidRPr="00FD0DBE">
        <w:t xml:space="preserve"> pašvaldību vidējās izmaksas uz 1 iedzīvotāju ir 362 EUR. Starp pilsētām vislielākās izmaksas uz 1 iedzīvotāju ir Rēzeknē – 569 EUR/iedz. un vismazākās Daugavpilī – 228 EUR/iedz., skatīt tabulu zemāk. </w:t>
      </w:r>
    </w:p>
    <w:p w14:paraId="52CF1A54" w14:textId="77777777" w:rsidR="00E70B0D" w:rsidRPr="00FD0DBE" w:rsidRDefault="00E70B0D">
      <w:pPr>
        <w:spacing w:after="160" w:line="259" w:lineRule="auto"/>
        <w:jc w:val="left"/>
        <w:rPr>
          <w:b/>
          <w:bCs/>
          <w:i/>
          <w:iCs/>
          <w:sz w:val="22"/>
          <w:szCs w:val="22"/>
        </w:rPr>
      </w:pPr>
      <w:bookmarkStart w:id="55" w:name="_Toc91019113"/>
      <w:r w:rsidRPr="00FD0DBE">
        <w:br w:type="page"/>
      </w:r>
    </w:p>
    <w:p w14:paraId="3D89F1CB" w14:textId="2DEC06D6" w:rsidR="002F13A1" w:rsidRPr="00FD0DBE" w:rsidRDefault="00376407" w:rsidP="008E2C84">
      <w:pPr>
        <w:pStyle w:val="Caption"/>
      </w:pPr>
      <w:r w:rsidRPr="00FD0DBE">
        <w:lastRenderedPageBreak/>
        <w:t>23</w:t>
      </w:r>
      <w:r w:rsidR="002F13A1" w:rsidRPr="00FD0DBE">
        <w:t>. tabula. Ekonomiskās darbības pakalpojumu izmaksas, vidējās izmaksas uz 1 iedz. starp pilsētām, EUR</w:t>
      </w:r>
      <w:bookmarkEnd w:id="55"/>
      <w:r w:rsidR="002F13A1" w:rsidRPr="00FD0DBE">
        <w:t xml:space="preserve"> </w:t>
      </w:r>
    </w:p>
    <w:tbl>
      <w:tblPr>
        <w:tblW w:w="8996" w:type="dxa"/>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Look w:val="04A0" w:firstRow="1" w:lastRow="0" w:firstColumn="1" w:lastColumn="0" w:noHBand="0" w:noVBand="1"/>
      </w:tblPr>
      <w:tblGrid>
        <w:gridCol w:w="1596"/>
        <w:gridCol w:w="2003"/>
        <w:gridCol w:w="1783"/>
        <w:gridCol w:w="2003"/>
        <w:gridCol w:w="1611"/>
      </w:tblGrid>
      <w:tr w:rsidR="002F13A1" w:rsidRPr="00FD0DBE" w14:paraId="660DB0AE" w14:textId="77777777" w:rsidTr="5EFF1C9C">
        <w:trPr>
          <w:trHeight w:val="643"/>
        </w:trPr>
        <w:tc>
          <w:tcPr>
            <w:tcW w:w="1596" w:type="dxa"/>
            <w:shd w:val="clear" w:color="auto" w:fill="F2F2F2" w:themeFill="background1" w:themeFillShade="F2"/>
            <w:vAlign w:val="center"/>
            <w:hideMark/>
          </w:tcPr>
          <w:p w14:paraId="700DD2F5" w14:textId="77777777" w:rsidR="002F13A1" w:rsidRPr="00FD0DBE" w:rsidRDefault="002F13A1" w:rsidP="00F3059D">
            <w:pPr>
              <w:spacing w:after="0"/>
              <w:jc w:val="center"/>
              <w:rPr>
                <w:rFonts w:eastAsia="Times New Roman"/>
                <w:color w:val="2F5496" w:themeColor="accent1" w:themeShade="BF"/>
                <w:sz w:val="20"/>
                <w:szCs w:val="20"/>
                <w:lang w:eastAsia="lv-LV"/>
              </w:rPr>
            </w:pPr>
            <w:r w:rsidRPr="00FD0DBE">
              <w:rPr>
                <w:rFonts w:eastAsia="Times New Roman"/>
                <w:color w:val="2F5496" w:themeColor="accent1" w:themeShade="BF"/>
                <w:sz w:val="20"/>
                <w:szCs w:val="20"/>
                <w:lang w:eastAsia="lv-LV"/>
              </w:rPr>
              <w:t> </w:t>
            </w:r>
          </w:p>
        </w:tc>
        <w:tc>
          <w:tcPr>
            <w:tcW w:w="2003" w:type="dxa"/>
            <w:shd w:val="clear" w:color="auto" w:fill="F2F2F2" w:themeFill="background1" w:themeFillShade="F2"/>
            <w:vAlign w:val="center"/>
            <w:hideMark/>
          </w:tcPr>
          <w:p w14:paraId="5D62F584" w14:textId="77777777" w:rsidR="002F13A1" w:rsidRPr="00FD0DBE" w:rsidRDefault="002F13A1" w:rsidP="00F3059D">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Ekonomiskās darbības izdevumi, EUR</w:t>
            </w:r>
          </w:p>
        </w:tc>
        <w:tc>
          <w:tcPr>
            <w:tcW w:w="1783" w:type="dxa"/>
            <w:shd w:val="clear" w:color="auto" w:fill="F2F2F2" w:themeFill="background1" w:themeFillShade="F2"/>
            <w:vAlign w:val="center"/>
            <w:hideMark/>
          </w:tcPr>
          <w:p w14:paraId="3871B42D" w14:textId="77777777" w:rsidR="002F13A1" w:rsidRPr="00FD0DBE" w:rsidRDefault="002F13A1" w:rsidP="00F3059D">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Iedzīvotāju skaits</w:t>
            </w:r>
          </w:p>
        </w:tc>
        <w:tc>
          <w:tcPr>
            <w:tcW w:w="2003" w:type="dxa"/>
            <w:shd w:val="clear" w:color="auto" w:fill="F2F2F2" w:themeFill="background1" w:themeFillShade="F2"/>
            <w:vAlign w:val="center"/>
            <w:hideMark/>
          </w:tcPr>
          <w:p w14:paraId="7D19F969" w14:textId="77777777" w:rsidR="002F13A1" w:rsidRPr="00FD0DBE" w:rsidRDefault="002F13A1" w:rsidP="00F3059D">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Ekonomiskās darbības izmaksas uz 1 iedz., EUR</w:t>
            </w:r>
          </w:p>
        </w:tc>
        <w:tc>
          <w:tcPr>
            <w:tcW w:w="1611" w:type="dxa"/>
            <w:shd w:val="clear" w:color="auto" w:fill="F2F2F2" w:themeFill="background1" w:themeFillShade="F2"/>
            <w:vAlign w:val="center"/>
            <w:hideMark/>
          </w:tcPr>
          <w:p w14:paraId="688233E4" w14:textId="77777777" w:rsidR="002F13A1" w:rsidRPr="00FD0DBE" w:rsidRDefault="002F13A1" w:rsidP="00F3059D">
            <w:pPr>
              <w:spacing w:after="0"/>
              <w:ind w:hanging="53"/>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Novirzes no vidējām izmaksām, %</w:t>
            </w:r>
          </w:p>
        </w:tc>
      </w:tr>
      <w:tr w:rsidR="002F13A1" w:rsidRPr="00FD0DBE" w14:paraId="7A82683F" w14:textId="77777777" w:rsidTr="5EFF1C9C">
        <w:trPr>
          <w:trHeight w:val="202"/>
        </w:trPr>
        <w:tc>
          <w:tcPr>
            <w:tcW w:w="1596" w:type="dxa"/>
            <w:shd w:val="clear" w:color="auto" w:fill="FFFFFF" w:themeFill="background1"/>
            <w:vAlign w:val="center"/>
            <w:hideMark/>
          </w:tcPr>
          <w:p w14:paraId="363FF0E8"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Daugavpils</w:t>
            </w:r>
          </w:p>
        </w:tc>
        <w:tc>
          <w:tcPr>
            <w:tcW w:w="2003" w:type="dxa"/>
            <w:shd w:val="clear" w:color="auto" w:fill="FFFFFF" w:themeFill="background1"/>
            <w:noWrap/>
            <w:vAlign w:val="center"/>
            <w:hideMark/>
          </w:tcPr>
          <w:p w14:paraId="4E09CB1F"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20 674 862</w:t>
            </w:r>
          </w:p>
        </w:tc>
        <w:tc>
          <w:tcPr>
            <w:tcW w:w="1783" w:type="dxa"/>
            <w:shd w:val="clear" w:color="auto" w:fill="FFFFFF" w:themeFill="background1"/>
            <w:noWrap/>
            <w:vAlign w:val="center"/>
            <w:hideMark/>
          </w:tcPr>
          <w:p w14:paraId="68C2521B"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90 520</w:t>
            </w:r>
          </w:p>
        </w:tc>
        <w:tc>
          <w:tcPr>
            <w:tcW w:w="2003" w:type="dxa"/>
            <w:shd w:val="clear" w:color="auto" w:fill="C5E0B3" w:themeFill="accent6" w:themeFillTint="66"/>
            <w:noWrap/>
            <w:vAlign w:val="center"/>
            <w:hideMark/>
          </w:tcPr>
          <w:p w14:paraId="01D4BA97"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228</w:t>
            </w:r>
          </w:p>
        </w:tc>
        <w:tc>
          <w:tcPr>
            <w:tcW w:w="1611" w:type="dxa"/>
            <w:shd w:val="clear" w:color="auto" w:fill="C5E0B3" w:themeFill="accent6" w:themeFillTint="66"/>
            <w:noWrap/>
            <w:vAlign w:val="center"/>
            <w:hideMark/>
          </w:tcPr>
          <w:p w14:paraId="5906F218" w14:textId="77777777" w:rsidR="002F13A1" w:rsidRPr="00FD0DBE" w:rsidRDefault="002F13A1" w:rsidP="00F3059D">
            <w:pPr>
              <w:spacing w:after="0"/>
              <w:ind w:firstLine="14"/>
              <w:jc w:val="center"/>
              <w:rPr>
                <w:rFonts w:eastAsia="Times New Roman"/>
                <w:sz w:val="20"/>
                <w:szCs w:val="20"/>
                <w:lang w:eastAsia="lv-LV"/>
              </w:rPr>
            </w:pPr>
            <w:r w:rsidRPr="00FD0DBE">
              <w:rPr>
                <w:rFonts w:eastAsia="Times New Roman"/>
                <w:sz w:val="20"/>
                <w:szCs w:val="20"/>
                <w:lang w:eastAsia="lv-LV"/>
              </w:rPr>
              <w:t>-37,02%</w:t>
            </w:r>
          </w:p>
        </w:tc>
      </w:tr>
      <w:tr w:rsidR="002F13A1" w:rsidRPr="00FD0DBE" w14:paraId="7541BE27" w14:textId="77777777" w:rsidTr="5EFF1C9C">
        <w:trPr>
          <w:trHeight w:val="202"/>
        </w:trPr>
        <w:tc>
          <w:tcPr>
            <w:tcW w:w="1596" w:type="dxa"/>
            <w:shd w:val="clear" w:color="auto" w:fill="FFFFFF" w:themeFill="background1"/>
            <w:vAlign w:val="center"/>
            <w:hideMark/>
          </w:tcPr>
          <w:p w14:paraId="77E62E72"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Jelgava</w:t>
            </w:r>
          </w:p>
        </w:tc>
        <w:tc>
          <w:tcPr>
            <w:tcW w:w="2003" w:type="dxa"/>
            <w:shd w:val="clear" w:color="auto" w:fill="FFFFFF" w:themeFill="background1"/>
            <w:noWrap/>
            <w:vAlign w:val="center"/>
            <w:hideMark/>
          </w:tcPr>
          <w:p w14:paraId="5490CB77"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16 640 635</w:t>
            </w:r>
          </w:p>
        </w:tc>
        <w:tc>
          <w:tcPr>
            <w:tcW w:w="1783" w:type="dxa"/>
            <w:shd w:val="clear" w:color="auto" w:fill="FFFFFF" w:themeFill="background1"/>
            <w:noWrap/>
            <w:vAlign w:val="center"/>
            <w:hideMark/>
          </w:tcPr>
          <w:p w14:paraId="51DA7E67"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60 564</w:t>
            </w:r>
          </w:p>
        </w:tc>
        <w:tc>
          <w:tcPr>
            <w:tcW w:w="2003" w:type="dxa"/>
            <w:shd w:val="clear" w:color="auto" w:fill="C5E0B3" w:themeFill="accent6" w:themeFillTint="66"/>
            <w:noWrap/>
            <w:vAlign w:val="center"/>
            <w:hideMark/>
          </w:tcPr>
          <w:p w14:paraId="46301E05"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275</w:t>
            </w:r>
          </w:p>
        </w:tc>
        <w:tc>
          <w:tcPr>
            <w:tcW w:w="1611" w:type="dxa"/>
            <w:shd w:val="clear" w:color="auto" w:fill="C5E0B3" w:themeFill="accent6" w:themeFillTint="66"/>
            <w:noWrap/>
            <w:vAlign w:val="center"/>
            <w:hideMark/>
          </w:tcPr>
          <w:p w14:paraId="3EFC6F2C" w14:textId="77777777" w:rsidR="002F13A1" w:rsidRPr="00FD0DBE" w:rsidRDefault="002F13A1" w:rsidP="00F3059D">
            <w:pPr>
              <w:spacing w:after="0"/>
              <w:ind w:firstLine="14"/>
              <w:jc w:val="center"/>
              <w:rPr>
                <w:rFonts w:eastAsia="Times New Roman"/>
                <w:sz w:val="20"/>
                <w:szCs w:val="20"/>
                <w:lang w:eastAsia="lv-LV"/>
              </w:rPr>
            </w:pPr>
            <w:r w:rsidRPr="00FD0DBE">
              <w:rPr>
                <w:rFonts w:eastAsia="Times New Roman"/>
                <w:sz w:val="20"/>
                <w:szCs w:val="20"/>
                <w:lang w:eastAsia="lv-LV"/>
              </w:rPr>
              <w:t>-24,03%</w:t>
            </w:r>
          </w:p>
        </w:tc>
      </w:tr>
      <w:tr w:rsidR="002F13A1" w:rsidRPr="00FD0DBE" w14:paraId="34800AAD" w14:textId="77777777" w:rsidTr="5EFF1C9C">
        <w:trPr>
          <w:trHeight w:val="202"/>
        </w:trPr>
        <w:tc>
          <w:tcPr>
            <w:tcW w:w="1596" w:type="dxa"/>
            <w:shd w:val="clear" w:color="auto" w:fill="FFFFFF" w:themeFill="background1"/>
            <w:vAlign w:val="center"/>
            <w:hideMark/>
          </w:tcPr>
          <w:p w14:paraId="7628CFD5"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Jūrmala</w:t>
            </w:r>
          </w:p>
        </w:tc>
        <w:tc>
          <w:tcPr>
            <w:tcW w:w="2003" w:type="dxa"/>
            <w:shd w:val="clear" w:color="auto" w:fill="FFFFFF" w:themeFill="background1"/>
            <w:noWrap/>
            <w:vAlign w:val="center"/>
            <w:hideMark/>
          </w:tcPr>
          <w:p w14:paraId="16BA0D5A"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20 313 989</w:t>
            </w:r>
          </w:p>
        </w:tc>
        <w:tc>
          <w:tcPr>
            <w:tcW w:w="1783" w:type="dxa"/>
            <w:shd w:val="clear" w:color="auto" w:fill="FFFFFF" w:themeFill="background1"/>
            <w:noWrap/>
            <w:vAlign w:val="center"/>
            <w:hideMark/>
          </w:tcPr>
          <w:p w14:paraId="7A9EE99E"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57 813</w:t>
            </w:r>
          </w:p>
        </w:tc>
        <w:tc>
          <w:tcPr>
            <w:tcW w:w="2003" w:type="dxa"/>
            <w:shd w:val="clear" w:color="auto" w:fill="FFFFFF" w:themeFill="background1"/>
            <w:noWrap/>
            <w:vAlign w:val="center"/>
            <w:hideMark/>
          </w:tcPr>
          <w:p w14:paraId="3D754DE1"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351</w:t>
            </w:r>
          </w:p>
        </w:tc>
        <w:tc>
          <w:tcPr>
            <w:tcW w:w="1611" w:type="dxa"/>
            <w:shd w:val="clear" w:color="auto" w:fill="FFFFFF" w:themeFill="background1"/>
            <w:noWrap/>
            <w:vAlign w:val="center"/>
            <w:hideMark/>
          </w:tcPr>
          <w:p w14:paraId="583997C3" w14:textId="77777777" w:rsidR="002F13A1" w:rsidRPr="00FD0DBE" w:rsidRDefault="002F13A1" w:rsidP="00F3059D">
            <w:pPr>
              <w:spacing w:after="0"/>
              <w:ind w:firstLine="14"/>
              <w:jc w:val="center"/>
              <w:rPr>
                <w:rFonts w:eastAsia="Times New Roman"/>
                <w:sz w:val="20"/>
                <w:szCs w:val="20"/>
                <w:lang w:eastAsia="lv-LV"/>
              </w:rPr>
            </w:pPr>
            <w:r w:rsidRPr="00FD0DBE">
              <w:rPr>
                <w:rFonts w:eastAsia="Times New Roman"/>
                <w:sz w:val="20"/>
                <w:szCs w:val="20"/>
                <w:lang w:eastAsia="lv-LV"/>
              </w:rPr>
              <w:t>-3,04%</w:t>
            </w:r>
          </w:p>
        </w:tc>
      </w:tr>
      <w:tr w:rsidR="002F13A1" w:rsidRPr="00FD0DBE" w14:paraId="5F7983E7" w14:textId="77777777" w:rsidTr="5EFF1C9C">
        <w:trPr>
          <w:trHeight w:val="202"/>
        </w:trPr>
        <w:tc>
          <w:tcPr>
            <w:tcW w:w="1596" w:type="dxa"/>
            <w:shd w:val="clear" w:color="auto" w:fill="FFFFFF" w:themeFill="background1"/>
            <w:vAlign w:val="center"/>
            <w:hideMark/>
          </w:tcPr>
          <w:p w14:paraId="2F266BD6"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Liepāja</w:t>
            </w:r>
          </w:p>
        </w:tc>
        <w:tc>
          <w:tcPr>
            <w:tcW w:w="2003" w:type="dxa"/>
            <w:shd w:val="clear" w:color="auto" w:fill="FFFFFF" w:themeFill="background1"/>
            <w:noWrap/>
            <w:vAlign w:val="center"/>
            <w:hideMark/>
          </w:tcPr>
          <w:p w14:paraId="7003B42D"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31 483 723</w:t>
            </w:r>
          </w:p>
        </w:tc>
        <w:tc>
          <w:tcPr>
            <w:tcW w:w="1783" w:type="dxa"/>
            <w:shd w:val="clear" w:color="auto" w:fill="FFFFFF" w:themeFill="background1"/>
            <w:noWrap/>
            <w:vAlign w:val="center"/>
            <w:hideMark/>
          </w:tcPr>
          <w:p w14:paraId="59240E78"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75 916</w:t>
            </w:r>
          </w:p>
        </w:tc>
        <w:tc>
          <w:tcPr>
            <w:tcW w:w="2003" w:type="dxa"/>
            <w:shd w:val="clear" w:color="auto" w:fill="F8CBAD"/>
            <w:noWrap/>
            <w:vAlign w:val="center"/>
            <w:hideMark/>
          </w:tcPr>
          <w:p w14:paraId="574BEFA1"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415</w:t>
            </w:r>
          </w:p>
        </w:tc>
        <w:tc>
          <w:tcPr>
            <w:tcW w:w="1611" w:type="dxa"/>
            <w:shd w:val="clear" w:color="auto" w:fill="F7CAAC" w:themeFill="accent2" w:themeFillTint="66"/>
            <w:noWrap/>
            <w:vAlign w:val="center"/>
            <w:hideMark/>
          </w:tcPr>
          <w:p w14:paraId="1734CBC2" w14:textId="77777777" w:rsidR="002F13A1" w:rsidRPr="00FD0DBE" w:rsidRDefault="002F13A1" w:rsidP="00F3059D">
            <w:pPr>
              <w:spacing w:after="0"/>
              <w:ind w:firstLine="14"/>
              <w:jc w:val="center"/>
              <w:rPr>
                <w:rFonts w:eastAsia="Times New Roman"/>
                <w:sz w:val="20"/>
                <w:szCs w:val="20"/>
                <w:lang w:eastAsia="lv-LV"/>
              </w:rPr>
            </w:pPr>
            <w:r w:rsidRPr="00FD0DBE">
              <w:rPr>
                <w:rFonts w:eastAsia="Times New Roman"/>
                <w:sz w:val="20"/>
                <w:szCs w:val="20"/>
                <w:lang w:eastAsia="lv-LV"/>
              </w:rPr>
              <w:t>14,64%</w:t>
            </w:r>
          </w:p>
        </w:tc>
      </w:tr>
      <w:tr w:rsidR="002F13A1" w:rsidRPr="00FD0DBE" w14:paraId="5EE87590" w14:textId="77777777" w:rsidTr="5EFF1C9C">
        <w:trPr>
          <w:trHeight w:val="202"/>
        </w:trPr>
        <w:tc>
          <w:tcPr>
            <w:tcW w:w="1596" w:type="dxa"/>
            <w:shd w:val="clear" w:color="auto" w:fill="FFFFFF" w:themeFill="background1"/>
            <w:vAlign w:val="center"/>
            <w:hideMark/>
          </w:tcPr>
          <w:p w14:paraId="53C6181F"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Rēzekne</w:t>
            </w:r>
          </w:p>
        </w:tc>
        <w:tc>
          <w:tcPr>
            <w:tcW w:w="2003" w:type="dxa"/>
            <w:shd w:val="clear" w:color="auto" w:fill="FFFFFF" w:themeFill="background1"/>
            <w:noWrap/>
            <w:vAlign w:val="center"/>
            <w:hideMark/>
          </w:tcPr>
          <w:p w14:paraId="719849FB"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16 936 259</w:t>
            </w:r>
          </w:p>
        </w:tc>
        <w:tc>
          <w:tcPr>
            <w:tcW w:w="1783" w:type="dxa"/>
            <w:shd w:val="clear" w:color="auto" w:fill="FFFFFF" w:themeFill="background1"/>
            <w:noWrap/>
            <w:vAlign w:val="center"/>
            <w:hideMark/>
          </w:tcPr>
          <w:p w14:paraId="7A5B1186"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29 771</w:t>
            </w:r>
          </w:p>
        </w:tc>
        <w:tc>
          <w:tcPr>
            <w:tcW w:w="2003" w:type="dxa"/>
            <w:shd w:val="clear" w:color="auto" w:fill="F8CBAD"/>
            <w:noWrap/>
            <w:vAlign w:val="center"/>
            <w:hideMark/>
          </w:tcPr>
          <w:p w14:paraId="12BC3EE3"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569</w:t>
            </w:r>
          </w:p>
        </w:tc>
        <w:tc>
          <w:tcPr>
            <w:tcW w:w="1611" w:type="dxa"/>
            <w:shd w:val="clear" w:color="auto" w:fill="F7CAAC" w:themeFill="accent2" w:themeFillTint="66"/>
            <w:noWrap/>
            <w:vAlign w:val="center"/>
            <w:hideMark/>
          </w:tcPr>
          <w:p w14:paraId="5AC55205" w14:textId="77777777" w:rsidR="002F13A1" w:rsidRPr="00FD0DBE" w:rsidRDefault="002F13A1" w:rsidP="00F3059D">
            <w:pPr>
              <w:spacing w:after="0"/>
              <w:ind w:firstLine="14"/>
              <w:jc w:val="center"/>
              <w:rPr>
                <w:rFonts w:eastAsia="Times New Roman"/>
                <w:sz w:val="20"/>
                <w:szCs w:val="20"/>
                <w:lang w:eastAsia="lv-LV"/>
              </w:rPr>
            </w:pPr>
            <w:r w:rsidRPr="00FD0DBE">
              <w:rPr>
                <w:rFonts w:eastAsia="Times New Roman"/>
                <w:sz w:val="20"/>
                <w:szCs w:val="20"/>
                <w:lang w:eastAsia="lv-LV"/>
              </w:rPr>
              <w:t>57,18%</w:t>
            </w:r>
          </w:p>
        </w:tc>
      </w:tr>
      <w:tr w:rsidR="002F13A1" w:rsidRPr="00FD0DBE" w14:paraId="539720DD" w14:textId="77777777" w:rsidTr="5EFF1C9C">
        <w:trPr>
          <w:trHeight w:val="202"/>
        </w:trPr>
        <w:tc>
          <w:tcPr>
            <w:tcW w:w="1596" w:type="dxa"/>
            <w:shd w:val="clear" w:color="auto" w:fill="FFFFFF" w:themeFill="background1"/>
            <w:vAlign w:val="center"/>
            <w:hideMark/>
          </w:tcPr>
          <w:p w14:paraId="16F2F6CC"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Rīga</w:t>
            </w:r>
          </w:p>
        </w:tc>
        <w:tc>
          <w:tcPr>
            <w:tcW w:w="2003" w:type="dxa"/>
            <w:shd w:val="clear" w:color="auto" w:fill="FFFFFF" w:themeFill="background1"/>
            <w:noWrap/>
            <w:vAlign w:val="center"/>
            <w:hideMark/>
          </w:tcPr>
          <w:p w14:paraId="01F2AFA7" w14:textId="77777777" w:rsidR="002F13A1" w:rsidRPr="00FD0DBE" w:rsidRDefault="002F13A1" w:rsidP="00F3059D">
            <w:pPr>
              <w:spacing w:after="0"/>
              <w:ind w:firstLine="559"/>
              <w:jc w:val="center"/>
              <w:rPr>
                <w:rFonts w:eastAsia="Times New Roman"/>
                <w:sz w:val="20"/>
                <w:szCs w:val="20"/>
                <w:lang w:eastAsia="lv-LV"/>
              </w:rPr>
            </w:pPr>
            <w:r w:rsidRPr="00FD0DBE">
              <w:rPr>
                <w:rFonts w:eastAsia="Times New Roman"/>
                <w:sz w:val="20"/>
                <w:szCs w:val="20"/>
                <w:lang w:eastAsia="lv-LV"/>
              </w:rPr>
              <w:t>258 624 964</w:t>
            </w:r>
          </w:p>
        </w:tc>
        <w:tc>
          <w:tcPr>
            <w:tcW w:w="1783" w:type="dxa"/>
            <w:shd w:val="clear" w:color="auto" w:fill="FFFFFF" w:themeFill="background1"/>
            <w:noWrap/>
            <w:vAlign w:val="center"/>
            <w:hideMark/>
          </w:tcPr>
          <w:p w14:paraId="56494E57"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686 253</w:t>
            </w:r>
          </w:p>
        </w:tc>
        <w:tc>
          <w:tcPr>
            <w:tcW w:w="2003" w:type="dxa"/>
            <w:shd w:val="clear" w:color="auto" w:fill="auto"/>
            <w:noWrap/>
            <w:vAlign w:val="center"/>
            <w:hideMark/>
          </w:tcPr>
          <w:p w14:paraId="554F540C"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377</w:t>
            </w:r>
          </w:p>
        </w:tc>
        <w:tc>
          <w:tcPr>
            <w:tcW w:w="1611" w:type="dxa"/>
            <w:shd w:val="clear" w:color="auto" w:fill="FFFFFF" w:themeFill="background1"/>
            <w:noWrap/>
            <w:vAlign w:val="center"/>
            <w:hideMark/>
          </w:tcPr>
          <w:p w14:paraId="5F58252D" w14:textId="77777777" w:rsidR="002F13A1" w:rsidRPr="00FD0DBE" w:rsidRDefault="002F13A1" w:rsidP="00F3059D">
            <w:pPr>
              <w:spacing w:after="0"/>
              <w:ind w:firstLine="14"/>
              <w:jc w:val="center"/>
              <w:rPr>
                <w:rFonts w:eastAsia="Times New Roman"/>
                <w:sz w:val="20"/>
                <w:szCs w:val="20"/>
                <w:lang w:eastAsia="lv-LV"/>
              </w:rPr>
            </w:pPr>
            <w:r w:rsidRPr="00FD0DBE">
              <w:rPr>
                <w:rFonts w:eastAsia="Times New Roman"/>
                <w:sz w:val="20"/>
                <w:szCs w:val="20"/>
                <w:lang w:eastAsia="lv-LV"/>
              </w:rPr>
              <w:t>4,14%</w:t>
            </w:r>
          </w:p>
        </w:tc>
      </w:tr>
      <w:tr w:rsidR="002F13A1" w:rsidRPr="00FD0DBE" w14:paraId="00971EBF" w14:textId="77777777" w:rsidTr="5EFF1C9C">
        <w:trPr>
          <w:trHeight w:val="202"/>
        </w:trPr>
        <w:tc>
          <w:tcPr>
            <w:tcW w:w="1596" w:type="dxa"/>
            <w:shd w:val="clear" w:color="auto" w:fill="FFFFFF" w:themeFill="background1"/>
            <w:vAlign w:val="center"/>
            <w:hideMark/>
          </w:tcPr>
          <w:p w14:paraId="67D49F3E"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Ventspils</w:t>
            </w:r>
          </w:p>
        </w:tc>
        <w:tc>
          <w:tcPr>
            <w:tcW w:w="2003" w:type="dxa"/>
            <w:shd w:val="clear" w:color="auto" w:fill="FFFFFF" w:themeFill="background1"/>
            <w:noWrap/>
            <w:vAlign w:val="center"/>
            <w:hideMark/>
          </w:tcPr>
          <w:p w14:paraId="62EDE902"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11 776 407</w:t>
            </w:r>
          </w:p>
        </w:tc>
        <w:tc>
          <w:tcPr>
            <w:tcW w:w="1783" w:type="dxa"/>
            <w:shd w:val="clear" w:color="auto" w:fill="FFFFFF" w:themeFill="background1"/>
            <w:noWrap/>
            <w:vAlign w:val="center"/>
            <w:hideMark/>
          </w:tcPr>
          <w:p w14:paraId="5C10E99C"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37 057</w:t>
            </w:r>
          </w:p>
        </w:tc>
        <w:tc>
          <w:tcPr>
            <w:tcW w:w="2003" w:type="dxa"/>
            <w:shd w:val="clear" w:color="auto" w:fill="FFFFFF" w:themeFill="background1"/>
            <w:noWrap/>
            <w:vAlign w:val="center"/>
            <w:hideMark/>
          </w:tcPr>
          <w:p w14:paraId="0FDEF77E" w14:textId="77777777" w:rsidR="002F13A1" w:rsidRPr="00FD0DBE" w:rsidRDefault="002F13A1" w:rsidP="00F3059D">
            <w:pPr>
              <w:spacing w:after="0"/>
              <w:jc w:val="center"/>
              <w:rPr>
                <w:rFonts w:eastAsia="Times New Roman"/>
                <w:sz w:val="20"/>
                <w:szCs w:val="20"/>
                <w:lang w:eastAsia="lv-LV"/>
              </w:rPr>
            </w:pPr>
            <w:r w:rsidRPr="00FD0DBE">
              <w:rPr>
                <w:rFonts w:eastAsia="Times New Roman"/>
                <w:sz w:val="20"/>
                <w:szCs w:val="20"/>
                <w:lang w:eastAsia="lv-LV"/>
              </w:rPr>
              <w:t>318</w:t>
            </w:r>
          </w:p>
        </w:tc>
        <w:tc>
          <w:tcPr>
            <w:tcW w:w="1611" w:type="dxa"/>
            <w:shd w:val="clear" w:color="auto" w:fill="FFFFFF" w:themeFill="background1"/>
            <w:noWrap/>
            <w:vAlign w:val="center"/>
            <w:hideMark/>
          </w:tcPr>
          <w:p w14:paraId="77C94CE0" w14:textId="77777777" w:rsidR="002F13A1" w:rsidRPr="00FD0DBE" w:rsidRDefault="002F13A1" w:rsidP="00F3059D">
            <w:pPr>
              <w:spacing w:after="0"/>
              <w:ind w:firstLine="14"/>
              <w:jc w:val="center"/>
              <w:rPr>
                <w:rFonts w:eastAsia="Times New Roman"/>
                <w:sz w:val="20"/>
                <w:szCs w:val="20"/>
                <w:lang w:eastAsia="lv-LV"/>
              </w:rPr>
            </w:pPr>
            <w:r w:rsidRPr="00FD0DBE">
              <w:rPr>
                <w:rFonts w:eastAsia="Times New Roman"/>
                <w:sz w:val="20"/>
                <w:szCs w:val="20"/>
                <w:lang w:eastAsia="lv-LV"/>
              </w:rPr>
              <w:t>-12,15%</w:t>
            </w:r>
          </w:p>
        </w:tc>
      </w:tr>
    </w:tbl>
    <w:p w14:paraId="4083321F" w14:textId="77777777" w:rsidR="002F13A1" w:rsidRPr="00FD0DBE" w:rsidRDefault="002F13A1" w:rsidP="008E2C84">
      <w:pPr>
        <w:pStyle w:val="Caption"/>
      </w:pPr>
      <w:r w:rsidRPr="00FD0DBE">
        <w:t>Datu avots: PMLP, VK</w:t>
      </w:r>
    </w:p>
    <w:p w14:paraId="0426939A" w14:textId="77777777" w:rsidR="002F13A1" w:rsidRPr="00FD0DBE" w:rsidRDefault="002F13A1" w:rsidP="5EFF1C9C">
      <w:pPr>
        <w:rPr>
          <w:rFonts w:eastAsia="Times New Roman"/>
        </w:rPr>
      </w:pPr>
      <w:r w:rsidRPr="00FD0DBE">
        <w:rPr>
          <w:rFonts w:eastAsia="Times New Roman"/>
        </w:rPr>
        <w:t xml:space="preserve">Analizējot datus, tika nodalītas </w:t>
      </w:r>
      <w:proofErr w:type="spellStart"/>
      <w:r w:rsidRPr="00FD0DBE">
        <w:rPr>
          <w:rFonts w:eastAsia="Times New Roman"/>
        </w:rPr>
        <w:t>valstspilsētu</w:t>
      </w:r>
      <w:proofErr w:type="spellEnd"/>
      <w:r w:rsidRPr="00FD0DBE">
        <w:rPr>
          <w:rFonts w:eastAsia="Times New Roman"/>
        </w:rPr>
        <w:t xml:space="preserve"> pašvaldības no novadiem, jo tajās ir lielāks apdzīvotības blīvums. Vidējās ekonomiskās darbības pakalpojumu izmaksas uz 1 iedzīvotāju starp visiem novadiem (neiekļaujot pilsētas) ir 194 EUR/iedz. Saskaņā ar attēlu zemāk, kur iekļauta informācija par ekonomiskās darbības izmaksām novados, redzams, ka nav tiešas korelācijas starp ekonomiskās darbības izmaksām un iedzīvotāju skaitu. Ekonomiskās darbības pakalpojumu izmaksas ietekmē izvēlētais atbalsts uzņēmējdarbībai, nepieciešamā atbalsta veids (lieli uzņēmumi jau aktīvi darbojas un nepieciešamas investīcijas PII vai arī jāveicina mazo uzņēmēju aktivitātes), kā arī izvēlētā izmaksu klasifikācija. </w:t>
      </w:r>
    </w:p>
    <w:p w14:paraId="56F92CB2" w14:textId="1BB0C0AB" w:rsidR="002F13A1" w:rsidRPr="00FD0DBE" w:rsidRDefault="00CA1F54" w:rsidP="008E2C84">
      <w:pPr>
        <w:pStyle w:val="Caption"/>
      </w:pPr>
      <w:bookmarkStart w:id="56" w:name="_Toc91019176"/>
      <w:r w:rsidRPr="00FD0DBE">
        <w:t>28</w:t>
      </w:r>
      <w:r w:rsidR="002F13A1" w:rsidRPr="00FD0DBE">
        <w:t xml:space="preserve">. attēls. Ekonomiskās darbības izmaksas uz 1 iedz. EUR un apdzīvotības blīvums pašvaldībās (izņemot </w:t>
      </w:r>
      <w:proofErr w:type="spellStart"/>
      <w:r w:rsidR="002F13A1" w:rsidRPr="00FD0DBE">
        <w:t>valstspilsētu</w:t>
      </w:r>
      <w:proofErr w:type="spellEnd"/>
      <w:r w:rsidR="002F13A1" w:rsidRPr="00FD0DBE">
        <w:t xml:space="preserve"> pašvaldības)</w:t>
      </w:r>
      <w:bookmarkEnd w:id="56"/>
    </w:p>
    <w:p w14:paraId="303499E2" w14:textId="77777777" w:rsidR="002F13A1" w:rsidRPr="00FD0DBE" w:rsidRDefault="002F13A1" w:rsidP="5EFF1C9C">
      <w:pPr>
        <w:jc w:val="right"/>
        <w:rPr>
          <w:rFonts w:eastAsia="Times New Roman"/>
          <w:sz w:val="28"/>
          <w:szCs w:val="28"/>
        </w:rPr>
      </w:pPr>
      <w:r w:rsidRPr="00FD0DBE">
        <w:rPr>
          <w:noProof/>
        </w:rPr>
        <w:drawing>
          <wp:inline distT="0" distB="0" distL="0" distR="0" wp14:anchorId="5B84B527" wp14:editId="6BFF0559">
            <wp:extent cx="5695948" cy="2115172"/>
            <wp:effectExtent l="0" t="0" r="0" b="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pic:nvPicPr>
                  <pic:blipFill>
                    <a:blip r:embed="rId45" cstate="print">
                      <a:extLst>
                        <a:ext uri="{28A0092B-C50C-407E-A947-70E740481C1C}">
                          <a14:useLocalDpi xmlns:a14="http://schemas.microsoft.com/office/drawing/2010/main" val="0"/>
                        </a:ext>
                      </a:extLst>
                    </a:blip>
                    <a:stretch>
                      <a:fillRect/>
                    </a:stretch>
                  </pic:blipFill>
                  <pic:spPr>
                    <a:xfrm>
                      <a:off x="0" y="0"/>
                      <a:ext cx="5695948" cy="2115172"/>
                    </a:xfrm>
                    <a:prstGeom prst="rect">
                      <a:avLst/>
                    </a:prstGeom>
                  </pic:spPr>
                </pic:pic>
              </a:graphicData>
            </a:graphic>
          </wp:inline>
        </w:drawing>
      </w:r>
      <w:r w:rsidRPr="00FD0DBE">
        <w:rPr>
          <w:rFonts w:eastAsia="Times New Roman"/>
          <w:i/>
          <w:iCs/>
          <w:sz w:val="22"/>
          <w:szCs w:val="22"/>
        </w:rPr>
        <w:t>Datu avots: RAIM</w:t>
      </w:r>
    </w:p>
    <w:p w14:paraId="6D00382F" w14:textId="77777777" w:rsidR="002F13A1" w:rsidRPr="00FD0DBE" w:rsidRDefault="002F13A1" w:rsidP="5EFF1C9C">
      <w:pPr>
        <w:pStyle w:val="BodyText"/>
        <w:jc w:val="both"/>
        <w:rPr>
          <w:rFonts w:ascii="Times New Roman" w:hAnsi="Times New Roman"/>
        </w:rPr>
      </w:pPr>
      <w:r w:rsidRPr="00FD0DBE">
        <w:rPr>
          <w:rFonts w:ascii="Times New Roman" w:hAnsi="Times New Roman"/>
          <w:sz w:val="24"/>
          <w:szCs w:val="24"/>
        </w:rPr>
        <w:t xml:space="preserve">Veicot analīzi starp </w:t>
      </w:r>
      <w:proofErr w:type="spellStart"/>
      <w:r w:rsidRPr="00FD0DBE">
        <w:rPr>
          <w:rFonts w:ascii="Times New Roman" w:hAnsi="Times New Roman"/>
          <w:sz w:val="24"/>
          <w:szCs w:val="24"/>
        </w:rPr>
        <w:t>valstspilsētām</w:t>
      </w:r>
      <w:proofErr w:type="spellEnd"/>
      <w:r w:rsidRPr="00FD0DBE">
        <w:rPr>
          <w:rFonts w:ascii="Times New Roman" w:hAnsi="Times New Roman"/>
          <w:sz w:val="24"/>
          <w:szCs w:val="24"/>
        </w:rPr>
        <w:t>, vidējās ekonomiskās darbības izmaksas ir 362 EUR uz 1</w:t>
      </w:r>
      <w:r w:rsidRPr="00FD0DBE">
        <w:rPr>
          <w:rFonts w:ascii="Times New Roman" w:hAnsi="Times New Roman"/>
        </w:rPr>
        <w:t xml:space="preserve"> </w:t>
      </w:r>
      <w:r w:rsidRPr="00FD0DBE">
        <w:rPr>
          <w:rFonts w:ascii="Times New Roman" w:hAnsi="Times New Roman"/>
          <w:sz w:val="24"/>
          <w:szCs w:val="24"/>
        </w:rPr>
        <w:t xml:space="preserve">iedzīvotāju, skatīt attēlu zemāk. Ekonomiskās darbības pakalpojumu izmaksas uz 1 iedzīvotāju Jūrmalā (351 EUR) un Rīgā (377 EUR), savukārt apdzīvotības blīvums ir krietni atšķirīgs, attiecīgi – Rīgā 2281 </w:t>
      </w:r>
      <w:proofErr w:type="spellStart"/>
      <w:r w:rsidRPr="00FD0DBE">
        <w:rPr>
          <w:rFonts w:ascii="Times New Roman" w:hAnsi="Times New Roman"/>
          <w:sz w:val="24"/>
          <w:szCs w:val="24"/>
        </w:rPr>
        <w:t>cilv</w:t>
      </w:r>
      <w:proofErr w:type="spellEnd"/>
      <w:r w:rsidRPr="00FD0DBE">
        <w:rPr>
          <w:rFonts w:ascii="Times New Roman" w:hAnsi="Times New Roman"/>
          <w:sz w:val="24"/>
          <w:szCs w:val="24"/>
        </w:rPr>
        <w:t xml:space="preserve">./km2 un Jūrmalā 568 </w:t>
      </w:r>
      <w:proofErr w:type="spellStart"/>
      <w:r w:rsidRPr="00FD0DBE">
        <w:rPr>
          <w:rFonts w:ascii="Times New Roman" w:hAnsi="Times New Roman"/>
          <w:sz w:val="24"/>
          <w:szCs w:val="24"/>
        </w:rPr>
        <w:t>cilv</w:t>
      </w:r>
      <w:proofErr w:type="spellEnd"/>
      <w:r w:rsidRPr="00FD0DBE">
        <w:rPr>
          <w:rFonts w:ascii="Times New Roman" w:hAnsi="Times New Roman"/>
          <w:sz w:val="24"/>
          <w:szCs w:val="24"/>
        </w:rPr>
        <w:t>./km2. Uz kopējā fona Rēzeknē ir vislielākās ekonomiskās darbības izmaksas uz 1 iedzīvotāju – 569 EUR. Šādas izmaksu apmēra atšķirības varētu būt saistītas ar pašvaldību individuāliem lēmumiem par ieguldījumiem ekonomiskās darbības attīstīšanai, ņemot vērā, Latgales reģiona kopējo nozīmīgo prioritāti un Rēzeknes novada prioritāti saistībā ar uzņēmējdarbības atbalstu speciālajās ekonomiskajās zonā Rēzeknē</w:t>
      </w:r>
      <w:r w:rsidRPr="00FD0DBE">
        <w:rPr>
          <w:rStyle w:val="FootnoteReference"/>
          <w:rFonts w:ascii="Times New Roman" w:hAnsi="Times New Roman"/>
          <w:sz w:val="24"/>
          <w:szCs w:val="24"/>
        </w:rPr>
        <w:footnoteReference w:id="22"/>
      </w:r>
      <w:r w:rsidRPr="00FD0DBE">
        <w:rPr>
          <w:rFonts w:ascii="Times New Roman" w:hAnsi="Times New Roman"/>
          <w:sz w:val="24"/>
          <w:szCs w:val="24"/>
        </w:rPr>
        <w:t>.</w:t>
      </w:r>
    </w:p>
    <w:p w14:paraId="3C784F0C" w14:textId="5FE3308F" w:rsidR="002F13A1" w:rsidRPr="00FD0DBE" w:rsidRDefault="00CA1F54" w:rsidP="008E2C84">
      <w:pPr>
        <w:pStyle w:val="Caption"/>
      </w:pPr>
      <w:bookmarkStart w:id="57" w:name="_Toc91019177"/>
      <w:r w:rsidRPr="00FD0DBE">
        <w:lastRenderedPageBreak/>
        <w:t>29</w:t>
      </w:r>
      <w:r w:rsidR="002F13A1" w:rsidRPr="00FD0DBE">
        <w:t xml:space="preserve">. attēls. Ekonomiskās darbības izmaksas uz 1 iedz. EUR un apdzīvotības blīvums </w:t>
      </w:r>
      <w:proofErr w:type="spellStart"/>
      <w:r w:rsidR="002F13A1" w:rsidRPr="00FD0DBE">
        <w:t>valstspilsētās</w:t>
      </w:r>
      <w:bookmarkEnd w:id="57"/>
      <w:proofErr w:type="spellEnd"/>
    </w:p>
    <w:p w14:paraId="6E7D4F75" w14:textId="77777777" w:rsidR="002F13A1" w:rsidRPr="00FD0DBE" w:rsidRDefault="002F13A1" w:rsidP="5EFF1C9C">
      <w:pPr>
        <w:jc w:val="right"/>
        <w:rPr>
          <w:rFonts w:eastAsia="Times New Roman"/>
          <w:b/>
          <w:bCs/>
        </w:rPr>
      </w:pPr>
      <w:r w:rsidRPr="00FD0DBE">
        <w:rPr>
          <w:noProof/>
        </w:rPr>
        <w:drawing>
          <wp:inline distT="0" distB="0" distL="0" distR="0" wp14:anchorId="1B723339" wp14:editId="73243618">
            <wp:extent cx="5730128" cy="2809875"/>
            <wp:effectExtent l="0" t="0" r="4445"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pic:nvPicPr>
                  <pic:blipFill>
                    <a:blip r:embed="rId46">
                      <a:extLst>
                        <a:ext uri="{28A0092B-C50C-407E-A947-70E740481C1C}">
                          <a14:useLocalDpi xmlns:a14="http://schemas.microsoft.com/office/drawing/2010/main" val="0"/>
                        </a:ext>
                      </a:extLst>
                    </a:blip>
                    <a:stretch>
                      <a:fillRect/>
                    </a:stretch>
                  </pic:blipFill>
                  <pic:spPr>
                    <a:xfrm>
                      <a:off x="0" y="0"/>
                      <a:ext cx="5730128" cy="2809875"/>
                    </a:xfrm>
                    <a:prstGeom prst="rect">
                      <a:avLst/>
                    </a:prstGeom>
                  </pic:spPr>
                </pic:pic>
              </a:graphicData>
            </a:graphic>
          </wp:inline>
        </w:drawing>
      </w:r>
      <w:r w:rsidRPr="00FD0DBE">
        <w:rPr>
          <w:rFonts w:eastAsia="Times New Roman"/>
          <w:i/>
          <w:iCs/>
        </w:rPr>
        <w:t>Datu avots: RAIM</w:t>
      </w:r>
    </w:p>
    <w:p w14:paraId="497F9A25" w14:textId="77777777" w:rsidR="002F13A1" w:rsidRPr="00FD0DBE" w:rsidRDefault="002F13A1" w:rsidP="5EFF1C9C">
      <w:pPr>
        <w:pStyle w:val="Heading4"/>
        <w:rPr>
          <w:rFonts w:eastAsia="Times New Roman"/>
        </w:rPr>
      </w:pPr>
      <w:bookmarkStart w:id="58" w:name="_Hlk96149819"/>
      <w:r w:rsidRPr="00FD0DBE">
        <w:rPr>
          <w:rFonts w:eastAsia="Times New Roman"/>
        </w:rPr>
        <w:t>Teritoriju un mājokļu apsaimniekošanas pakalpojumu nodrošināšana</w:t>
      </w:r>
    </w:p>
    <w:bookmarkEnd w:id="58"/>
    <w:p w14:paraId="5A9BA8AB" w14:textId="720A9B39" w:rsidR="002F13A1" w:rsidRPr="00FD0DBE" w:rsidRDefault="002F13A1" w:rsidP="5EFF1C9C">
      <w:pPr>
        <w:pStyle w:val="ListParagraph"/>
        <w:ind w:left="360"/>
        <w:rPr>
          <w:rFonts w:eastAsia="Times New Roman"/>
          <w:b/>
          <w:bCs/>
        </w:rPr>
      </w:pPr>
      <w:r w:rsidRPr="00FD0DBE">
        <w:rPr>
          <w:rFonts w:eastAsia="Times New Roman"/>
          <w:b/>
          <w:bCs/>
          <w:u w:val="single"/>
        </w:rPr>
        <w:t>Kopējie secinājumi par teritoriju un mājokļu pakalpojumu nodrošināšanu</w:t>
      </w:r>
      <w:r w:rsidRPr="00FD0DBE">
        <w:rPr>
          <w:rFonts w:eastAsia="Times New Roman"/>
          <w:b/>
          <w:bCs/>
        </w:rPr>
        <w:t>:</w:t>
      </w:r>
    </w:p>
    <w:p w14:paraId="70198EAF" w14:textId="45C3CDDF" w:rsidR="2670B3A3" w:rsidRPr="00FD0DBE" w:rsidRDefault="2670B3A3" w:rsidP="00955BC0">
      <w:pPr>
        <w:pStyle w:val="ListParagraph"/>
        <w:numPr>
          <w:ilvl w:val="0"/>
          <w:numId w:val="2"/>
        </w:numPr>
        <w:rPr>
          <w:rFonts w:eastAsia="Times New Roman"/>
          <w:b/>
          <w:bCs/>
        </w:rPr>
      </w:pPr>
      <w:r w:rsidRPr="00FD0DBE">
        <w:rPr>
          <w:rFonts w:eastAsia="Times New Roman"/>
        </w:rPr>
        <w:t xml:space="preserve">Pašvaldību loma teritoriju un mājokļu apsaimniekošanā ir noteikta likumā “Par pašvaldībām” un ietver administratīvās teritorijas labiekārtošanu. </w:t>
      </w:r>
    </w:p>
    <w:p w14:paraId="496C7722" w14:textId="42C89388" w:rsidR="2670B3A3" w:rsidRPr="00FD0DBE" w:rsidRDefault="2670B3A3" w:rsidP="00955BC0">
      <w:pPr>
        <w:pStyle w:val="ListParagraph"/>
        <w:numPr>
          <w:ilvl w:val="0"/>
          <w:numId w:val="2"/>
        </w:numPr>
        <w:rPr>
          <w:rFonts w:eastAsia="Times New Roman"/>
          <w:b/>
          <w:bCs/>
        </w:rPr>
      </w:pPr>
      <w:r w:rsidRPr="00FD0DBE">
        <w:rPr>
          <w:rFonts w:eastAsia="Times New Roman"/>
        </w:rPr>
        <w:t xml:space="preserve">Ir daļēja </w:t>
      </w:r>
      <w:r w:rsidRPr="00FD0DBE">
        <w:rPr>
          <w:rFonts w:eastAsia="Times New Roman"/>
          <w:b/>
          <w:bCs/>
        </w:rPr>
        <w:t>korelācija starp apdzīvotības blīvumu un kopējām pakalpojumu izmaksām</w:t>
      </w:r>
      <w:r w:rsidRPr="00FD0DBE">
        <w:rPr>
          <w:rFonts w:eastAsia="Times New Roman"/>
        </w:rPr>
        <w:t xml:space="preserve">. Lielākās </w:t>
      </w:r>
      <w:proofErr w:type="spellStart"/>
      <w:r w:rsidRPr="00FD0DBE">
        <w:rPr>
          <w:rFonts w:eastAsia="Times New Roman"/>
        </w:rPr>
        <w:t>valstspilsētās</w:t>
      </w:r>
      <w:proofErr w:type="spellEnd"/>
      <w:r w:rsidRPr="00FD0DBE">
        <w:rPr>
          <w:rFonts w:eastAsia="Times New Roman"/>
        </w:rPr>
        <w:t xml:space="preserve"> ir mazākas izmaksas uz 1 iedzīvotāju.</w:t>
      </w:r>
    </w:p>
    <w:p w14:paraId="0F8E562E" w14:textId="77777777" w:rsidR="002F13A1" w:rsidRPr="00FD0DBE" w:rsidRDefault="002F13A1" w:rsidP="5EFF1C9C">
      <w:pPr>
        <w:rPr>
          <w:rFonts w:eastAsia="Times New Roman"/>
          <w:b/>
          <w:bCs/>
        </w:rPr>
      </w:pPr>
      <w:r w:rsidRPr="00FD0DBE">
        <w:rPr>
          <w:rFonts w:eastAsia="Times New Roman"/>
          <w:b/>
          <w:bCs/>
        </w:rPr>
        <w:t xml:space="preserve">Pašvaldības loma teritoriju un mājokļu apsaimniekošanas pakalpojumu nodrošināšanā </w:t>
      </w:r>
    </w:p>
    <w:p w14:paraId="628CE206" w14:textId="77777777" w:rsidR="002F13A1" w:rsidRPr="00FD0DBE" w:rsidRDefault="002F13A1" w:rsidP="5EFF1C9C">
      <w:pPr>
        <w:rPr>
          <w:rFonts w:eastAsia="Times New Roman"/>
        </w:rPr>
      </w:pPr>
      <w:r w:rsidRPr="00FD0DBE">
        <w:rPr>
          <w:rFonts w:eastAsia="Times New Roman"/>
        </w:rPr>
        <w:t>Likuma “Par pašvaldībām”</w:t>
      </w:r>
      <w:r w:rsidRPr="00FD0DBE">
        <w:rPr>
          <w:rStyle w:val="FootnoteReference"/>
          <w:rFonts w:eastAsia="Times New Roman"/>
        </w:rPr>
        <w:footnoteReference w:id="23"/>
      </w:r>
      <w:r w:rsidRPr="00FD0DBE">
        <w:rPr>
          <w:rFonts w:eastAsia="Times New Roman"/>
        </w:rPr>
        <w:t xml:space="preserve"> 15. pantā uzskaitītas pašvaldību autonomās funkcijas, kur par teritorijas apsaimniekošanu ir noteikts, ka pašvaldībām </w:t>
      </w:r>
      <w:r w:rsidRPr="00FD0DBE">
        <w:rPr>
          <w:rFonts w:eastAsia="Times New Roman"/>
          <w:i/>
          <w:iCs/>
        </w:rPr>
        <w:t xml:space="preserve">jāgādā par savas administratīvās teritorijas labiekārtošanu un sanitāro tīrību (ielu, ceļu un laukumu būvniecība, rekonstruēšana un uzturēšana; ielu, laukumu un citu publiskai lietošanai paredzēto teritoriju apgaismošana; parku, skvēru un zaļo zonu ierīkošana un uzturēšana; atkritumu savākšanas un izvešanas kontrole; </w:t>
      </w:r>
      <w:proofErr w:type="spellStart"/>
      <w:r w:rsidRPr="00FD0DBE">
        <w:rPr>
          <w:rFonts w:eastAsia="Times New Roman"/>
          <w:i/>
          <w:iCs/>
        </w:rPr>
        <w:t>pretplūdu</w:t>
      </w:r>
      <w:proofErr w:type="spellEnd"/>
      <w:r w:rsidRPr="00FD0DBE">
        <w:rPr>
          <w:rFonts w:eastAsia="Times New Roman"/>
          <w:i/>
          <w:iCs/>
        </w:rPr>
        <w:t xml:space="preserve"> pasākumi; kapsētu un beigto dzīvnieku apbedīšanas vietu izveidošana un uzturēšana)“.</w:t>
      </w:r>
      <w:r w:rsidRPr="00FD0DBE">
        <w:rPr>
          <w:rFonts w:eastAsia="Times New Roman"/>
        </w:rPr>
        <w:t xml:space="preserve"> 43. panta 6. daļa nosaka, ka pašvaldība ir tiesīga izdot saistošus noteikumus par īpašumam piegulošās publiskā lietošanā esošās teritorijas (gājēju ietves, grāvju vai zālāju līdz brauktuves malai) kopšanu. </w:t>
      </w:r>
    </w:p>
    <w:p w14:paraId="51C7ECAD" w14:textId="77777777" w:rsidR="002F13A1" w:rsidRPr="00FD0DBE" w:rsidRDefault="002F13A1" w:rsidP="5EFF1C9C">
      <w:pPr>
        <w:rPr>
          <w:rFonts w:eastAsia="Times New Roman"/>
        </w:rPr>
      </w:pPr>
    </w:p>
    <w:p w14:paraId="7DCF8348" w14:textId="77777777" w:rsidR="002F13A1" w:rsidRPr="00FD0DBE" w:rsidRDefault="002F13A1" w:rsidP="5EFF1C9C">
      <w:pPr>
        <w:rPr>
          <w:rFonts w:eastAsia="Times New Roman"/>
          <w:b/>
          <w:bCs/>
        </w:rPr>
      </w:pPr>
      <w:r w:rsidRPr="00FD0DBE">
        <w:rPr>
          <w:rFonts w:eastAsia="Times New Roman"/>
          <w:b/>
          <w:bCs/>
        </w:rPr>
        <w:t xml:space="preserve">Teritoriju apsaimniekošana un apdzīvotības blīvums </w:t>
      </w:r>
    </w:p>
    <w:p w14:paraId="1CEC6A94" w14:textId="77777777" w:rsidR="002F13A1" w:rsidRPr="00FD0DBE" w:rsidRDefault="002F13A1" w:rsidP="5EFF1C9C">
      <w:pPr>
        <w:rPr>
          <w:rFonts w:eastAsia="Times New Roman"/>
        </w:rPr>
      </w:pPr>
      <w:r w:rsidRPr="00FD0DBE">
        <w:rPr>
          <w:rFonts w:eastAsia="Times New Roman"/>
        </w:rPr>
        <w:t xml:space="preserve">Tika apkopota informācija par teritorijas apsaimniekošanas izmaksām un aprēķinātas teritorijas apsaimniekošanas izmaksas uz 1 iedzīvotāju un vidējās izmaksas uz 1 iedzīvotāju, veicot aprēķinus par novadiem un </w:t>
      </w:r>
      <w:proofErr w:type="spellStart"/>
      <w:r w:rsidRPr="00FD0DBE">
        <w:rPr>
          <w:rFonts w:eastAsia="Times New Roman"/>
        </w:rPr>
        <w:t>valstpilsētām</w:t>
      </w:r>
      <w:proofErr w:type="spellEnd"/>
      <w:r w:rsidRPr="00FD0DBE">
        <w:rPr>
          <w:rFonts w:eastAsia="Times New Roman"/>
        </w:rPr>
        <w:t xml:space="preserve"> atsevišķi (vidējās izmaksas uz 1 iedzīvotāju novadu pašvaldībās ir </w:t>
      </w:r>
      <w:r w:rsidRPr="00FD0DBE">
        <w:rPr>
          <w:rFonts w:eastAsia="Times New Roman"/>
          <w:b/>
          <w:bCs/>
        </w:rPr>
        <w:t>242 EUR</w:t>
      </w:r>
      <w:r w:rsidRPr="00FD0DBE">
        <w:rPr>
          <w:rFonts w:eastAsia="Times New Roman"/>
        </w:rPr>
        <w:t xml:space="preserve">), skatīt tabulu zemāk. Vislielākās </w:t>
      </w:r>
      <w:r w:rsidRPr="00FD0DBE">
        <w:rPr>
          <w:rFonts w:eastAsia="Times New Roman"/>
        </w:rPr>
        <w:lastRenderedPageBreak/>
        <w:t>izmaksas uz vienu iedzīvotāju ir Ropažu novadā – 580 EUR/iedz., savukārt viszemākās Mārupes novadā – 98 EUR/iedz.</w:t>
      </w:r>
    </w:p>
    <w:p w14:paraId="34C16856" w14:textId="732B77C0" w:rsidR="002F13A1" w:rsidRPr="00FD0DBE" w:rsidRDefault="006B4A66" w:rsidP="008E2C84">
      <w:pPr>
        <w:pStyle w:val="Caption"/>
      </w:pPr>
      <w:bookmarkStart w:id="59" w:name="_Toc91019114"/>
      <w:r w:rsidRPr="00FD0DBE">
        <w:t>24</w:t>
      </w:r>
      <w:r w:rsidR="002F13A1" w:rsidRPr="00FD0DBE">
        <w:t>. tabula. Teritoriju apsaimniekošanas izdevumi un kopējās, vidējās izmaksas uz 1 iedz. starp novadiem</w:t>
      </w:r>
      <w:bookmarkEnd w:id="59"/>
    </w:p>
    <w:tbl>
      <w:tblPr>
        <w:tblW w:w="9067" w:type="dxa"/>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Look w:val="04A0" w:firstRow="1" w:lastRow="0" w:firstColumn="1" w:lastColumn="0" w:noHBand="0" w:noVBand="1"/>
      </w:tblPr>
      <w:tblGrid>
        <w:gridCol w:w="2528"/>
        <w:gridCol w:w="1451"/>
        <w:gridCol w:w="2071"/>
        <w:gridCol w:w="1604"/>
        <w:gridCol w:w="1413"/>
      </w:tblGrid>
      <w:tr w:rsidR="002F13A1" w:rsidRPr="00FD0DBE" w14:paraId="1F5D7402" w14:textId="77777777" w:rsidTr="5EFF1C9C">
        <w:trPr>
          <w:trHeight w:val="336"/>
        </w:trPr>
        <w:tc>
          <w:tcPr>
            <w:tcW w:w="2528" w:type="dxa"/>
            <w:shd w:val="clear" w:color="auto" w:fill="F2F2F2" w:themeFill="background1" w:themeFillShade="F2"/>
            <w:vAlign w:val="center"/>
            <w:hideMark/>
          </w:tcPr>
          <w:p w14:paraId="7ACC8A66" w14:textId="77777777" w:rsidR="002F13A1" w:rsidRPr="00FD0DBE" w:rsidRDefault="002F13A1" w:rsidP="00F3059D">
            <w:pPr>
              <w:spacing w:after="0"/>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 </w:t>
            </w:r>
          </w:p>
        </w:tc>
        <w:tc>
          <w:tcPr>
            <w:tcW w:w="1451" w:type="dxa"/>
            <w:shd w:val="clear" w:color="auto" w:fill="F2F2F2" w:themeFill="background1" w:themeFillShade="F2"/>
            <w:vAlign w:val="center"/>
            <w:hideMark/>
          </w:tcPr>
          <w:p w14:paraId="13E65F1F" w14:textId="77777777" w:rsidR="002F13A1" w:rsidRPr="00FD0DBE" w:rsidRDefault="002F13A1" w:rsidP="00F3059D">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Iedzīvotāju skaits</w:t>
            </w:r>
          </w:p>
        </w:tc>
        <w:tc>
          <w:tcPr>
            <w:tcW w:w="2071" w:type="dxa"/>
            <w:shd w:val="clear" w:color="auto" w:fill="F2F2F2" w:themeFill="background1" w:themeFillShade="F2"/>
            <w:vAlign w:val="center"/>
            <w:hideMark/>
          </w:tcPr>
          <w:p w14:paraId="07DBE9AE" w14:textId="77777777" w:rsidR="002F13A1" w:rsidRPr="00FD0DBE" w:rsidRDefault="002F13A1" w:rsidP="00F3059D">
            <w:pPr>
              <w:spacing w:after="0"/>
              <w:ind w:hanging="131"/>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Teritoriju apsaimniekošanas izdevumi, EUR</w:t>
            </w:r>
          </w:p>
        </w:tc>
        <w:tc>
          <w:tcPr>
            <w:tcW w:w="1604" w:type="dxa"/>
            <w:shd w:val="clear" w:color="auto" w:fill="F2F2F2" w:themeFill="background1" w:themeFillShade="F2"/>
            <w:vAlign w:val="center"/>
            <w:hideMark/>
          </w:tcPr>
          <w:p w14:paraId="1AA05B48" w14:textId="77777777" w:rsidR="002F13A1" w:rsidRPr="00FD0DBE" w:rsidRDefault="002F13A1" w:rsidP="00F3059D">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Izmaksas uz 1 iedz. EUR</w:t>
            </w:r>
          </w:p>
        </w:tc>
        <w:tc>
          <w:tcPr>
            <w:tcW w:w="1413" w:type="dxa"/>
            <w:shd w:val="clear" w:color="auto" w:fill="F2F2F2" w:themeFill="background1" w:themeFillShade="F2"/>
            <w:vAlign w:val="center"/>
            <w:hideMark/>
          </w:tcPr>
          <w:p w14:paraId="14DA8CEF" w14:textId="77777777" w:rsidR="002F13A1" w:rsidRPr="00FD0DBE" w:rsidRDefault="002F13A1" w:rsidP="00F3059D">
            <w:pPr>
              <w:spacing w:after="0"/>
              <w:ind w:firstLine="58"/>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Novirzes no vidējām izmaksām, %</w:t>
            </w:r>
          </w:p>
        </w:tc>
      </w:tr>
      <w:tr w:rsidR="002F13A1" w:rsidRPr="00FD0DBE" w14:paraId="70826862" w14:textId="77777777" w:rsidTr="5EFF1C9C">
        <w:trPr>
          <w:trHeight w:val="250"/>
        </w:trPr>
        <w:tc>
          <w:tcPr>
            <w:tcW w:w="2528" w:type="dxa"/>
            <w:shd w:val="clear" w:color="auto" w:fill="FFFFFF" w:themeFill="background1"/>
            <w:vAlign w:val="center"/>
            <w:hideMark/>
          </w:tcPr>
          <w:p w14:paraId="5F3839A1"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Aizkraukles novads</w:t>
            </w:r>
          </w:p>
        </w:tc>
        <w:tc>
          <w:tcPr>
            <w:tcW w:w="1451" w:type="dxa"/>
            <w:shd w:val="clear" w:color="auto" w:fill="FFFFFF" w:themeFill="background1"/>
            <w:vAlign w:val="center"/>
            <w:hideMark/>
          </w:tcPr>
          <w:p w14:paraId="0B07CB94"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31 096</w:t>
            </w:r>
          </w:p>
        </w:tc>
        <w:tc>
          <w:tcPr>
            <w:tcW w:w="2071" w:type="dxa"/>
            <w:shd w:val="clear" w:color="auto" w:fill="FFFFFF" w:themeFill="background1"/>
            <w:vAlign w:val="center"/>
            <w:hideMark/>
          </w:tcPr>
          <w:p w14:paraId="4519AA6E"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7 314 664</w:t>
            </w:r>
          </w:p>
        </w:tc>
        <w:tc>
          <w:tcPr>
            <w:tcW w:w="1604" w:type="dxa"/>
            <w:shd w:val="clear" w:color="auto" w:fill="FFFFFF" w:themeFill="background1"/>
            <w:vAlign w:val="center"/>
            <w:hideMark/>
          </w:tcPr>
          <w:p w14:paraId="04AC2A9C"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235</w:t>
            </w:r>
          </w:p>
        </w:tc>
        <w:tc>
          <w:tcPr>
            <w:tcW w:w="1413" w:type="dxa"/>
            <w:shd w:val="clear" w:color="auto" w:fill="FFFFFF" w:themeFill="background1"/>
            <w:vAlign w:val="center"/>
            <w:hideMark/>
          </w:tcPr>
          <w:p w14:paraId="5BEB64AF"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-4,47%</w:t>
            </w:r>
          </w:p>
        </w:tc>
      </w:tr>
      <w:tr w:rsidR="002F13A1" w:rsidRPr="00FD0DBE" w14:paraId="1555DAFA" w14:textId="77777777" w:rsidTr="5EFF1C9C">
        <w:trPr>
          <w:trHeight w:val="250"/>
        </w:trPr>
        <w:tc>
          <w:tcPr>
            <w:tcW w:w="2528" w:type="dxa"/>
            <w:shd w:val="clear" w:color="auto" w:fill="FFFFFF" w:themeFill="background1"/>
            <w:vAlign w:val="center"/>
            <w:hideMark/>
          </w:tcPr>
          <w:p w14:paraId="55EB7D7F"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Alūksnes novads</w:t>
            </w:r>
          </w:p>
        </w:tc>
        <w:tc>
          <w:tcPr>
            <w:tcW w:w="1451" w:type="dxa"/>
            <w:shd w:val="clear" w:color="auto" w:fill="FFFFFF" w:themeFill="background1"/>
            <w:vAlign w:val="center"/>
            <w:hideMark/>
          </w:tcPr>
          <w:p w14:paraId="463A61C1"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15 416</w:t>
            </w:r>
          </w:p>
        </w:tc>
        <w:tc>
          <w:tcPr>
            <w:tcW w:w="2071" w:type="dxa"/>
            <w:shd w:val="clear" w:color="auto" w:fill="FFFFFF" w:themeFill="background1"/>
            <w:vAlign w:val="center"/>
            <w:hideMark/>
          </w:tcPr>
          <w:p w14:paraId="48C5032D"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2 632 307</w:t>
            </w:r>
          </w:p>
        </w:tc>
        <w:tc>
          <w:tcPr>
            <w:tcW w:w="1604" w:type="dxa"/>
            <w:shd w:val="clear" w:color="auto" w:fill="FFFFFF" w:themeFill="background1"/>
            <w:vAlign w:val="center"/>
            <w:hideMark/>
          </w:tcPr>
          <w:p w14:paraId="4917BBED"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171</w:t>
            </w:r>
          </w:p>
        </w:tc>
        <w:tc>
          <w:tcPr>
            <w:tcW w:w="1413" w:type="dxa"/>
            <w:shd w:val="clear" w:color="auto" w:fill="FFFFFF" w:themeFill="background1"/>
            <w:vAlign w:val="center"/>
            <w:hideMark/>
          </w:tcPr>
          <w:p w14:paraId="2E914020"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-30,49%</w:t>
            </w:r>
          </w:p>
        </w:tc>
      </w:tr>
      <w:tr w:rsidR="002F13A1" w:rsidRPr="00FD0DBE" w14:paraId="47210B3E" w14:textId="77777777" w:rsidTr="5EFF1C9C">
        <w:trPr>
          <w:trHeight w:val="250"/>
        </w:trPr>
        <w:tc>
          <w:tcPr>
            <w:tcW w:w="2528" w:type="dxa"/>
            <w:shd w:val="clear" w:color="auto" w:fill="FFFFFF" w:themeFill="background1"/>
            <w:vAlign w:val="center"/>
            <w:hideMark/>
          </w:tcPr>
          <w:p w14:paraId="19BE6A03"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Augšdaugavas novads</w:t>
            </w:r>
          </w:p>
        </w:tc>
        <w:tc>
          <w:tcPr>
            <w:tcW w:w="1451" w:type="dxa"/>
            <w:shd w:val="clear" w:color="auto" w:fill="FFFFFF" w:themeFill="background1"/>
            <w:vAlign w:val="center"/>
            <w:hideMark/>
          </w:tcPr>
          <w:p w14:paraId="38F5A99E"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28 433</w:t>
            </w:r>
          </w:p>
        </w:tc>
        <w:tc>
          <w:tcPr>
            <w:tcW w:w="2071" w:type="dxa"/>
            <w:shd w:val="clear" w:color="auto" w:fill="FFFFFF" w:themeFill="background1"/>
            <w:vAlign w:val="center"/>
            <w:hideMark/>
          </w:tcPr>
          <w:p w14:paraId="4378D28A"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4 845 429</w:t>
            </w:r>
          </w:p>
        </w:tc>
        <w:tc>
          <w:tcPr>
            <w:tcW w:w="1604" w:type="dxa"/>
            <w:shd w:val="clear" w:color="auto" w:fill="FFFFFF" w:themeFill="background1"/>
            <w:vAlign w:val="center"/>
            <w:hideMark/>
          </w:tcPr>
          <w:p w14:paraId="0D31BE3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170</w:t>
            </w:r>
          </w:p>
        </w:tc>
        <w:tc>
          <w:tcPr>
            <w:tcW w:w="1413" w:type="dxa"/>
            <w:shd w:val="clear" w:color="auto" w:fill="FFFFFF" w:themeFill="background1"/>
            <w:vAlign w:val="center"/>
            <w:hideMark/>
          </w:tcPr>
          <w:p w14:paraId="485A3145"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-30,89%</w:t>
            </w:r>
          </w:p>
        </w:tc>
      </w:tr>
      <w:tr w:rsidR="002F13A1" w:rsidRPr="00FD0DBE" w14:paraId="4A50CF44" w14:textId="77777777" w:rsidTr="5EFF1C9C">
        <w:trPr>
          <w:trHeight w:val="250"/>
        </w:trPr>
        <w:tc>
          <w:tcPr>
            <w:tcW w:w="2528" w:type="dxa"/>
            <w:shd w:val="clear" w:color="auto" w:fill="FFFFFF" w:themeFill="background1"/>
            <w:vAlign w:val="center"/>
            <w:hideMark/>
          </w:tcPr>
          <w:p w14:paraId="59B927EF"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Ādažu novads</w:t>
            </w:r>
          </w:p>
        </w:tc>
        <w:tc>
          <w:tcPr>
            <w:tcW w:w="1451" w:type="dxa"/>
            <w:shd w:val="clear" w:color="auto" w:fill="FFFFFF" w:themeFill="background1"/>
            <w:vAlign w:val="center"/>
            <w:hideMark/>
          </w:tcPr>
          <w:p w14:paraId="2F3DD092"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22 297</w:t>
            </w:r>
          </w:p>
        </w:tc>
        <w:tc>
          <w:tcPr>
            <w:tcW w:w="2071" w:type="dxa"/>
            <w:shd w:val="clear" w:color="auto" w:fill="FFFFFF" w:themeFill="background1"/>
            <w:vAlign w:val="center"/>
            <w:hideMark/>
          </w:tcPr>
          <w:p w14:paraId="71773539"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12 631 187</w:t>
            </w:r>
          </w:p>
        </w:tc>
        <w:tc>
          <w:tcPr>
            <w:tcW w:w="1604" w:type="dxa"/>
            <w:shd w:val="clear" w:color="auto" w:fill="F7CAAC" w:themeFill="accent2" w:themeFillTint="66"/>
            <w:vAlign w:val="center"/>
            <w:hideMark/>
          </w:tcPr>
          <w:p w14:paraId="0541B0CA"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566</w:t>
            </w:r>
          </w:p>
        </w:tc>
        <w:tc>
          <w:tcPr>
            <w:tcW w:w="1413" w:type="dxa"/>
            <w:shd w:val="clear" w:color="auto" w:fill="F8CBAD"/>
            <w:vAlign w:val="center"/>
            <w:hideMark/>
          </w:tcPr>
          <w:p w14:paraId="4427EA35"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130,08%</w:t>
            </w:r>
          </w:p>
        </w:tc>
      </w:tr>
      <w:tr w:rsidR="002F13A1" w:rsidRPr="00FD0DBE" w14:paraId="332C5425" w14:textId="77777777" w:rsidTr="5EFF1C9C">
        <w:trPr>
          <w:trHeight w:val="250"/>
        </w:trPr>
        <w:tc>
          <w:tcPr>
            <w:tcW w:w="2528" w:type="dxa"/>
            <w:shd w:val="clear" w:color="auto" w:fill="FFFFFF" w:themeFill="background1"/>
            <w:vAlign w:val="center"/>
            <w:hideMark/>
          </w:tcPr>
          <w:p w14:paraId="192C3FA5"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Balvu novads</w:t>
            </w:r>
          </w:p>
        </w:tc>
        <w:tc>
          <w:tcPr>
            <w:tcW w:w="1451" w:type="dxa"/>
            <w:shd w:val="clear" w:color="auto" w:fill="FFFFFF" w:themeFill="background1"/>
            <w:vAlign w:val="center"/>
            <w:hideMark/>
          </w:tcPr>
          <w:p w14:paraId="51924B8C"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20 261</w:t>
            </w:r>
          </w:p>
        </w:tc>
        <w:tc>
          <w:tcPr>
            <w:tcW w:w="2071" w:type="dxa"/>
            <w:shd w:val="clear" w:color="auto" w:fill="FFFFFF" w:themeFill="background1"/>
            <w:vAlign w:val="center"/>
            <w:hideMark/>
          </w:tcPr>
          <w:p w14:paraId="746912F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3 939 338</w:t>
            </w:r>
          </w:p>
        </w:tc>
        <w:tc>
          <w:tcPr>
            <w:tcW w:w="1604" w:type="dxa"/>
            <w:shd w:val="clear" w:color="auto" w:fill="FFFFFF" w:themeFill="background1"/>
            <w:vAlign w:val="center"/>
            <w:hideMark/>
          </w:tcPr>
          <w:p w14:paraId="7E08CCFD"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194</w:t>
            </w:r>
          </w:p>
        </w:tc>
        <w:tc>
          <w:tcPr>
            <w:tcW w:w="1413" w:type="dxa"/>
            <w:shd w:val="clear" w:color="auto" w:fill="FFFFFF" w:themeFill="background1"/>
            <w:vAlign w:val="center"/>
            <w:hideMark/>
          </w:tcPr>
          <w:p w14:paraId="32AD0883"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-21,14%</w:t>
            </w:r>
          </w:p>
        </w:tc>
      </w:tr>
      <w:tr w:rsidR="002F13A1" w:rsidRPr="00FD0DBE" w14:paraId="7791DE6C" w14:textId="77777777" w:rsidTr="5EFF1C9C">
        <w:trPr>
          <w:trHeight w:val="250"/>
        </w:trPr>
        <w:tc>
          <w:tcPr>
            <w:tcW w:w="2528" w:type="dxa"/>
            <w:shd w:val="clear" w:color="auto" w:fill="FFFFFF" w:themeFill="background1"/>
            <w:vAlign w:val="center"/>
            <w:hideMark/>
          </w:tcPr>
          <w:p w14:paraId="46A4DF04"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Bauskas novads</w:t>
            </w:r>
          </w:p>
        </w:tc>
        <w:tc>
          <w:tcPr>
            <w:tcW w:w="1451" w:type="dxa"/>
            <w:shd w:val="clear" w:color="auto" w:fill="FFFFFF" w:themeFill="background1"/>
            <w:vAlign w:val="center"/>
            <w:hideMark/>
          </w:tcPr>
          <w:p w14:paraId="3E0C728C"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44 249</w:t>
            </w:r>
          </w:p>
        </w:tc>
        <w:tc>
          <w:tcPr>
            <w:tcW w:w="2071" w:type="dxa"/>
            <w:shd w:val="clear" w:color="auto" w:fill="FFFFFF" w:themeFill="background1"/>
            <w:vAlign w:val="center"/>
            <w:hideMark/>
          </w:tcPr>
          <w:p w14:paraId="7E933361"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7 089 574</w:t>
            </w:r>
          </w:p>
        </w:tc>
        <w:tc>
          <w:tcPr>
            <w:tcW w:w="1604" w:type="dxa"/>
            <w:shd w:val="clear" w:color="auto" w:fill="FFFFFF" w:themeFill="background1"/>
            <w:vAlign w:val="center"/>
            <w:hideMark/>
          </w:tcPr>
          <w:p w14:paraId="70271E3A"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160</w:t>
            </w:r>
          </w:p>
        </w:tc>
        <w:tc>
          <w:tcPr>
            <w:tcW w:w="1413" w:type="dxa"/>
            <w:shd w:val="clear" w:color="auto" w:fill="FFFFFF" w:themeFill="background1"/>
            <w:vAlign w:val="center"/>
            <w:hideMark/>
          </w:tcPr>
          <w:p w14:paraId="27BF7901"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-34,96%</w:t>
            </w:r>
          </w:p>
        </w:tc>
      </w:tr>
      <w:tr w:rsidR="002F13A1" w:rsidRPr="00FD0DBE" w14:paraId="057C8DE4" w14:textId="77777777" w:rsidTr="5EFF1C9C">
        <w:trPr>
          <w:trHeight w:val="250"/>
        </w:trPr>
        <w:tc>
          <w:tcPr>
            <w:tcW w:w="2528" w:type="dxa"/>
            <w:shd w:val="clear" w:color="auto" w:fill="FFFFFF" w:themeFill="background1"/>
            <w:vAlign w:val="center"/>
            <w:hideMark/>
          </w:tcPr>
          <w:p w14:paraId="320EC4E1" w14:textId="77777777" w:rsidR="002F13A1" w:rsidRPr="00FD0DBE" w:rsidRDefault="002F13A1" w:rsidP="00F3059D">
            <w:pPr>
              <w:spacing w:after="0"/>
              <w:rPr>
                <w:rFonts w:eastAsia="Times New Roman"/>
                <w:sz w:val="20"/>
                <w:szCs w:val="20"/>
                <w:lang w:eastAsia="lv-LV"/>
              </w:rPr>
            </w:pPr>
            <w:proofErr w:type="spellStart"/>
            <w:r w:rsidRPr="00FD0DBE">
              <w:rPr>
                <w:rFonts w:eastAsia="Times New Roman"/>
                <w:sz w:val="20"/>
                <w:szCs w:val="20"/>
                <w:lang w:eastAsia="lv-LV"/>
              </w:rPr>
              <w:t>Cēsu</w:t>
            </w:r>
            <w:proofErr w:type="spellEnd"/>
            <w:r w:rsidRPr="00FD0DBE">
              <w:rPr>
                <w:rFonts w:eastAsia="Times New Roman"/>
                <w:sz w:val="20"/>
                <w:szCs w:val="20"/>
                <w:lang w:eastAsia="lv-LV"/>
              </w:rPr>
              <w:t xml:space="preserve"> novads</w:t>
            </w:r>
          </w:p>
        </w:tc>
        <w:tc>
          <w:tcPr>
            <w:tcW w:w="1451" w:type="dxa"/>
            <w:shd w:val="clear" w:color="auto" w:fill="FFFFFF" w:themeFill="background1"/>
            <w:vAlign w:val="center"/>
            <w:hideMark/>
          </w:tcPr>
          <w:p w14:paraId="7BA3B816"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44 872</w:t>
            </w:r>
          </w:p>
        </w:tc>
        <w:tc>
          <w:tcPr>
            <w:tcW w:w="2071" w:type="dxa"/>
            <w:shd w:val="clear" w:color="auto" w:fill="FFFFFF" w:themeFill="background1"/>
            <w:vAlign w:val="center"/>
            <w:hideMark/>
          </w:tcPr>
          <w:p w14:paraId="52DA27B7"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9 216 401</w:t>
            </w:r>
          </w:p>
        </w:tc>
        <w:tc>
          <w:tcPr>
            <w:tcW w:w="1604" w:type="dxa"/>
            <w:shd w:val="clear" w:color="auto" w:fill="FFFFFF" w:themeFill="background1"/>
            <w:vAlign w:val="center"/>
            <w:hideMark/>
          </w:tcPr>
          <w:p w14:paraId="16327DE9"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205</w:t>
            </w:r>
          </w:p>
        </w:tc>
        <w:tc>
          <w:tcPr>
            <w:tcW w:w="1413" w:type="dxa"/>
            <w:shd w:val="clear" w:color="auto" w:fill="FFFFFF" w:themeFill="background1"/>
            <w:vAlign w:val="center"/>
            <w:hideMark/>
          </w:tcPr>
          <w:p w14:paraId="2A1512BC"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-16,67%</w:t>
            </w:r>
          </w:p>
        </w:tc>
      </w:tr>
      <w:tr w:rsidR="002F13A1" w:rsidRPr="00FD0DBE" w14:paraId="43DA0708" w14:textId="77777777" w:rsidTr="5EFF1C9C">
        <w:trPr>
          <w:trHeight w:val="250"/>
        </w:trPr>
        <w:tc>
          <w:tcPr>
            <w:tcW w:w="2528" w:type="dxa"/>
            <w:shd w:val="clear" w:color="auto" w:fill="FFFFFF" w:themeFill="background1"/>
            <w:vAlign w:val="center"/>
            <w:hideMark/>
          </w:tcPr>
          <w:p w14:paraId="165C2445" w14:textId="77777777" w:rsidR="002F13A1" w:rsidRPr="00FD0DBE" w:rsidRDefault="002F13A1" w:rsidP="00F3059D">
            <w:pPr>
              <w:spacing w:after="0"/>
              <w:rPr>
                <w:rFonts w:eastAsia="Times New Roman"/>
                <w:sz w:val="20"/>
                <w:szCs w:val="20"/>
                <w:lang w:eastAsia="lv-LV"/>
              </w:rPr>
            </w:pPr>
            <w:proofErr w:type="spellStart"/>
            <w:r w:rsidRPr="00FD0DBE">
              <w:rPr>
                <w:rFonts w:eastAsia="Times New Roman"/>
                <w:sz w:val="20"/>
                <w:szCs w:val="20"/>
                <w:lang w:eastAsia="lv-LV"/>
              </w:rPr>
              <w:t>Dienvidkurzemes</w:t>
            </w:r>
            <w:proofErr w:type="spellEnd"/>
            <w:r w:rsidRPr="00FD0DBE">
              <w:rPr>
                <w:rFonts w:eastAsia="Times New Roman"/>
                <w:sz w:val="20"/>
                <w:szCs w:val="20"/>
                <w:lang w:eastAsia="lv-LV"/>
              </w:rPr>
              <w:t xml:space="preserve"> novads</w:t>
            </w:r>
          </w:p>
        </w:tc>
        <w:tc>
          <w:tcPr>
            <w:tcW w:w="1451" w:type="dxa"/>
            <w:shd w:val="clear" w:color="auto" w:fill="FFFFFF" w:themeFill="background1"/>
            <w:vAlign w:val="center"/>
            <w:hideMark/>
          </w:tcPr>
          <w:p w14:paraId="67E826A2"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35 353</w:t>
            </w:r>
          </w:p>
        </w:tc>
        <w:tc>
          <w:tcPr>
            <w:tcW w:w="2071" w:type="dxa"/>
            <w:shd w:val="clear" w:color="auto" w:fill="FFFFFF" w:themeFill="background1"/>
            <w:vAlign w:val="center"/>
            <w:hideMark/>
          </w:tcPr>
          <w:p w14:paraId="501EFE33"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13 149 119</w:t>
            </w:r>
          </w:p>
        </w:tc>
        <w:tc>
          <w:tcPr>
            <w:tcW w:w="1604" w:type="dxa"/>
            <w:shd w:val="clear" w:color="auto" w:fill="FFFFFF" w:themeFill="background1"/>
            <w:vAlign w:val="center"/>
            <w:hideMark/>
          </w:tcPr>
          <w:p w14:paraId="500AD334"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372</w:t>
            </w:r>
          </w:p>
        </w:tc>
        <w:tc>
          <w:tcPr>
            <w:tcW w:w="1413" w:type="dxa"/>
            <w:shd w:val="clear" w:color="auto" w:fill="FFFFFF" w:themeFill="background1"/>
            <w:vAlign w:val="center"/>
            <w:hideMark/>
          </w:tcPr>
          <w:p w14:paraId="4A554237"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51,22%</w:t>
            </w:r>
          </w:p>
        </w:tc>
      </w:tr>
      <w:tr w:rsidR="002F13A1" w:rsidRPr="00FD0DBE" w14:paraId="59074F83" w14:textId="77777777" w:rsidTr="5EFF1C9C">
        <w:trPr>
          <w:trHeight w:val="250"/>
        </w:trPr>
        <w:tc>
          <w:tcPr>
            <w:tcW w:w="2528" w:type="dxa"/>
            <w:shd w:val="clear" w:color="auto" w:fill="FFFFFF" w:themeFill="background1"/>
            <w:vAlign w:val="center"/>
            <w:hideMark/>
          </w:tcPr>
          <w:p w14:paraId="1E4C8996"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Dobeles novads</w:t>
            </w:r>
          </w:p>
        </w:tc>
        <w:tc>
          <w:tcPr>
            <w:tcW w:w="1451" w:type="dxa"/>
            <w:shd w:val="clear" w:color="auto" w:fill="FFFFFF" w:themeFill="background1"/>
            <w:vAlign w:val="center"/>
            <w:hideMark/>
          </w:tcPr>
          <w:p w14:paraId="7947047F"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30 556</w:t>
            </w:r>
          </w:p>
        </w:tc>
        <w:tc>
          <w:tcPr>
            <w:tcW w:w="2071" w:type="dxa"/>
            <w:shd w:val="clear" w:color="auto" w:fill="FFFFFF" w:themeFill="background1"/>
            <w:vAlign w:val="center"/>
            <w:hideMark/>
          </w:tcPr>
          <w:p w14:paraId="34848781"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8 786 907</w:t>
            </w:r>
          </w:p>
        </w:tc>
        <w:tc>
          <w:tcPr>
            <w:tcW w:w="1604" w:type="dxa"/>
            <w:shd w:val="clear" w:color="auto" w:fill="FFFFFF" w:themeFill="background1"/>
            <w:vAlign w:val="center"/>
            <w:hideMark/>
          </w:tcPr>
          <w:p w14:paraId="5B4F340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288</w:t>
            </w:r>
          </w:p>
        </w:tc>
        <w:tc>
          <w:tcPr>
            <w:tcW w:w="1413" w:type="dxa"/>
            <w:shd w:val="clear" w:color="auto" w:fill="FFFFFF" w:themeFill="background1"/>
            <w:vAlign w:val="center"/>
            <w:hideMark/>
          </w:tcPr>
          <w:p w14:paraId="088B09E5"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17,07%</w:t>
            </w:r>
          </w:p>
        </w:tc>
      </w:tr>
      <w:tr w:rsidR="002F13A1" w:rsidRPr="00FD0DBE" w14:paraId="538DCCFF" w14:textId="77777777" w:rsidTr="5EFF1C9C">
        <w:trPr>
          <w:trHeight w:val="250"/>
        </w:trPr>
        <w:tc>
          <w:tcPr>
            <w:tcW w:w="2528" w:type="dxa"/>
            <w:shd w:val="clear" w:color="auto" w:fill="FFFFFF" w:themeFill="background1"/>
            <w:vAlign w:val="center"/>
            <w:hideMark/>
          </w:tcPr>
          <w:p w14:paraId="08822CB6"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Gulbenes novads</w:t>
            </w:r>
          </w:p>
        </w:tc>
        <w:tc>
          <w:tcPr>
            <w:tcW w:w="1451" w:type="dxa"/>
            <w:shd w:val="clear" w:color="auto" w:fill="FFFFFF" w:themeFill="background1"/>
            <w:vAlign w:val="center"/>
            <w:hideMark/>
          </w:tcPr>
          <w:p w14:paraId="04F9E69C"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20 795</w:t>
            </w:r>
          </w:p>
        </w:tc>
        <w:tc>
          <w:tcPr>
            <w:tcW w:w="2071" w:type="dxa"/>
            <w:shd w:val="clear" w:color="auto" w:fill="FFFFFF" w:themeFill="background1"/>
            <w:vAlign w:val="center"/>
            <w:hideMark/>
          </w:tcPr>
          <w:p w14:paraId="0210B3C3"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4 787 217</w:t>
            </w:r>
          </w:p>
        </w:tc>
        <w:tc>
          <w:tcPr>
            <w:tcW w:w="1604" w:type="dxa"/>
            <w:shd w:val="clear" w:color="auto" w:fill="FFFFFF" w:themeFill="background1"/>
            <w:vAlign w:val="center"/>
            <w:hideMark/>
          </w:tcPr>
          <w:p w14:paraId="55CCDF15"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230</w:t>
            </w:r>
          </w:p>
        </w:tc>
        <w:tc>
          <w:tcPr>
            <w:tcW w:w="1413" w:type="dxa"/>
            <w:shd w:val="clear" w:color="auto" w:fill="FFFFFF" w:themeFill="background1"/>
            <w:vAlign w:val="center"/>
            <w:hideMark/>
          </w:tcPr>
          <w:p w14:paraId="2F971F05"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-6,50%</w:t>
            </w:r>
          </w:p>
        </w:tc>
      </w:tr>
      <w:tr w:rsidR="002F13A1" w:rsidRPr="00FD0DBE" w14:paraId="5DBE30CD" w14:textId="77777777" w:rsidTr="5EFF1C9C">
        <w:trPr>
          <w:trHeight w:val="250"/>
        </w:trPr>
        <w:tc>
          <w:tcPr>
            <w:tcW w:w="2528" w:type="dxa"/>
            <w:shd w:val="clear" w:color="auto" w:fill="FFFFFF" w:themeFill="background1"/>
            <w:vAlign w:val="center"/>
            <w:hideMark/>
          </w:tcPr>
          <w:p w14:paraId="01FE25BC"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Jelgavas novads</w:t>
            </w:r>
          </w:p>
        </w:tc>
        <w:tc>
          <w:tcPr>
            <w:tcW w:w="1451" w:type="dxa"/>
            <w:shd w:val="clear" w:color="auto" w:fill="FFFFFF" w:themeFill="background1"/>
            <w:vAlign w:val="center"/>
            <w:hideMark/>
          </w:tcPr>
          <w:p w14:paraId="0DFA61A3"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33 855</w:t>
            </w:r>
          </w:p>
        </w:tc>
        <w:tc>
          <w:tcPr>
            <w:tcW w:w="2071" w:type="dxa"/>
            <w:shd w:val="clear" w:color="auto" w:fill="FFFFFF" w:themeFill="background1"/>
            <w:vAlign w:val="center"/>
            <w:hideMark/>
          </w:tcPr>
          <w:p w14:paraId="59805081"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11 261 958</w:t>
            </w:r>
          </w:p>
        </w:tc>
        <w:tc>
          <w:tcPr>
            <w:tcW w:w="1604" w:type="dxa"/>
            <w:shd w:val="clear" w:color="auto" w:fill="FFFFFF" w:themeFill="background1"/>
            <w:vAlign w:val="center"/>
            <w:hideMark/>
          </w:tcPr>
          <w:p w14:paraId="2A9D4EBD"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333</w:t>
            </w:r>
          </w:p>
        </w:tc>
        <w:tc>
          <w:tcPr>
            <w:tcW w:w="1413" w:type="dxa"/>
            <w:shd w:val="clear" w:color="auto" w:fill="FFFFFF" w:themeFill="background1"/>
            <w:vAlign w:val="center"/>
            <w:hideMark/>
          </w:tcPr>
          <w:p w14:paraId="6FE2756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35,37%</w:t>
            </w:r>
          </w:p>
        </w:tc>
      </w:tr>
      <w:tr w:rsidR="002F13A1" w:rsidRPr="00FD0DBE" w14:paraId="26796F46" w14:textId="77777777" w:rsidTr="5EFF1C9C">
        <w:trPr>
          <w:trHeight w:val="250"/>
        </w:trPr>
        <w:tc>
          <w:tcPr>
            <w:tcW w:w="2528" w:type="dxa"/>
            <w:shd w:val="clear" w:color="auto" w:fill="FFFFFF" w:themeFill="background1"/>
            <w:vAlign w:val="center"/>
            <w:hideMark/>
          </w:tcPr>
          <w:p w14:paraId="64632095"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Jēkabpils novads</w:t>
            </w:r>
          </w:p>
        </w:tc>
        <w:tc>
          <w:tcPr>
            <w:tcW w:w="1451" w:type="dxa"/>
            <w:shd w:val="clear" w:color="auto" w:fill="FFFFFF" w:themeFill="background1"/>
            <w:vAlign w:val="center"/>
            <w:hideMark/>
          </w:tcPr>
          <w:p w14:paraId="49E5D47D"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42 948</w:t>
            </w:r>
          </w:p>
        </w:tc>
        <w:tc>
          <w:tcPr>
            <w:tcW w:w="2071" w:type="dxa"/>
            <w:shd w:val="clear" w:color="auto" w:fill="FFFFFF" w:themeFill="background1"/>
            <w:vAlign w:val="center"/>
            <w:hideMark/>
          </w:tcPr>
          <w:p w14:paraId="11158984"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17 954 406</w:t>
            </w:r>
          </w:p>
        </w:tc>
        <w:tc>
          <w:tcPr>
            <w:tcW w:w="1604" w:type="dxa"/>
            <w:shd w:val="clear" w:color="auto" w:fill="F8CBAD"/>
            <w:vAlign w:val="center"/>
            <w:hideMark/>
          </w:tcPr>
          <w:p w14:paraId="02495916"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418</w:t>
            </w:r>
          </w:p>
        </w:tc>
        <w:tc>
          <w:tcPr>
            <w:tcW w:w="1413" w:type="dxa"/>
            <w:shd w:val="clear" w:color="auto" w:fill="F8CBAD"/>
            <w:vAlign w:val="center"/>
            <w:hideMark/>
          </w:tcPr>
          <w:p w14:paraId="52EB4315"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69,92%</w:t>
            </w:r>
          </w:p>
        </w:tc>
      </w:tr>
      <w:tr w:rsidR="002F13A1" w:rsidRPr="00FD0DBE" w14:paraId="06BCA95F" w14:textId="77777777" w:rsidTr="5EFF1C9C">
        <w:trPr>
          <w:trHeight w:val="250"/>
        </w:trPr>
        <w:tc>
          <w:tcPr>
            <w:tcW w:w="2528" w:type="dxa"/>
            <w:shd w:val="clear" w:color="auto" w:fill="FFFFFF" w:themeFill="background1"/>
            <w:vAlign w:val="center"/>
            <w:hideMark/>
          </w:tcPr>
          <w:p w14:paraId="1BAE9777"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Krāslavas novads</w:t>
            </w:r>
          </w:p>
        </w:tc>
        <w:tc>
          <w:tcPr>
            <w:tcW w:w="1451" w:type="dxa"/>
            <w:shd w:val="clear" w:color="auto" w:fill="FFFFFF" w:themeFill="background1"/>
            <w:vAlign w:val="center"/>
            <w:hideMark/>
          </w:tcPr>
          <w:p w14:paraId="13F56B34"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23 624</w:t>
            </w:r>
          </w:p>
        </w:tc>
        <w:tc>
          <w:tcPr>
            <w:tcW w:w="2071" w:type="dxa"/>
            <w:shd w:val="clear" w:color="auto" w:fill="FFFFFF" w:themeFill="background1"/>
            <w:vAlign w:val="center"/>
            <w:hideMark/>
          </w:tcPr>
          <w:p w14:paraId="491E5B7E"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3 609 664</w:t>
            </w:r>
          </w:p>
        </w:tc>
        <w:tc>
          <w:tcPr>
            <w:tcW w:w="1604" w:type="dxa"/>
            <w:shd w:val="clear" w:color="auto" w:fill="FFFFFF" w:themeFill="background1"/>
            <w:vAlign w:val="center"/>
            <w:hideMark/>
          </w:tcPr>
          <w:p w14:paraId="2CA8D40E"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153</w:t>
            </w:r>
          </w:p>
        </w:tc>
        <w:tc>
          <w:tcPr>
            <w:tcW w:w="1413" w:type="dxa"/>
            <w:shd w:val="clear" w:color="auto" w:fill="FFFFFF" w:themeFill="background1"/>
            <w:vAlign w:val="center"/>
            <w:hideMark/>
          </w:tcPr>
          <w:p w14:paraId="63DBEA69"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-37,80%</w:t>
            </w:r>
          </w:p>
        </w:tc>
      </w:tr>
      <w:tr w:rsidR="002F13A1" w:rsidRPr="00FD0DBE" w14:paraId="6074C3B0" w14:textId="77777777" w:rsidTr="5EFF1C9C">
        <w:trPr>
          <w:trHeight w:val="250"/>
        </w:trPr>
        <w:tc>
          <w:tcPr>
            <w:tcW w:w="2528" w:type="dxa"/>
            <w:shd w:val="clear" w:color="auto" w:fill="FFFFFF" w:themeFill="background1"/>
            <w:vAlign w:val="center"/>
            <w:hideMark/>
          </w:tcPr>
          <w:p w14:paraId="0EBA5238"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Kuldīgas novads</w:t>
            </w:r>
          </w:p>
        </w:tc>
        <w:tc>
          <w:tcPr>
            <w:tcW w:w="1451" w:type="dxa"/>
            <w:shd w:val="clear" w:color="auto" w:fill="FFFFFF" w:themeFill="background1"/>
            <w:vAlign w:val="center"/>
            <w:hideMark/>
          </w:tcPr>
          <w:p w14:paraId="1CF0E45F"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29 349</w:t>
            </w:r>
          </w:p>
        </w:tc>
        <w:tc>
          <w:tcPr>
            <w:tcW w:w="2071" w:type="dxa"/>
            <w:shd w:val="clear" w:color="auto" w:fill="FFFFFF" w:themeFill="background1"/>
            <w:vAlign w:val="center"/>
            <w:hideMark/>
          </w:tcPr>
          <w:p w14:paraId="6075C290"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10 255 941</w:t>
            </w:r>
          </w:p>
        </w:tc>
        <w:tc>
          <w:tcPr>
            <w:tcW w:w="1604" w:type="dxa"/>
            <w:shd w:val="clear" w:color="auto" w:fill="FFFFFF" w:themeFill="background1"/>
            <w:vAlign w:val="center"/>
            <w:hideMark/>
          </w:tcPr>
          <w:p w14:paraId="20B5F50B"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349</w:t>
            </w:r>
          </w:p>
        </w:tc>
        <w:tc>
          <w:tcPr>
            <w:tcW w:w="1413" w:type="dxa"/>
            <w:shd w:val="clear" w:color="auto" w:fill="FFFFFF" w:themeFill="background1"/>
            <w:vAlign w:val="center"/>
            <w:hideMark/>
          </w:tcPr>
          <w:p w14:paraId="7F865B98"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41,87%</w:t>
            </w:r>
          </w:p>
        </w:tc>
      </w:tr>
      <w:tr w:rsidR="002F13A1" w:rsidRPr="00FD0DBE" w14:paraId="11B26097" w14:textId="77777777" w:rsidTr="5EFF1C9C">
        <w:trPr>
          <w:trHeight w:val="250"/>
        </w:trPr>
        <w:tc>
          <w:tcPr>
            <w:tcW w:w="2528" w:type="dxa"/>
            <w:shd w:val="clear" w:color="auto" w:fill="FFFFFF" w:themeFill="background1"/>
            <w:vAlign w:val="center"/>
            <w:hideMark/>
          </w:tcPr>
          <w:p w14:paraId="7A841F4F"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Ķekavas novads</w:t>
            </w:r>
          </w:p>
        </w:tc>
        <w:tc>
          <w:tcPr>
            <w:tcW w:w="1451" w:type="dxa"/>
            <w:shd w:val="clear" w:color="auto" w:fill="FFFFFF" w:themeFill="background1"/>
            <w:vAlign w:val="center"/>
            <w:hideMark/>
          </w:tcPr>
          <w:p w14:paraId="39B21AE0"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31 392</w:t>
            </w:r>
          </w:p>
        </w:tc>
        <w:tc>
          <w:tcPr>
            <w:tcW w:w="2071" w:type="dxa"/>
            <w:shd w:val="clear" w:color="auto" w:fill="FFFFFF" w:themeFill="background1"/>
            <w:vAlign w:val="center"/>
            <w:hideMark/>
          </w:tcPr>
          <w:p w14:paraId="00BDE2EA"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4 418 657</w:t>
            </w:r>
          </w:p>
        </w:tc>
        <w:tc>
          <w:tcPr>
            <w:tcW w:w="1604" w:type="dxa"/>
            <w:shd w:val="clear" w:color="auto" w:fill="C6E0B4"/>
            <w:vAlign w:val="center"/>
            <w:hideMark/>
          </w:tcPr>
          <w:p w14:paraId="0FB6CED4"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141</w:t>
            </w:r>
          </w:p>
        </w:tc>
        <w:tc>
          <w:tcPr>
            <w:tcW w:w="1413" w:type="dxa"/>
            <w:shd w:val="clear" w:color="auto" w:fill="C6E0B4"/>
            <w:vAlign w:val="center"/>
            <w:hideMark/>
          </w:tcPr>
          <w:p w14:paraId="732947BF"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-42,68%</w:t>
            </w:r>
          </w:p>
        </w:tc>
      </w:tr>
      <w:tr w:rsidR="002F13A1" w:rsidRPr="00FD0DBE" w14:paraId="449F0A69" w14:textId="77777777" w:rsidTr="5EFF1C9C">
        <w:trPr>
          <w:trHeight w:val="250"/>
        </w:trPr>
        <w:tc>
          <w:tcPr>
            <w:tcW w:w="2528" w:type="dxa"/>
            <w:shd w:val="clear" w:color="auto" w:fill="FFFFFF" w:themeFill="background1"/>
            <w:vAlign w:val="center"/>
            <w:hideMark/>
          </w:tcPr>
          <w:p w14:paraId="033035D5"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Limbažu novads</w:t>
            </w:r>
          </w:p>
        </w:tc>
        <w:tc>
          <w:tcPr>
            <w:tcW w:w="1451" w:type="dxa"/>
            <w:shd w:val="clear" w:color="auto" w:fill="FFFFFF" w:themeFill="background1"/>
            <w:vAlign w:val="center"/>
            <w:hideMark/>
          </w:tcPr>
          <w:p w14:paraId="6B8DEFF6"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29 986</w:t>
            </w:r>
          </w:p>
        </w:tc>
        <w:tc>
          <w:tcPr>
            <w:tcW w:w="2071" w:type="dxa"/>
            <w:shd w:val="clear" w:color="auto" w:fill="FFFFFF" w:themeFill="background1"/>
            <w:vAlign w:val="center"/>
            <w:hideMark/>
          </w:tcPr>
          <w:p w14:paraId="3F3BAA6E"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7 397 370</w:t>
            </w:r>
          </w:p>
        </w:tc>
        <w:tc>
          <w:tcPr>
            <w:tcW w:w="1604" w:type="dxa"/>
            <w:shd w:val="clear" w:color="auto" w:fill="FFFFFF" w:themeFill="background1"/>
            <w:vAlign w:val="center"/>
            <w:hideMark/>
          </w:tcPr>
          <w:p w14:paraId="6F060451"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247</w:t>
            </w:r>
          </w:p>
        </w:tc>
        <w:tc>
          <w:tcPr>
            <w:tcW w:w="1413" w:type="dxa"/>
            <w:shd w:val="clear" w:color="auto" w:fill="FFFFFF" w:themeFill="background1"/>
            <w:vAlign w:val="center"/>
            <w:hideMark/>
          </w:tcPr>
          <w:p w14:paraId="54E086C5"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0,41%</w:t>
            </w:r>
          </w:p>
        </w:tc>
      </w:tr>
      <w:tr w:rsidR="002F13A1" w:rsidRPr="00FD0DBE" w14:paraId="3609D139" w14:textId="77777777" w:rsidTr="5EFF1C9C">
        <w:trPr>
          <w:trHeight w:val="250"/>
        </w:trPr>
        <w:tc>
          <w:tcPr>
            <w:tcW w:w="2528" w:type="dxa"/>
            <w:shd w:val="clear" w:color="auto" w:fill="FFFFFF" w:themeFill="background1"/>
            <w:vAlign w:val="center"/>
            <w:hideMark/>
          </w:tcPr>
          <w:p w14:paraId="245F25A1"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Līvānu novads</w:t>
            </w:r>
          </w:p>
        </w:tc>
        <w:tc>
          <w:tcPr>
            <w:tcW w:w="1451" w:type="dxa"/>
            <w:shd w:val="clear" w:color="auto" w:fill="FFFFFF" w:themeFill="background1"/>
            <w:vAlign w:val="center"/>
            <w:hideMark/>
          </w:tcPr>
          <w:p w14:paraId="71334FE7"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11 568</w:t>
            </w:r>
          </w:p>
        </w:tc>
        <w:tc>
          <w:tcPr>
            <w:tcW w:w="2071" w:type="dxa"/>
            <w:shd w:val="clear" w:color="auto" w:fill="FFFFFF" w:themeFill="background1"/>
            <w:vAlign w:val="center"/>
            <w:hideMark/>
          </w:tcPr>
          <w:p w14:paraId="588D3685"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1 383 665</w:t>
            </w:r>
          </w:p>
        </w:tc>
        <w:tc>
          <w:tcPr>
            <w:tcW w:w="1604" w:type="dxa"/>
            <w:shd w:val="clear" w:color="auto" w:fill="C6E0B4"/>
            <w:vAlign w:val="center"/>
            <w:hideMark/>
          </w:tcPr>
          <w:p w14:paraId="3C7171D8"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120</w:t>
            </w:r>
          </w:p>
        </w:tc>
        <w:tc>
          <w:tcPr>
            <w:tcW w:w="1413" w:type="dxa"/>
            <w:shd w:val="clear" w:color="auto" w:fill="C6E0B4"/>
            <w:vAlign w:val="center"/>
            <w:hideMark/>
          </w:tcPr>
          <w:p w14:paraId="67294A07"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-51,22%</w:t>
            </w:r>
          </w:p>
        </w:tc>
      </w:tr>
      <w:tr w:rsidR="002F13A1" w:rsidRPr="00FD0DBE" w14:paraId="5411CC0A" w14:textId="77777777" w:rsidTr="5EFF1C9C">
        <w:trPr>
          <w:trHeight w:val="250"/>
        </w:trPr>
        <w:tc>
          <w:tcPr>
            <w:tcW w:w="2528" w:type="dxa"/>
            <w:shd w:val="clear" w:color="auto" w:fill="FFFFFF" w:themeFill="background1"/>
            <w:vAlign w:val="center"/>
            <w:hideMark/>
          </w:tcPr>
          <w:p w14:paraId="31AC5A04"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Ludzas novads</w:t>
            </w:r>
          </w:p>
        </w:tc>
        <w:tc>
          <w:tcPr>
            <w:tcW w:w="1451" w:type="dxa"/>
            <w:shd w:val="clear" w:color="auto" w:fill="FFFFFF" w:themeFill="background1"/>
            <w:vAlign w:val="center"/>
            <w:hideMark/>
          </w:tcPr>
          <w:p w14:paraId="3C060AEB"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23 305</w:t>
            </w:r>
          </w:p>
        </w:tc>
        <w:tc>
          <w:tcPr>
            <w:tcW w:w="2071" w:type="dxa"/>
            <w:shd w:val="clear" w:color="auto" w:fill="FFFFFF" w:themeFill="background1"/>
            <w:vAlign w:val="center"/>
            <w:hideMark/>
          </w:tcPr>
          <w:p w14:paraId="4EDDAD71"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5 510 508</w:t>
            </w:r>
          </w:p>
        </w:tc>
        <w:tc>
          <w:tcPr>
            <w:tcW w:w="1604" w:type="dxa"/>
            <w:shd w:val="clear" w:color="auto" w:fill="FFFFFF" w:themeFill="background1"/>
            <w:vAlign w:val="center"/>
            <w:hideMark/>
          </w:tcPr>
          <w:p w14:paraId="29539A40"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236</w:t>
            </w:r>
          </w:p>
        </w:tc>
        <w:tc>
          <w:tcPr>
            <w:tcW w:w="1413" w:type="dxa"/>
            <w:shd w:val="clear" w:color="auto" w:fill="FFFFFF" w:themeFill="background1"/>
            <w:vAlign w:val="center"/>
            <w:hideMark/>
          </w:tcPr>
          <w:p w14:paraId="075146B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-4,07%</w:t>
            </w:r>
          </w:p>
        </w:tc>
      </w:tr>
      <w:tr w:rsidR="002F13A1" w:rsidRPr="00FD0DBE" w14:paraId="2B7C6570" w14:textId="77777777" w:rsidTr="5EFF1C9C">
        <w:trPr>
          <w:trHeight w:val="250"/>
        </w:trPr>
        <w:tc>
          <w:tcPr>
            <w:tcW w:w="2528" w:type="dxa"/>
            <w:shd w:val="clear" w:color="auto" w:fill="FFFFFF" w:themeFill="background1"/>
            <w:vAlign w:val="center"/>
            <w:hideMark/>
          </w:tcPr>
          <w:p w14:paraId="49CD905F"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Madonas novads</w:t>
            </w:r>
          </w:p>
        </w:tc>
        <w:tc>
          <w:tcPr>
            <w:tcW w:w="1451" w:type="dxa"/>
            <w:shd w:val="clear" w:color="auto" w:fill="FFFFFF" w:themeFill="background1"/>
            <w:vAlign w:val="center"/>
            <w:hideMark/>
          </w:tcPr>
          <w:p w14:paraId="6E286633"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30 643</w:t>
            </w:r>
          </w:p>
        </w:tc>
        <w:tc>
          <w:tcPr>
            <w:tcW w:w="2071" w:type="dxa"/>
            <w:shd w:val="clear" w:color="auto" w:fill="FFFFFF" w:themeFill="background1"/>
            <w:vAlign w:val="center"/>
            <w:hideMark/>
          </w:tcPr>
          <w:p w14:paraId="1EE59CA1"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11 754 535</w:t>
            </w:r>
          </w:p>
        </w:tc>
        <w:tc>
          <w:tcPr>
            <w:tcW w:w="1604" w:type="dxa"/>
            <w:shd w:val="clear" w:color="auto" w:fill="FFFFFF" w:themeFill="background1"/>
            <w:vAlign w:val="center"/>
            <w:hideMark/>
          </w:tcPr>
          <w:p w14:paraId="69B687C1"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384</w:t>
            </w:r>
          </w:p>
        </w:tc>
        <w:tc>
          <w:tcPr>
            <w:tcW w:w="1413" w:type="dxa"/>
            <w:shd w:val="clear" w:color="auto" w:fill="FFFFFF" w:themeFill="background1"/>
            <w:vAlign w:val="center"/>
            <w:hideMark/>
          </w:tcPr>
          <w:p w14:paraId="1A82EAF4"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56,10%</w:t>
            </w:r>
          </w:p>
        </w:tc>
      </w:tr>
      <w:tr w:rsidR="002F13A1" w:rsidRPr="00FD0DBE" w14:paraId="316601BD" w14:textId="77777777" w:rsidTr="5EFF1C9C">
        <w:trPr>
          <w:trHeight w:val="250"/>
        </w:trPr>
        <w:tc>
          <w:tcPr>
            <w:tcW w:w="2528" w:type="dxa"/>
            <w:shd w:val="clear" w:color="auto" w:fill="FFFFFF" w:themeFill="background1"/>
            <w:vAlign w:val="center"/>
            <w:hideMark/>
          </w:tcPr>
          <w:p w14:paraId="5E4C4883"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Mārupes novads</w:t>
            </w:r>
          </w:p>
        </w:tc>
        <w:tc>
          <w:tcPr>
            <w:tcW w:w="1451" w:type="dxa"/>
            <w:shd w:val="clear" w:color="auto" w:fill="FFFFFF" w:themeFill="background1"/>
            <w:vAlign w:val="center"/>
            <w:hideMark/>
          </w:tcPr>
          <w:p w14:paraId="2F86A6BA"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36 686</w:t>
            </w:r>
          </w:p>
        </w:tc>
        <w:tc>
          <w:tcPr>
            <w:tcW w:w="2071" w:type="dxa"/>
            <w:shd w:val="clear" w:color="auto" w:fill="FFFFFF" w:themeFill="background1"/>
            <w:vAlign w:val="center"/>
            <w:hideMark/>
          </w:tcPr>
          <w:p w14:paraId="5BB6FEF1"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3 593 420</w:t>
            </w:r>
          </w:p>
        </w:tc>
        <w:tc>
          <w:tcPr>
            <w:tcW w:w="1604" w:type="dxa"/>
            <w:shd w:val="clear" w:color="auto" w:fill="C5E0B3" w:themeFill="accent6" w:themeFillTint="66"/>
            <w:vAlign w:val="center"/>
            <w:hideMark/>
          </w:tcPr>
          <w:p w14:paraId="165F476F"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98</w:t>
            </w:r>
          </w:p>
        </w:tc>
        <w:tc>
          <w:tcPr>
            <w:tcW w:w="1413" w:type="dxa"/>
            <w:shd w:val="clear" w:color="auto" w:fill="C6E0B4"/>
            <w:vAlign w:val="center"/>
            <w:hideMark/>
          </w:tcPr>
          <w:p w14:paraId="604425AB"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-60,16%</w:t>
            </w:r>
          </w:p>
        </w:tc>
      </w:tr>
      <w:tr w:rsidR="002F13A1" w:rsidRPr="00FD0DBE" w14:paraId="1021093A" w14:textId="77777777" w:rsidTr="5EFF1C9C">
        <w:trPr>
          <w:trHeight w:val="250"/>
        </w:trPr>
        <w:tc>
          <w:tcPr>
            <w:tcW w:w="2528" w:type="dxa"/>
            <w:shd w:val="clear" w:color="auto" w:fill="FFFFFF" w:themeFill="background1"/>
            <w:vAlign w:val="center"/>
            <w:hideMark/>
          </w:tcPr>
          <w:p w14:paraId="315D89BA"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Ogres novads</w:t>
            </w:r>
          </w:p>
        </w:tc>
        <w:tc>
          <w:tcPr>
            <w:tcW w:w="1451" w:type="dxa"/>
            <w:shd w:val="clear" w:color="auto" w:fill="FFFFFF" w:themeFill="background1"/>
            <w:vAlign w:val="center"/>
            <w:hideMark/>
          </w:tcPr>
          <w:p w14:paraId="6C7964C8"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61 366</w:t>
            </w:r>
          </w:p>
        </w:tc>
        <w:tc>
          <w:tcPr>
            <w:tcW w:w="2071" w:type="dxa"/>
            <w:shd w:val="clear" w:color="auto" w:fill="FFFFFF" w:themeFill="background1"/>
            <w:vAlign w:val="center"/>
            <w:hideMark/>
          </w:tcPr>
          <w:p w14:paraId="081C400D"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13 609 323</w:t>
            </w:r>
          </w:p>
        </w:tc>
        <w:tc>
          <w:tcPr>
            <w:tcW w:w="1604" w:type="dxa"/>
            <w:shd w:val="clear" w:color="auto" w:fill="FFFFFF" w:themeFill="background1"/>
            <w:vAlign w:val="center"/>
            <w:hideMark/>
          </w:tcPr>
          <w:p w14:paraId="3ED1DBB5"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222</w:t>
            </w:r>
          </w:p>
        </w:tc>
        <w:tc>
          <w:tcPr>
            <w:tcW w:w="1413" w:type="dxa"/>
            <w:shd w:val="clear" w:color="auto" w:fill="FFFFFF" w:themeFill="background1"/>
            <w:vAlign w:val="center"/>
            <w:hideMark/>
          </w:tcPr>
          <w:p w14:paraId="13E6964F"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-9,76%</w:t>
            </w:r>
          </w:p>
        </w:tc>
      </w:tr>
      <w:tr w:rsidR="002F13A1" w:rsidRPr="00FD0DBE" w14:paraId="6C37C6AC" w14:textId="77777777" w:rsidTr="5EFF1C9C">
        <w:trPr>
          <w:trHeight w:val="250"/>
        </w:trPr>
        <w:tc>
          <w:tcPr>
            <w:tcW w:w="2528" w:type="dxa"/>
            <w:shd w:val="clear" w:color="auto" w:fill="FFFFFF" w:themeFill="background1"/>
            <w:vAlign w:val="center"/>
            <w:hideMark/>
          </w:tcPr>
          <w:p w14:paraId="5E6BB635"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Olaines novads</w:t>
            </w:r>
          </w:p>
        </w:tc>
        <w:tc>
          <w:tcPr>
            <w:tcW w:w="1451" w:type="dxa"/>
            <w:shd w:val="clear" w:color="auto" w:fill="FFFFFF" w:themeFill="background1"/>
            <w:vAlign w:val="center"/>
            <w:hideMark/>
          </w:tcPr>
          <w:p w14:paraId="6539FBAC"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20 926</w:t>
            </w:r>
          </w:p>
        </w:tc>
        <w:tc>
          <w:tcPr>
            <w:tcW w:w="2071" w:type="dxa"/>
            <w:shd w:val="clear" w:color="auto" w:fill="FFFFFF" w:themeFill="background1"/>
            <w:vAlign w:val="center"/>
            <w:hideMark/>
          </w:tcPr>
          <w:p w14:paraId="7C78EF50"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4 581 485</w:t>
            </w:r>
          </w:p>
        </w:tc>
        <w:tc>
          <w:tcPr>
            <w:tcW w:w="1604" w:type="dxa"/>
            <w:shd w:val="clear" w:color="auto" w:fill="FFFFFF" w:themeFill="background1"/>
            <w:vAlign w:val="center"/>
            <w:hideMark/>
          </w:tcPr>
          <w:p w14:paraId="4681DD9A"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219</w:t>
            </w:r>
          </w:p>
        </w:tc>
        <w:tc>
          <w:tcPr>
            <w:tcW w:w="1413" w:type="dxa"/>
            <w:shd w:val="clear" w:color="auto" w:fill="FFFFFF" w:themeFill="background1"/>
            <w:vAlign w:val="center"/>
            <w:hideMark/>
          </w:tcPr>
          <w:p w14:paraId="7F1F3B6D"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-10,98%</w:t>
            </w:r>
          </w:p>
        </w:tc>
      </w:tr>
      <w:tr w:rsidR="002F13A1" w:rsidRPr="00FD0DBE" w14:paraId="33546B7F" w14:textId="77777777" w:rsidTr="5EFF1C9C">
        <w:trPr>
          <w:trHeight w:val="250"/>
        </w:trPr>
        <w:tc>
          <w:tcPr>
            <w:tcW w:w="2528" w:type="dxa"/>
            <w:shd w:val="clear" w:color="auto" w:fill="FFFFFF" w:themeFill="background1"/>
            <w:vAlign w:val="center"/>
            <w:hideMark/>
          </w:tcPr>
          <w:p w14:paraId="32CD9AEA"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Preiļu novads</w:t>
            </w:r>
          </w:p>
        </w:tc>
        <w:tc>
          <w:tcPr>
            <w:tcW w:w="1451" w:type="dxa"/>
            <w:shd w:val="clear" w:color="auto" w:fill="FFFFFF" w:themeFill="background1"/>
            <w:vAlign w:val="center"/>
            <w:hideMark/>
          </w:tcPr>
          <w:p w14:paraId="14BCC22D"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17 849</w:t>
            </w:r>
          </w:p>
        </w:tc>
        <w:tc>
          <w:tcPr>
            <w:tcW w:w="2071" w:type="dxa"/>
            <w:shd w:val="clear" w:color="auto" w:fill="FFFFFF" w:themeFill="background1"/>
            <w:vAlign w:val="center"/>
            <w:hideMark/>
          </w:tcPr>
          <w:p w14:paraId="2871F08C"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7 983 230</w:t>
            </w:r>
          </w:p>
        </w:tc>
        <w:tc>
          <w:tcPr>
            <w:tcW w:w="1604" w:type="dxa"/>
            <w:shd w:val="clear" w:color="auto" w:fill="F7CAAC" w:themeFill="accent2" w:themeFillTint="66"/>
            <w:vAlign w:val="center"/>
            <w:hideMark/>
          </w:tcPr>
          <w:p w14:paraId="3625E72D"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447</w:t>
            </w:r>
          </w:p>
        </w:tc>
        <w:tc>
          <w:tcPr>
            <w:tcW w:w="1413" w:type="dxa"/>
            <w:shd w:val="clear" w:color="auto" w:fill="F8CBAD"/>
            <w:vAlign w:val="center"/>
            <w:hideMark/>
          </w:tcPr>
          <w:p w14:paraId="67228BA7"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81,71%</w:t>
            </w:r>
          </w:p>
        </w:tc>
      </w:tr>
      <w:tr w:rsidR="002F13A1" w:rsidRPr="00FD0DBE" w14:paraId="602C14A7" w14:textId="77777777" w:rsidTr="5EFF1C9C">
        <w:trPr>
          <w:trHeight w:val="250"/>
        </w:trPr>
        <w:tc>
          <w:tcPr>
            <w:tcW w:w="2528" w:type="dxa"/>
            <w:shd w:val="clear" w:color="auto" w:fill="FFFFFF" w:themeFill="background1"/>
            <w:vAlign w:val="center"/>
            <w:hideMark/>
          </w:tcPr>
          <w:p w14:paraId="48ACBB35"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Rēzeknes novads</w:t>
            </w:r>
          </w:p>
        </w:tc>
        <w:tc>
          <w:tcPr>
            <w:tcW w:w="1451" w:type="dxa"/>
            <w:shd w:val="clear" w:color="auto" w:fill="FFFFFF" w:themeFill="background1"/>
            <w:vAlign w:val="center"/>
            <w:hideMark/>
          </w:tcPr>
          <w:p w14:paraId="2596B274"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31 324</w:t>
            </w:r>
          </w:p>
        </w:tc>
        <w:tc>
          <w:tcPr>
            <w:tcW w:w="2071" w:type="dxa"/>
            <w:shd w:val="clear" w:color="auto" w:fill="FFFFFF" w:themeFill="background1"/>
            <w:vAlign w:val="center"/>
            <w:hideMark/>
          </w:tcPr>
          <w:p w14:paraId="2148C996"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4 648 945</w:t>
            </w:r>
          </w:p>
        </w:tc>
        <w:tc>
          <w:tcPr>
            <w:tcW w:w="1604" w:type="dxa"/>
            <w:shd w:val="clear" w:color="auto" w:fill="FFFFFF" w:themeFill="background1"/>
            <w:vAlign w:val="center"/>
            <w:hideMark/>
          </w:tcPr>
          <w:p w14:paraId="006A30E0"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148</w:t>
            </w:r>
          </w:p>
        </w:tc>
        <w:tc>
          <w:tcPr>
            <w:tcW w:w="1413" w:type="dxa"/>
            <w:shd w:val="clear" w:color="auto" w:fill="FFFFFF" w:themeFill="background1"/>
            <w:vAlign w:val="center"/>
            <w:hideMark/>
          </w:tcPr>
          <w:p w14:paraId="04E1A964"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-39,84%</w:t>
            </w:r>
          </w:p>
        </w:tc>
      </w:tr>
      <w:tr w:rsidR="002F13A1" w:rsidRPr="00FD0DBE" w14:paraId="68C1ED50" w14:textId="77777777" w:rsidTr="5EFF1C9C">
        <w:trPr>
          <w:trHeight w:val="250"/>
        </w:trPr>
        <w:tc>
          <w:tcPr>
            <w:tcW w:w="2528" w:type="dxa"/>
            <w:shd w:val="clear" w:color="auto" w:fill="FFFFFF" w:themeFill="background1"/>
            <w:vAlign w:val="center"/>
            <w:hideMark/>
          </w:tcPr>
          <w:p w14:paraId="16214044"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Ropažu novads</w:t>
            </w:r>
          </w:p>
        </w:tc>
        <w:tc>
          <w:tcPr>
            <w:tcW w:w="1451" w:type="dxa"/>
            <w:shd w:val="clear" w:color="auto" w:fill="FFFFFF" w:themeFill="background1"/>
            <w:vAlign w:val="center"/>
            <w:hideMark/>
          </w:tcPr>
          <w:p w14:paraId="14AB3305"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33 816</w:t>
            </w:r>
          </w:p>
        </w:tc>
        <w:tc>
          <w:tcPr>
            <w:tcW w:w="2071" w:type="dxa"/>
            <w:shd w:val="clear" w:color="auto" w:fill="FFFFFF" w:themeFill="background1"/>
            <w:vAlign w:val="center"/>
            <w:hideMark/>
          </w:tcPr>
          <w:p w14:paraId="06D0F0C8"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19 615 383</w:t>
            </w:r>
          </w:p>
        </w:tc>
        <w:tc>
          <w:tcPr>
            <w:tcW w:w="1604" w:type="dxa"/>
            <w:shd w:val="clear" w:color="auto" w:fill="F7CAAC" w:themeFill="accent2" w:themeFillTint="66"/>
            <w:vAlign w:val="center"/>
            <w:hideMark/>
          </w:tcPr>
          <w:p w14:paraId="18B1D158"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580</w:t>
            </w:r>
          </w:p>
        </w:tc>
        <w:tc>
          <w:tcPr>
            <w:tcW w:w="1413" w:type="dxa"/>
            <w:shd w:val="clear" w:color="auto" w:fill="F8CBAD"/>
            <w:vAlign w:val="center"/>
            <w:hideMark/>
          </w:tcPr>
          <w:p w14:paraId="78B8E8A5"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135,77%</w:t>
            </w:r>
          </w:p>
        </w:tc>
      </w:tr>
      <w:tr w:rsidR="002F13A1" w:rsidRPr="00FD0DBE" w14:paraId="4199E5D4" w14:textId="77777777" w:rsidTr="5EFF1C9C">
        <w:trPr>
          <w:trHeight w:val="250"/>
        </w:trPr>
        <w:tc>
          <w:tcPr>
            <w:tcW w:w="2528" w:type="dxa"/>
            <w:shd w:val="clear" w:color="auto" w:fill="FFFFFF" w:themeFill="background1"/>
            <w:vAlign w:val="center"/>
            <w:hideMark/>
          </w:tcPr>
          <w:p w14:paraId="72B9FB23"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Salaspils novads</w:t>
            </w:r>
          </w:p>
        </w:tc>
        <w:tc>
          <w:tcPr>
            <w:tcW w:w="1451" w:type="dxa"/>
            <w:shd w:val="clear" w:color="auto" w:fill="FFFFFF" w:themeFill="background1"/>
            <w:vAlign w:val="center"/>
            <w:hideMark/>
          </w:tcPr>
          <w:p w14:paraId="63E46F30"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24 240</w:t>
            </w:r>
          </w:p>
        </w:tc>
        <w:tc>
          <w:tcPr>
            <w:tcW w:w="2071" w:type="dxa"/>
            <w:shd w:val="clear" w:color="auto" w:fill="FFFFFF" w:themeFill="background1"/>
            <w:vAlign w:val="center"/>
            <w:hideMark/>
          </w:tcPr>
          <w:p w14:paraId="4D8A7FD8"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3 021 192</w:t>
            </w:r>
          </w:p>
        </w:tc>
        <w:tc>
          <w:tcPr>
            <w:tcW w:w="1604" w:type="dxa"/>
            <w:shd w:val="clear" w:color="auto" w:fill="C6E0B4"/>
            <w:vAlign w:val="center"/>
            <w:hideMark/>
          </w:tcPr>
          <w:p w14:paraId="55576187"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125</w:t>
            </w:r>
          </w:p>
        </w:tc>
        <w:tc>
          <w:tcPr>
            <w:tcW w:w="1413" w:type="dxa"/>
            <w:shd w:val="clear" w:color="auto" w:fill="C6E0B4"/>
            <w:vAlign w:val="center"/>
            <w:hideMark/>
          </w:tcPr>
          <w:p w14:paraId="14454CA4"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-49,19%</w:t>
            </w:r>
          </w:p>
        </w:tc>
      </w:tr>
      <w:tr w:rsidR="002F13A1" w:rsidRPr="00FD0DBE" w14:paraId="049B5A55" w14:textId="77777777" w:rsidTr="5EFF1C9C">
        <w:trPr>
          <w:trHeight w:val="250"/>
        </w:trPr>
        <w:tc>
          <w:tcPr>
            <w:tcW w:w="2528" w:type="dxa"/>
            <w:shd w:val="clear" w:color="auto" w:fill="FFFFFF" w:themeFill="background1"/>
            <w:vAlign w:val="center"/>
            <w:hideMark/>
          </w:tcPr>
          <w:p w14:paraId="4812BCF9"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Saldus novads</w:t>
            </w:r>
          </w:p>
        </w:tc>
        <w:tc>
          <w:tcPr>
            <w:tcW w:w="1451" w:type="dxa"/>
            <w:shd w:val="clear" w:color="auto" w:fill="FFFFFF" w:themeFill="background1"/>
            <w:vAlign w:val="center"/>
            <w:hideMark/>
          </w:tcPr>
          <w:p w14:paraId="11E876D3"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29 613</w:t>
            </w:r>
          </w:p>
        </w:tc>
        <w:tc>
          <w:tcPr>
            <w:tcW w:w="2071" w:type="dxa"/>
            <w:shd w:val="clear" w:color="auto" w:fill="FFFFFF" w:themeFill="background1"/>
            <w:vAlign w:val="center"/>
            <w:hideMark/>
          </w:tcPr>
          <w:p w14:paraId="1E233261"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9 739 688</w:t>
            </w:r>
          </w:p>
        </w:tc>
        <w:tc>
          <w:tcPr>
            <w:tcW w:w="1604" w:type="dxa"/>
            <w:shd w:val="clear" w:color="auto" w:fill="FFFFFF" w:themeFill="background1"/>
            <w:vAlign w:val="center"/>
            <w:hideMark/>
          </w:tcPr>
          <w:p w14:paraId="47506FC8"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329</w:t>
            </w:r>
          </w:p>
        </w:tc>
        <w:tc>
          <w:tcPr>
            <w:tcW w:w="1413" w:type="dxa"/>
            <w:shd w:val="clear" w:color="auto" w:fill="FFFFFF" w:themeFill="background1"/>
            <w:vAlign w:val="center"/>
            <w:hideMark/>
          </w:tcPr>
          <w:p w14:paraId="73DD1C80"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33,74%</w:t>
            </w:r>
          </w:p>
        </w:tc>
      </w:tr>
      <w:tr w:rsidR="002F13A1" w:rsidRPr="00FD0DBE" w14:paraId="1199E8DE" w14:textId="77777777" w:rsidTr="5EFF1C9C">
        <w:trPr>
          <w:trHeight w:val="250"/>
        </w:trPr>
        <w:tc>
          <w:tcPr>
            <w:tcW w:w="2528" w:type="dxa"/>
            <w:shd w:val="clear" w:color="auto" w:fill="FFFFFF" w:themeFill="background1"/>
            <w:vAlign w:val="center"/>
            <w:hideMark/>
          </w:tcPr>
          <w:p w14:paraId="56E51DDC"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Saulkrastu novads</w:t>
            </w:r>
          </w:p>
        </w:tc>
        <w:tc>
          <w:tcPr>
            <w:tcW w:w="1451" w:type="dxa"/>
            <w:shd w:val="clear" w:color="auto" w:fill="FFFFFF" w:themeFill="background1"/>
            <w:vAlign w:val="center"/>
            <w:hideMark/>
          </w:tcPr>
          <w:p w14:paraId="2EB7567E"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10 003</w:t>
            </w:r>
          </w:p>
        </w:tc>
        <w:tc>
          <w:tcPr>
            <w:tcW w:w="2071" w:type="dxa"/>
            <w:shd w:val="clear" w:color="auto" w:fill="FFFFFF" w:themeFill="background1"/>
            <w:vAlign w:val="center"/>
            <w:hideMark/>
          </w:tcPr>
          <w:p w14:paraId="4A7DE3E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2 323 644</w:t>
            </w:r>
          </w:p>
        </w:tc>
        <w:tc>
          <w:tcPr>
            <w:tcW w:w="1604" w:type="dxa"/>
            <w:shd w:val="clear" w:color="auto" w:fill="FFFFFF" w:themeFill="background1"/>
            <w:vAlign w:val="center"/>
            <w:hideMark/>
          </w:tcPr>
          <w:p w14:paraId="5A9C3336"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232</w:t>
            </w:r>
          </w:p>
        </w:tc>
        <w:tc>
          <w:tcPr>
            <w:tcW w:w="1413" w:type="dxa"/>
            <w:shd w:val="clear" w:color="auto" w:fill="FFFFFF" w:themeFill="background1"/>
            <w:vAlign w:val="center"/>
            <w:hideMark/>
          </w:tcPr>
          <w:p w14:paraId="35657DDA"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-5,69%</w:t>
            </w:r>
          </w:p>
        </w:tc>
      </w:tr>
      <w:tr w:rsidR="002F13A1" w:rsidRPr="00FD0DBE" w14:paraId="1F57CC78" w14:textId="77777777" w:rsidTr="5EFF1C9C">
        <w:trPr>
          <w:trHeight w:val="250"/>
        </w:trPr>
        <w:tc>
          <w:tcPr>
            <w:tcW w:w="2528" w:type="dxa"/>
            <w:shd w:val="clear" w:color="auto" w:fill="FFFFFF" w:themeFill="background1"/>
            <w:vAlign w:val="center"/>
            <w:hideMark/>
          </w:tcPr>
          <w:p w14:paraId="588749DD"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Siguldas novads</w:t>
            </w:r>
          </w:p>
        </w:tc>
        <w:tc>
          <w:tcPr>
            <w:tcW w:w="1451" w:type="dxa"/>
            <w:shd w:val="clear" w:color="auto" w:fill="FFFFFF" w:themeFill="background1"/>
            <w:vAlign w:val="center"/>
            <w:hideMark/>
          </w:tcPr>
          <w:p w14:paraId="59298C7C"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32 267</w:t>
            </w:r>
          </w:p>
        </w:tc>
        <w:tc>
          <w:tcPr>
            <w:tcW w:w="2071" w:type="dxa"/>
            <w:shd w:val="clear" w:color="auto" w:fill="FFFFFF" w:themeFill="background1"/>
            <w:vAlign w:val="center"/>
            <w:hideMark/>
          </w:tcPr>
          <w:p w14:paraId="29FF4BC9"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6 871 893</w:t>
            </w:r>
          </w:p>
        </w:tc>
        <w:tc>
          <w:tcPr>
            <w:tcW w:w="1604" w:type="dxa"/>
            <w:shd w:val="clear" w:color="auto" w:fill="FFFFFF" w:themeFill="background1"/>
            <w:vAlign w:val="center"/>
            <w:hideMark/>
          </w:tcPr>
          <w:p w14:paraId="420B3696"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213</w:t>
            </w:r>
          </w:p>
        </w:tc>
        <w:tc>
          <w:tcPr>
            <w:tcW w:w="1413" w:type="dxa"/>
            <w:shd w:val="clear" w:color="auto" w:fill="FFFFFF" w:themeFill="background1"/>
            <w:vAlign w:val="center"/>
            <w:hideMark/>
          </w:tcPr>
          <w:p w14:paraId="4339E6CB"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-13,41%</w:t>
            </w:r>
          </w:p>
        </w:tc>
      </w:tr>
      <w:tr w:rsidR="002F13A1" w:rsidRPr="00FD0DBE" w14:paraId="5F8B4338" w14:textId="77777777" w:rsidTr="5EFF1C9C">
        <w:trPr>
          <w:trHeight w:val="250"/>
        </w:trPr>
        <w:tc>
          <w:tcPr>
            <w:tcW w:w="2528" w:type="dxa"/>
            <w:shd w:val="clear" w:color="auto" w:fill="FFFFFF" w:themeFill="background1"/>
            <w:vAlign w:val="center"/>
            <w:hideMark/>
          </w:tcPr>
          <w:p w14:paraId="064BDF74"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Smiltenes novads</w:t>
            </w:r>
          </w:p>
        </w:tc>
        <w:tc>
          <w:tcPr>
            <w:tcW w:w="1451" w:type="dxa"/>
            <w:shd w:val="clear" w:color="auto" w:fill="FFFFFF" w:themeFill="background1"/>
            <w:vAlign w:val="center"/>
            <w:hideMark/>
          </w:tcPr>
          <w:p w14:paraId="27C82009"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19 165</w:t>
            </w:r>
          </w:p>
        </w:tc>
        <w:tc>
          <w:tcPr>
            <w:tcW w:w="2071" w:type="dxa"/>
            <w:shd w:val="clear" w:color="auto" w:fill="FFFFFF" w:themeFill="background1"/>
            <w:vAlign w:val="center"/>
            <w:hideMark/>
          </w:tcPr>
          <w:p w14:paraId="4381CA44"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3 025 919</w:t>
            </w:r>
          </w:p>
        </w:tc>
        <w:tc>
          <w:tcPr>
            <w:tcW w:w="1604" w:type="dxa"/>
            <w:shd w:val="clear" w:color="auto" w:fill="FFFFFF" w:themeFill="background1"/>
            <w:vAlign w:val="center"/>
            <w:hideMark/>
          </w:tcPr>
          <w:p w14:paraId="65397A1A"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158</w:t>
            </w:r>
          </w:p>
        </w:tc>
        <w:tc>
          <w:tcPr>
            <w:tcW w:w="1413" w:type="dxa"/>
            <w:shd w:val="clear" w:color="auto" w:fill="FFFFFF" w:themeFill="background1"/>
            <w:vAlign w:val="center"/>
            <w:hideMark/>
          </w:tcPr>
          <w:p w14:paraId="690E2AC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-35,77%</w:t>
            </w:r>
          </w:p>
        </w:tc>
      </w:tr>
      <w:tr w:rsidR="002F13A1" w:rsidRPr="00FD0DBE" w14:paraId="44053E9B" w14:textId="77777777" w:rsidTr="5EFF1C9C">
        <w:trPr>
          <w:trHeight w:val="250"/>
        </w:trPr>
        <w:tc>
          <w:tcPr>
            <w:tcW w:w="2528" w:type="dxa"/>
            <w:shd w:val="clear" w:color="auto" w:fill="FFFFFF" w:themeFill="background1"/>
            <w:vAlign w:val="center"/>
            <w:hideMark/>
          </w:tcPr>
          <w:p w14:paraId="7C9EA703"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Talsu novads</w:t>
            </w:r>
          </w:p>
        </w:tc>
        <w:tc>
          <w:tcPr>
            <w:tcW w:w="1451" w:type="dxa"/>
            <w:shd w:val="clear" w:color="auto" w:fill="FFFFFF" w:themeFill="background1"/>
            <w:vAlign w:val="center"/>
            <w:hideMark/>
          </w:tcPr>
          <w:p w14:paraId="6D7A1EF7"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38 617</w:t>
            </w:r>
          </w:p>
        </w:tc>
        <w:tc>
          <w:tcPr>
            <w:tcW w:w="2071" w:type="dxa"/>
            <w:shd w:val="clear" w:color="auto" w:fill="FFFFFF" w:themeFill="background1"/>
            <w:vAlign w:val="center"/>
            <w:hideMark/>
          </w:tcPr>
          <w:p w14:paraId="0102D3C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9 649 749</w:t>
            </w:r>
          </w:p>
        </w:tc>
        <w:tc>
          <w:tcPr>
            <w:tcW w:w="1604" w:type="dxa"/>
            <w:shd w:val="clear" w:color="auto" w:fill="FFFFFF" w:themeFill="background1"/>
            <w:vAlign w:val="center"/>
            <w:hideMark/>
          </w:tcPr>
          <w:p w14:paraId="64826DD9"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250</w:t>
            </w:r>
          </w:p>
        </w:tc>
        <w:tc>
          <w:tcPr>
            <w:tcW w:w="1413" w:type="dxa"/>
            <w:shd w:val="clear" w:color="auto" w:fill="FFFFFF" w:themeFill="background1"/>
            <w:vAlign w:val="center"/>
            <w:hideMark/>
          </w:tcPr>
          <w:p w14:paraId="7ABD1CC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1,63%</w:t>
            </w:r>
          </w:p>
        </w:tc>
      </w:tr>
      <w:tr w:rsidR="002F13A1" w:rsidRPr="00FD0DBE" w14:paraId="61614CE5" w14:textId="77777777" w:rsidTr="5EFF1C9C">
        <w:trPr>
          <w:trHeight w:val="250"/>
        </w:trPr>
        <w:tc>
          <w:tcPr>
            <w:tcW w:w="2528" w:type="dxa"/>
            <w:shd w:val="clear" w:color="auto" w:fill="FFFFFF" w:themeFill="background1"/>
            <w:vAlign w:val="center"/>
            <w:hideMark/>
          </w:tcPr>
          <w:p w14:paraId="183F8B2A"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Tukuma novads</w:t>
            </w:r>
          </w:p>
        </w:tc>
        <w:tc>
          <w:tcPr>
            <w:tcW w:w="1451" w:type="dxa"/>
            <w:shd w:val="clear" w:color="auto" w:fill="FFFFFF" w:themeFill="background1"/>
            <w:vAlign w:val="center"/>
            <w:hideMark/>
          </w:tcPr>
          <w:p w14:paraId="58CA8F57"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47 556</w:t>
            </w:r>
          </w:p>
        </w:tc>
        <w:tc>
          <w:tcPr>
            <w:tcW w:w="2071" w:type="dxa"/>
            <w:shd w:val="clear" w:color="auto" w:fill="FFFFFF" w:themeFill="background1"/>
            <w:vAlign w:val="center"/>
            <w:hideMark/>
          </w:tcPr>
          <w:p w14:paraId="6DE9E893"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6 872 766</w:t>
            </w:r>
          </w:p>
        </w:tc>
        <w:tc>
          <w:tcPr>
            <w:tcW w:w="1604" w:type="dxa"/>
            <w:shd w:val="clear" w:color="auto" w:fill="C6E0B4"/>
            <w:vAlign w:val="center"/>
            <w:hideMark/>
          </w:tcPr>
          <w:p w14:paraId="418C45CA"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145</w:t>
            </w:r>
          </w:p>
        </w:tc>
        <w:tc>
          <w:tcPr>
            <w:tcW w:w="1413" w:type="dxa"/>
            <w:shd w:val="clear" w:color="auto" w:fill="C6E0B4"/>
            <w:vAlign w:val="center"/>
            <w:hideMark/>
          </w:tcPr>
          <w:p w14:paraId="3D5E2FEC"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-41,06%</w:t>
            </w:r>
          </w:p>
        </w:tc>
      </w:tr>
      <w:tr w:rsidR="002F13A1" w:rsidRPr="00FD0DBE" w14:paraId="73137AD1" w14:textId="77777777" w:rsidTr="5EFF1C9C">
        <w:trPr>
          <w:trHeight w:val="250"/>
        </w:trPr>
        <w:tc>
          <w:tcPr>
            <w:tcW w:w="2528" w:type="dxa"/>
            <w:shd w:val="clear" w:color="auto" w:fill="FFFFFF" w:themeFill="background1"/>
            <w:vAlign w:val="center"/>
            <w:hideMark/>
          </w:tcPr>
          <w:p w14:paraId="6CCFD710"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Valkas novads</w:t>
            </w:r>
          </w:p>
        </w:tc>
        <w:tc>
          <w:tcPr>
            <w:tcW w:w="1451" w:type="dxa"/>
            <w:shd w:val="clear" w:color="auto" w:fill="FFFFFF" w:themeFill="background1"/>
            <w:vAlign w:val="center"/>
            <w:hideMark/>
          </w:tcPr>
          <w:p w14:paraId="7C7A73E6"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8 580</w:t>
            </w:r>
          </w:p>
        </w:tc>
        <w:tc>
          <w:tcPr>
            <w:tcW w:w="2071" w:type="dxa"/>
            <w:shd w:val="clear" w:color="auto" w:fill="FFFFFF" w:themeFill="background1"/>
            <w:vAlign w:val="center"/>
            <w:hideMark/>
          </w:tcPr>
          <w:p w14:paraId="00BD3EC3"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4 090 744</w:t>
            </w:r>
          </w:p>
        </w:tc>
        <w:tc>
          <w:tcPr>
            <w:tcW w:w="1604" w:type="dxa"/>
            <w:shd w:val="clear" w:color="auto" w:fill="F7CAAC" w:themeFill="accent2" w:themeFillTint="66"/>
            <w:vAlign w:val="center"/>
            <w:hideMark/>
          </w:tcPr>
          <w:p w14:paraId="771D6A38"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477</w:t>
            </w:r>
          </w:p>
        </w:tc>
        <w:tc>
          <w:tcPr>
            <w:tcW w:w="1413" w:type="dxa"/>
            <w:shd w:val="clear" w:color="auto" w:fill="F8CBAD"/>
            <w:vAlign w:val="center"/>
            <w:hideMark/>
          </w:tcPr>
          <w:p w14:paraId="3E80ED11"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93,90%</w:t>
            </w:r>
          </w:p>
        </w:tc>
      </w:tr>
      <w:tr w:rsidR="002F13A1" w:rsidRPr="00FD0DBE" w14:paraId="0DBC3599" w14:textId="77777777" w:rsidTr="5EFF1C9C">
        <w:trPr>
          <w:trHeight w:val="250"/>
        </w:trPr>
        <w:tc>
          <w:tcPr>
            <w:tcW w:w="2528" w:type="dxa"/>
            <w:shd w:val="clear" w:color="auto" w:fill="FFFFFF" w:themeFill="background1"/>
            <w:vAlign w:val="center"/>
            <w:hideMark/>
          </w:tcPr>
          <w:p w14:paraId="4D5B955E"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Valmieras novads</w:t>
            </w:r>
          </w:p>
        </w:tc>
        <w:tc>
          <w:tcPr>
            <w:tcW w:w="1451" w:type="dxa"/>
            <w:shd w:val="clear" w:color="auto" w:fill="FFFFFF" w:themeFill="background1"/>
            <w:vAlign w:val="center"/>
            <w:hideMark/>
          </w:tcPr>
          <w:p w14:paraId="4D7E1149"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54 642</w:t>
            </w:r>
          </w:p>
        </w:tc>
        <w:tc>
          <w:tcPr>
            <w:tcW w:w="2071" w:type="dxa"/>
            <w:shd w:val="clear" w:color="auto" w:fill="FFFFFF" w:themeFill="background1"/>
            <w:vAlign w:val="center"/>
            <w:hideMark/>
          </w:tcPr>
          <w:p w14:paraId="786A0B10"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20 546 731</w:t>
            </w:r>
          </w:p>
        </w:tc>
        <w:tc>
          <w:tcPr>
            <w:tcW w:w="1604" w:type="dxa"/>
            <w:shd w:val="clear" w:color="auto" w:fill="FFFFFF" w:themeFill="background1"/>
            <w:vAlign w:val="center"/>
            <w:hideMark/>
          </w:tcPr>
          <w:p w14:paraId="17375415"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376</w:t>
            </w:r>
          </w:p>
        </w:tc>
        <w:tc>
          <w:tcPr>
            <w:tcW w:w="1413" w:type="dxa"/>
            <w:shd w:val="clear" w:color="auto" w:fill="FFFFFF" w:themeFill="background1"/>
            <w:vAlign w:val="center"/>
            <w:hideMark/>
          </w:tcPr>
          <w:p w14:paraId="40A1796E"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52,85%</w:t>
            </w:r>
          </w:p>
        </w:tc>
      </w:tr>
      <w:tr w:rsidR="002F13A1" w:rsidRPr="00FD0DBE" w14:paraId="288D7A8E" w14:textId="77777777" w:rsidTr="5EFF1C9C">
        <w:trPr>
          <w:trHeight w:val="250"/>
        </w:trPr>
        <w:tc>
          <w:tcPr>
            <w:tcW w:w="2528" w:type="dxa"/>
            <w:shd w:val="clear" w:color="auto" w:fill="FFFFFF" w:themeFill="background1"/>
            <w:vAlign w:val="center"/>
            <w:hideMark/>
          </w:tcPr>
          <w:p w14:paraId="0860F0BF"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Varakļānu novads</w:t>
            </w:r>
          </w:p>
        </w:tc>
        <w:tc>
          <w:tcPr>
            <w:tcW w:w="1451" w:type="dxa"/>
            <w:shd w:val="clear" w:color="auto" w:fill="FFFFFF" w:themeFill="background1"/>
            <w:vAlign w:val="center"/>
            <w:hideMark/>
          </w:tcPr>
          <w:p w14:paraId="0A0091C7"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3 079</w:t>
            </w:r>
          </w:p>
        </w:tc>
        <w:tc>
          <w:tcPr>
            <w:tcW w:w="2071" w:type="dxa"/>
            <w:shd w:val="clear" w:color="auto" w:fill="FFFFFF" w:themeFill="background1"/>
            <w:vAlign w:val="center"/>
            <w:hideMark/>
          </w:tcPr>
          <w:p w14:paraId="52E53038"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464 024</w:t>
            </w:r>
          </w:p>
        </w:tc>
        <w:tc>
          <w:tcPr>
            <w:tcW w:w="1604" w:type="dxa"/>
            <w:shd w:val="clear" w:color="auto" w:fill="FFFFFF" w:themeFill="background1"/>
            <w:vAlign w:val="center"/>
            <w:hideMark/>
          </w:tcPr>
          <w:p w14:paraId="3D77C5A3"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151</w:t>
            </w:r>
          </w:p>
        </w:tc>
        <w:tc>
          <w:tcPr>
            <w:tcW w:w="1413" w:type="dxa"/>
            <w:shd w:val="clear" w:color="auto" w:fill="FFFFFF" w:themeFill="background1"/>
            <w:vAlign w:val="center"/>
            <w:hideMark/>
          </w:tcPr>
          <w:p w14:paraId="36E5CA45"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-38,62%</w:t>
            </w:r>
          </w:p>
        </w:tc>
      </w:tr>
      <w:tr w:rsidR="002F13A1" w:rsidRPr="00FD0DBE" w14:paraId="1A32FA2B" w14:textId="77777777" w:rsidTr="5EFF1C9C">
        <w:trPr>
          <w:trHeight w:val="250"/>
        </w:trPr>
        <w:tc>
          <w:tcPr>
            <w:tcW w:w="2528" w:type="dxa"/>
            <w:shd w:val="clear" w:color="auto" w:fill="FFFFFF" w:themeFill="background1"/>
            <w:vAlign w:val="center"/>
            <w:hideMark/>
          </w:tcPr>
          <w:p w14:paraId="56A369FC" w14:textId="77777777" w:rsidR="002F13A1" w:rsidRPr="00FD0DBE" w:rsidRDefault="002F13A1" w:rsidP="00F3059D">
            <w:pPr>
              <w:spacing w:after="0"/>
              <w:rPr>
                <w:rFonts w:eastAsia="Times New Roman"/>
                <w:sz w:val="20"/>
                <w:szCs w:val="20"/>
                <w:lang w:eastAsia="lv-LV"/>
              </w:rPr>
            </w:pPr>
            <w:r w:rsidRPr="00FD0DBE">
              <w:rPr>
                <w:rFonts w:eastAsia="Times New Roman"/>
                <w:sz w:val="20"/>
                <w:szCs w:val="20"/>
                <w:lang w:eastAsia="lv-LV"/>
              </w:rPr>
              <w:t>Ventspils novads</w:t>
            </w:r>
          </w:p>
        </w:tc>
        <w:tc>
          <w:tcPr>
            <w:tcW w:w="1451" w:type="dxa"/>
            <w:shd w:val="clear" w:color="auto" w:fill="FFFFFF" w:themeFill="background1"/>
            <w:vAlign w:val="center"/>
            <w:hideMark/>
          </w:tcPr>
          <w:p w14:paraId="5625BE90" w14:textId="77777777" w:rsidR="002F13A1" w:rsidRPr="00FD0DBE" w:rsidRDefault="002F13A1" w:rsidP="00F3059D">
            <w:pPr>
              <w:spacing w:after="0"/>
              <w:ind w:firstLine="55"/>
              <w:jc w:val="right"/>
              <w:rPr>
                <w:rFonts w:eastAsia="Times New Roman"/>
                <w:sz w:val="20"/>
                <w:szCs w:val="20"/>
                <w:lang w:eastAsia="lv-LV"/>
              </w:rPr>
            </w:pPr>
            <w:r w:rsidRPr="00FD0DBE">
              <w:rPr>
                <w:rFonts w:eastAsia="Times New Roman"/>
                <w:sz w:val="20"/>
                <w:szCs w:val="20"/>
                <w:lang w:eastAsia="lv-LV"/>
              </w:rPr>
              <w:t>11 468</w:t>
            </w:r>
          </w:p>
        </w:tc>
        <w:tc>
          <w:tcPr>
            <w:tcW w:w="2071" w:type="dxa"/>
            <w:shd w:val="clear" w:color="auto" w:fill="FFFFFF" w:themeFill="background1"/>
            <w:vAlign w:val="center"/>
            <w:hideMark/>
          </w:tcPr>
          <w:p w14:paraId="010C883D"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3 376 649</w:t>
            </w:r>
          </w:p>
        </w:tc>
        <w:tc>
          <w:tcPr>
            <w:tcW w:w="1604" w:type="dxa"/>
            <w:shd w:val="clear" w:color="auto" w:fill="FFFFFF" w:themeFill="background1"/>
            <w:vAlign w:val="center"/>
            <w:hideMark/>
          </w:tcPr>
          <w:p w14:paraId="58D32B2E"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294</w:t>
            </w:r>
          </w:p>
        </w:tc>
        <w:tc>
          <w:tcPr>
            <w:tcW w:w="1413" w:type="dxa"/>
            <w:shd w:val="clear" w:color="auto" w:fill="FFFFFF" w:themeFill="background1"/>
            <w:vAlign w:val="center"/>
            <w:hideMark/>
          </w:tcPr>
          <w:p w14:paraId="382C653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19,51%</w:t>
            </w:r>
          </w:p>
        </w:tc>
      </w:tr>
    </w:tbl>
    <w:p w14:paraId="30B416A5" w14:textId="77777777" w:rsidR="002F13A1" w:rsidRPr="00FD0DBE" w:rsidRDefault="002F13A1" w:rsidP="5EFF1C9C">
      <w:pPr>
        <w:jc w:val="right"/>
        <w:rPr>
          <w:rFonts w:eastAsia="Times New Roman"/>
          <w:i/>
          <w:iCs/>
        </w:rPr>
      </w:pPr>
      <w:r w:rsidRPr="00FD0DBE">
        <w:rPr>
          <w:rFonts w:eastAsia="Times New Roman"/>
          <w:i/>
          <w:iCs/>
        </w:rPr>
        <w:t>Datu avots: PMLP, VK</w:t>
      </w:r>
    </w:p>
    <w:p w14:paraId="07D57550" w14:textId="77777777" w:rsidR="002F13A1" w:rsidRPr="00FD0DBE" w:rsidRDefault="002F13A1" w:rsidP="5EFF1C9C">
      <w:pPr>
        <w:spacing w:before="120"/>
        <w:rPr>
          <w:rFonts w:eastAsia="Times New Roman"/>
        </w:rPr>
      </w:pPr>
      <w:r w:rsidRPr="00FD0DBE">
        <w:rPr>
          <w:rFonts w:eastAsia="Times New Roman"/>
        </w:rPr>
        <w:t xml:space="preserve">Vidējās izmaksas uz 1 iedzīvotāju </w:t>
      </w:r>
      <w:proofErr w:type="spellStart"/>
      <w:r w:rsidRPr="00FD0DBE">
        <w:rPr>
          <w:rFonts w:eastAsia="Times New Roman"/>
        </w:rPr>
        <w:t>valstspilsētu</w:t>
      </w:r>
      <w:proofErr w:type="spellEnd"/>
      <w:r w:rsidRPr="00FD0DBE">
        <w:rPr>
          <w:rFonts w:eastAsia="Times New Roman"/>
        </w:rPr>
        <w:t xml:space="preserve"> pašvaldībās ir </w:t>
      </w:r>
      <w:r w:rsidRPr="00FD0DBE">
        <w:rPr>
          <w:rFonts w:eastAsia="Times New Roman"/>
          <w:b/>
          <w:bCs/>
        </w:rPr>
        <w:t>165 EUR</w:t>
      </w:r>
      <w:r w:rsidRPr="00FD0DBE">
        <w:rPr>
          <w:rFonts w:eastAsia="Times New Roman"/>
        </w:rPr>
        <w:t xml:space="preserve">. Vislielākās izmaksas uz 1 iedzīvotāju </w:t>
      </w:r>
      <w:proofErr w:type="spellStart"/>
      <w:r w:rsidRPr="00FD0DBE">
        <w:rPr>
          <w:rFonts w:eastAsia="Times New Roman"/>
        </w:rPr>
        <w:t>valstpilsētās</w:t>
      </w:r>
      <w:proofErr w:type="spellEnd"/>
      <w:r w:rsidRPr="00FD0DBE">
        <w:rPr>
          <w:rFonts w:eastAsia="Times New Roman"/>
        </w:rPr>
        <w:t xml:space="preserve"> ir Ventspilī – 528 EUR./iedz., savukārt vismazākās izmaksas uz 1 iedzīvotāju ir Rēzeknē un Rīgā – 83 EUR/iedz. Skatīt tabulu zemāk.</w:t>
      </w:r>
    </w:p>
    <w:p w14:paraId="0E3DC6C6" w14:textId="77777777" w:rsidR="00E70B0D" w:rsidRPr="00FD0DBE" w:rsidRDefault="00E70B0D">
      <w:pPr>
        <w:spacing w:after="160" w:line="259" w:lineRule="auto"/>
        <w:jc w:val="left"/>
        <w:rPr>
          <w:b/>
          <w:bCs/>
          <w:i/>
          <w:iCs/>
          <w:sz w:val="22"/>
          <w:szCs w:val="22"/>
        </w:rPr>
      </w:pPr>
      <w:bookmarkStart w:id="60" w:name="_Toc91019115"/>
      <w:r w:rsidRPr="00FD0DBE">
        <w:br w:type="page"/>
      </w:r>
    </w:p>
    <w:p w14:paraId="23022879" w14:textId="6E31F981" w:rsidR="002F13A1" w:rsidRPr="00FD0DBE" w:rsidRDefault="006B4A66" w:rsidP="008E2C84">
      <w:pPr>
        <w:pStyle w:val="Caption"/>
      </w:pPr>
      <w:r w:rsidRPr="00FD0DBE">
        <w:lastRenderedPageBreak/>
        <w:t>25</w:t>
      </w:r>
      <w:r w:rsidR="002F13A1" w:rsidRPr="00FD0DBE">
        <w:t xml:space="preserve">. tabula. Teritoriju apsaimniekošanas izdevumi un kopējās, vidējās izmaksas uz 1 iedz. starp </w:t>
      </w:r>
      <w:proofErr w:type="spellStart"/>
      <w:r w:rsidR="002F13A1" w:rsidRPr="00FD0DBE">
        <w:t>valstspilsētām</w:t>
      </w:r>
      <w:bookmarkEnd w:id="60"/>
      <w:proofErr w:type="spellEnd"/>
    </w:p>
    <w:tbl>
      <w:tblPr>
        <w:tblW w:w="9067" w:type="dxa"/>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Layout w:type="fixed"/>
        <w:tblLook w:val="04A0" w:firstRow="1" w:lastRow="0" w:firstColumn="1" w:lastColumn="0" w:noHBand="0" w:noVBand="1"/>
      </w:tblPr>
      <w:tblGrid>
        <w:gridCol w:w="2501"/>
        <w:gridCol w:w="1474"/>
        <w:gridCol w:w="2085"/>
        <w:gridCol w:w="1637"/>
        <w:gridCol w:w="1370"/>
      </w:tblGrid>
      <w:tr w:rsidR="002F13A1" w:rsidRPr="00FD0DBE" w14:paraId="557675CB" w14:textId="77777777" w:rsidTr="5EFF1C9C">
        <w:trPr>
          <w:trHeight w:val="234"/>
        </w:trPr>
        <w:tc>
          <w:tcPr>
            <w:tcW w:w="2501" w:type="dxa"/>
            <w:shd w:val="clear" w:color="auto" w:fill="F2F2F2" w:themeFill="background1" w:themeFillShade="F2"/>
            <w:vAlign w:val="center"/>
            <w:hideMark/>
          </w:tcPr>
          <w:p w14:paraId="24D77C74" w14:textId="77777777" w:rsidR="002F13A1" w:rsidRPr="00FD0DBE" w:rsidRDefault="002F13A1" w:rsidP="00F3059D">
            <w:pPr>
              <w:spacing w:after="0"/>
              <w:rPr>
                <w:rFonts w:eastAsia="Times New Roman"/>
                <w:b/>
                <w:bCs/>
                <w:color w:val="2F5496"/>
                <w:sz w:val="20"/>
                <w:szCs w:val="20"/>
                <w:lang w:eastAsia="lv-LV"/>
              </w:rPr>
            </w:pPr>
            <w:r w:rsidRPr="00FD0DBE">
              <w:rPr>
                <w:rFonts w:eastAsia="Times New Roman"/>
                <w:b/>
                <w:bCs/>
                <w:color w:val="2F5496" w:themeColor="accent1" w:themeShade="BF"/>
                <w:sz w:val="20"/>
                <w:szCs w:val="20"/>
                <w:lang w:eastAsia="lv-LV"/>
              </w:rPr>
              <w:t> </w:t>
            </w:r>
          </w:p>
        </w:tc>
        <w:tc>
          <w:tcPr>
            <w:tcW w:w="1474" w:type="dxa"/>
            <w:shd w:val="clear" w:color="auto" w:fill="F2F2F2" w:themeFill="background1" w:themeFillShade="F2"/>
            <w:vAlign w:val="center"/>
            <w:hideMark/>
          </w:tcPr>
          <w:p w14:paraId="79CE4774" w14:textId="77777777" w:rsidR="002F13A1" w:rsidRPr="00FD0DBE" w:rsidRDefault="002F13A1" w:rsidP="00F3059D">
            <w:pPr>
              <w:spacing w:after="0"/>
              <w:ind w:firstLine="34"/>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Iedzīvotāju skaits</w:t>
            </w:r>
          </w:p>
        </w:tc>
        <w:tc>
          <w:tcPr>
            <w:tcW w:w="2085" w:type="dxa"/>
            <w:shd w:val="clear" w:color="auto" w:fill="F2F2F2" w:themeFill="background1" w:themeFillShade="F2"/>
            <w:vAlign w:val="center"/>
            <w:hideMark/>
          </w:tcPr>
          <w:p w14:paraId="79981AC2" w14:textId="77777777" w:rsidR="002F13A1" w:rsidRPr="00FD0DBE" w:rsidRDefault="002F13A1" w:rsidP="00F3059D">
            <w:pPr>
              <w:spacing w:after="0"/>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Teritoriju apsaimniekošanas izdevumi, EUR</w:t>
            </w:r>
          </w:p>
        </w:tc>
        <w:tc>
          <w:tcPr>
            <w:tcW w:w="1637" w:type="dxa"/>
            <w:shd w:val="clear" w:color="auto" w:fill="F2F2F2" w:themeFill="background1" w:themeFillShade="F2"/>
            <w:vAlign w:val="center"/>
            <w:hideMark/>
          </w:tcPr>
          <w:p w14:paraId="5B477AC9" w14:textId="77777777" w:rsidR="002F13A1" w:rsidRPr="00FD0DBE" w:rsidRDefault="002F13A1" w:rsidP="00F3059D">
            <w:pPr>
              <w:spacing w:after="0"/>
              <w:ind w:firstLine="52"/>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Izmaksas uz 1 iedz. EUR</w:t>
            </w:r>
          </w:p>
        </w:tc>
        <w:tc>
          <w:tcPr>
            <w:tcW w:w="1370" w:type="dxa"/>
            <w:shd w:val="clear" w:color="auto" w:fill="F2F2F2" w:themeFill="background1" w:themeFillShade="F2"/>
            <w:vAlign w:val="center"/>
            <w:hideMark/>
          </w:tcPr>
          <w:p w14:paraId="603E6A07" w14:textId="77777777" w:rsidR="002F13A1" w:rsidRPr="00FD0DBE" w:rsidRDefault="002F13A1" w:rsidP="00F3059D">
            <w:pPr>
              <w:spacing w:after="0"/>
              <w:ind w:firstLine="13"/>
              <w:jc w:val="center"/>
              <w:rPr>
                <w:rFonts w:eastAsia="Times New Roman"/>
                <w:b/>
                <w:bCs/>
                <w:color w:val="2F5496" w:themeColor="accent1" w:themeShade="BF"/>
                <w:sz w:val="20"/>
                <w:szCs w:val="20"/>
                <w:lang w:eastAsia="lv-LV"/>
              </w:rPr>
            </w:pPr>
            <w:r w:rsidRPr="00FD0DBE">
              <w:rPr>
                <w:rFonts w:eastAsia="Times New Roman"/>
                <w:b/>
                <w:bCs/>
                <w:color w:val="2F5496" w:themeColor="accent1" w:themeShade="BF"/>
                <w:sz w:val="20"/>
                <w:szCs w:val="20"/>
                <w:lang w:eastAsia="lv-LV"/>
              </w:rPr>
              <w:t>Novirzes no vidējām izmaksām, %</w:t>
            </w:r>
          </w:p>
        </w:tc>
      </w:tr>
      <w:tr w:rsidR="002F13A1" w:rsidRPr="00FD0DBE" w14:paraId="1BA4F535" w14:textId="77777777" w:rsidTr="5EFF1C9C">
        <w:trPr>
          <w:trHeight w:val="225"/>
        </w:trPr>
        <w:tc>
          <w:tcPr>
            <w:tcW w:w="2501" w:type="dxa"/>
            <w:shd w:val="clear" w:color="auto" w:fill="FFFFFF" w:themeFill="background1"/>
            <w:vAlign w:val="center"/>
            <w:hideMark/>
          </w:tcPr>
          <w:p w14:paraId="3C91D220" w14:textId="77777777" w:rsidR="002F13A1" w:rsidRPr="00FD0DBE" w:rsidRDefault="002F13A1" w:rsidP="00F3059D">
            <w:pPr>
              <w:spacing w:after="0"/>
              <w:ind w:firstLine="22"/>
              <w:rPr>
                <w:rFonts w:eastAsia="Times New Roman"/>
                <w:b/>
                <w:bCs/>
                <w:sz w:val="20"/>
                <w:szCs w:val="20"/>
                <w:lang w:eastAsia="lv-LV"/>
              </w:rPr>
            </w:pPr>
            <w:r w:rsidRPr="00FD0DBE">
              <w:rPr>
                <w:rFonts w:eastAsia="Times New Roman"/>
                <w:b/>
                <w:bCs/>
                <w:sz w:val="20"/>
                <w:szCs w:val="20"/>
                <w:lang w:eastAsia="lv-LV"/>
              </w:rPr>
              <w:t>Daugavpils</w:t>
            </w:r>
          </w:p>
        </w:tc>
        <w:tc>
          <w:tcPr>
            <w:tcW w:w="1474" w:type="dxa"/>
            <w:shd w:val="clear" w:color="auto" w:fill="FFFFFF" w:themeFill="background1"/>
            <w:vAlign w:val="center"/>
            <w:hideMark/>
          </w:tcPr>
          <w:p w14:paraId="4136E640" w14:textId="77777777" w:rsidR="002F13A1" w:rsidRPr="00FD0DBE" w:rsidRDefault="002F13A1" w:rsidP="00F3059D">
            <w:pPr>
              <w:spacing w:after="0"/>
              <w:ind w:firstLine="226"/>
              <w:jc w:val="right"/>
              <w:rPr>
                <w:rFonts w:eastAsia="Times New Roman"/>
                <w:sz w:val="20"/>
                <w:szCs w:val="20"/>
                <w:lang w:eastAsia="lv-LV"/>
              </w:rPr>
            </w:pPr>
            <w:r w:rsidRPr="00FD0DBE">
              <w:rPr>
                <w:rFonts w:eastAsia="Times New Roman"/>
                <w:sz w:val="20"/>
                <w:szCs w:val="20"/>
                <w:lang w:eastAsia="lv-LV"/>
              </w:rPr>
              <w:t>90 520</w:t>
            </w:r>
          </w:p>
        </w:tc>
        <w:tc>
          <w:tcPr>
            <w:tcW w:w="2085" w:type="dxa"/>
            <w:shd w:val="clear" w:color="auto" w:fill="FFFFFF" w:themeFill="background1"/>
            <w:vAlign w:val="center"/>
            <w:hideMark/>
          </w:tcPr>
          <w:p w14:paraId="722BE9CF"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14 258 363</w:t>
            </w:r>
          </w:p>
        </w:tc>
        <w:tc>
          <w:tcPr>
            <w:tcW w:w="1637" w:type="dxa"/>
            <w:shd w:val="clear" w:color="auto" w:fill="F8CBAD"/>
            <w:vAlign w:val="center"/>
            <w:hideMark/>
          </w:tcPr>
          <w:p w14:paraId="19B58BC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158</w:t>
            </w:r>
          </w:p>
        </w:tc>
        <w:tc>
          <w:tcPr>
            <w:tcW w:w="1370" w:type="dxa"/>
            <w:shd w:val="clear" w:color="auto" w:fill="F8CBAD"/>
            <w:vAlign w:val="center"/>
            <w:hideMark/>
          </w:tcPr>
          <w:p w14:paraId="64BF582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-35,77%</w:t>
            </w:r>
          </w:p>
        </w:tc>
      </w:tr>
      <w:tr w:rsidR="002F13A1" w:rsidRPr="00FD0DBE" w14:paraId="419ACD7A" w14:textId="77777777" w:rsidTr="5EFF1C9C">
        <w:trPr>
          <w:trHeight w:val="225"/>
        </w:trPr>
        <w:tc>
          <w:tcPr>
            <w:tcW w:w="2501" w:type="dxa"/>
            <w:shd w:val="clear" w:color="auto" w:fill="FFFFFF" w:themeFill="background1"/>
            <w:vAlign w:val="center"/>
            <w:hideMark/>
          </w:tcPr>
          <w:p w14:paraId="225FB877" w14:textId="77777777" w:rsidR="002F13A1" w:rsidRPr="00FD0DBE" w:rsidRDefault="002F13A1" w:rsidP="00F3059D">
            <w:pPr>
              <w:spacing w:after="0"/>
              <w:ind w:firstLine="22"/>
              <w:rPr>
                <w:rFonts w:eastAsia="Times New Roman"/>
                <w:b/>
                <w:bCs/>
                <w:sz w:val="20"/>
                <w:szCs w:val="20"/>
                <w:lang w:eastAsia="lv-LV"/>
              </w:rPr>
            </w:pPr>
            <w:r w:rsidRPr="00FD0DBE">
              <w:rPr>
                <w:rFonts w:eastAsia="Times New Roman"/>
                <w:b/>
                <w:bCs/>
                <w:sz w:val="20"/>
                <w:szCs w:val="20"/>
                <w:lang w:eastAsia="lv-LV"/>
              </w:rPr>
              <w:t>Jelgava</w:t>
            </w:r>
          </w:p>
        </w:tc>
        <w:tc>
          <w:tcPr>
            <w:tcW w:w="1474" w:type="dxa"/>
            <w:shd w:val="clear" w:color="auto" w:fill="FFFFFF" w:themeFill="background1"/>
            <w:vAlign w:val="center"/>
            <w:hideMark/>
          </w:tcPr>
          <w:p w14:paraId="4D346846" w14:textId="77777777" w:rsidR="002F13A1" w:rsidRPr="00FD0DBE" w:rsidRDefault="002F13A1" w:rsidP="00F3059D">
            <w:pPr>
              <w:spacing w:after="0"/>
              <w:ind w:firstLine="226"/>
              <w:jc w:val="right"/>
              <w:rPr>
                <w:rFonts w:eastAsia="Times New Roman"/>
                <w:sz w:val="20"/>
                <w:szCs w:val="20"/>
                <w:lang w:eastAsia="lv-LV"/>
              </w:rPr>
            </w:pPr>
            <w:r w:rsidRPr="00FD0DBE">
              <w:rPr>
                <w:rFonts w:eastAsia="Times New Roman"/>
                <w:sz w:val="20"/>
                <w:szCs w:val="20"/>
                <w:lang w:eastAsia="lv-LV"/>
              </w:rPr>
              <w:t>60 564</w:t>
            </w:r>
          </w:p>
        </w:tc>
        <w:tc>
          <w:tcPr>
            <w:tcW w:w="2085" w:type="dxa"/>
            <w:shd w:val="clear" w:color="auto" w:fill="FFFFFF" w:themeFill="background1"/>
            <w:vAlign w:val="center"/>
            <w:hideMark/>
          </w:tcPr>
          <w:p w14:paraId="6E91245C"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6 040 206</w:t>
            </w:r>
          </w:p>
        </w:tc>
        <w:tc>
          <w:tcPr>
            <w:tcW w:w="1637" w:type="dxa"/>
            <w:shd w:val="clear" w:color="auto" w:fill="auto"/>
            <w:vAlign w:val="center"/>
            <w:hideMark/>
          </w:tcPr>
          <w:p w14:paraId="512CE2F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100</w:t>
            </w:r>
          </w:p>
        </w:tc>
        <w:tc>
          <w:tcPr>
            <w:tcW w:w="1370" w:type="dxa"/>
            <w:shd w:val="clear" w:color="auto" w:fill="auto"/>
            <w:vAlign w:val="center"/>
            <w:hideMark/>
          </w:tcPr>
          <w:p w14:paraId="420B2BC4"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-59,35%</w:t>
            </w:r>
          </w:p>
        </w:tc>
      </w:tr>
      <w:tr w:rsidR="002F13A1" w:rsidRPr="00FD0DBE" w14:paraId="1AC43B8B" w14:textId="77777777" w:rsidTr="5EFF1C9C">
        <w:trPr>
          <w:trHeight w:val="225"/>
        </w:trPr>
        <w:tc>
          <w:tcPr>
            <w:tcW w:w="2501" w:type="dxa"/>
            <w:shd w:val="clear" w:color="auto" w:fill="FFFFFF" w:themeFill="background1"/>
            <w:vAlign w:val="center"/>
            <w:hideMark/>
          </w:tcPr>
          <w:p w14:paraId="6AC9A1E7" w14:textId="77777777" w:rsidR="002F13A1" w:rsidRPr="00FD0DBE" w:rsidRDefault="002F13A1" w:rsidP="00F3059D">
            <w:pPr>
              <w:spacing w:after="0"/>
              <w:ind w:firstLine="22"/>
              <w:rPr>
                <w:rFonts w:eastAsia="Times New Roman"/>
                <w:b/>
                <w:bCs/>
                <w:sz w:val="20"/>
                <w:szCs w:val="20"/>
                <w:lang w:eastAsia="lv-LV"/>
              </w:rPr>
            </w:pPr>
            <w:r w:rsidRPr="00FD0DBE">
              <w:rPr>
                <w:rFonts w:eastAsia="Times New Roman"/>
                <w:b/>
                <w:bCs/>
                <w:sz w:val="20"/>
                <w:szCs w:val="20"/>
                <w:lang w:eastAsia="lv-LV"/>
              </w:rPr>
              <w:t>Jūrmala</w:t>
            </w:r>
          </w:p>
        </w:tc>
        <w:tc>
          <w:tcPr>
            <w:tcW w:w="1474" w:type="dxa"/>
            <w:shd w:val="clear" w:color="auto" w:fill="FFFFFF" w:themeFill="background1"/>
            <w:vAlign w:val="center"/>
            <w:hideMark/>
          </w:tcPr>
          <w:p w14:paraId="5454F9ED" w14:textId="77777777" w:rsidR="002F13A1" w:rsidRPr="00FD0DBE" w:rsidRDefault="002F13A1" w:rsidP="00F3059D">
            <w:pPr>
              <w:spacing w:after="0"/>
              <w:ind w:firstLine="226"/>
              <w:jc w:val="right"/>
              <w:rPr>
                <w:rFonts w:eastAsia="Times New Roman"/>
                <w:sz w:val="20"/>
                <w:szCs w:val="20"/>
                <w:lang w:eastAsia="lv-LV"/>
              </w:rPr>
            </w:pPr>
            <w:r w:rsidRPr="00FD0DBE">
              <w:rPr>
                <w:rFonts w:eastAsia="Times New Roman"/>
                <w:sz w:val="20"/>
                <w:szCs w:val="20"/>
                <w:lang w:eastAsia="lv-LV"/>
              </w:rPr>
              <w:t>57 813</w:t>
            </w:r>
          </w:p>
        </w:tc>
        <w:tc>
          <w:tcPr>
            <w:tcW w:w="2085" w:type="dxa"/>
            <w:shd w:val="clear" w:color="auto" w:fill="FFFFFF" w:themeFill="background1"/>
            <w:vAlign w:val="center"/>
            <w:hideMark/>
          </w:tcPr>
          <w:p w14:paraId="5B04DF39"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7 901 212</w:t>
            </w:r>
          </w:p>
        </w:tc>
        <w:tc>
          <w:tcPr>
            <w:tcW w:w="1637" w:type="dxa"/>
            <w:shd w:val="clear" w:color="auto" w:fill="auto"/>
            <w:vAlign w:val="center"/>
            <w:hideMark/>
          </w:tcPr>
          <w:p w14:paraId="64F47DA6"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137</w:t>
            </w:r>
          </w:p>
        </w:tc>
        <w:tc>
          <w:tcPr>
            <w:tcW w:w="1370" w:type="dxa"/>
            <w:shd w:val="clear" w:color="auto" w:fill="auto"/>
            <w:vAlign w:val="center"/>
            <w:hideMark/>
          </w:tcPr>
          <w:p w14:paraId="1285316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-44,31%</w:t>
            </w:r>
          </w:p>
        </w:tc>
      </w:tr>
      <w:tr w:rsidR="002F13A1" w:rsidRPr="00FD0DBE" w14:paraId="306F723D" w14:textId="77777777" w:rsidTr="5EFF1C9C">
        <w:trPr>
          <w:trHeight w:val="225"/>
        </w:trPr>
        <w:tc>
          <w:tcPr>
            <w:tcW w:w="2501" w:type="dxa"/>
            <w:shd w:val="clear" w:color="auto" w:fill="FFFFFF" w:themeFill="background1"/>
            <w:vAlign w:val="center"/>
            <w:hideMark/>
          </w:tcPr>
          <w:p w14:paraId="752D0D26" w14:textId="77777777" w:rsidR="002F13A1" w:rsidRPr="00FD0DBE" w:rsidRDefault="002F13A1" w:rsidP="00F3059D">
            <w:pPr>
              <w:spacing w:after="0"/>
              <w:ind w:firstLine="22"/>
              <w:rPr>
                <w:rFonts w:eastAsia="Times New Roman"/>
                <w:b/>
                <w:bCs/>
                <w:sz w:val="20"/>
                <w:szCs w:val="20"/>
                <w:lang w:eastAsia="lv-LV"/>
              </w:rPr>
            </w:pPr>
            <w:r w:rsidRPr="00FD0DBE">
              <w:rPr>
                <w:rFonts w:eastAsia="Times New Roman"/>
                <w:b/>
                <w:bCs/>
                <w:sz w:val="20"/>
                <w:szCs w:val="20"/>
                <w:lang w:eastAsia="lv-LV"/>
              </w:rPr>
              <w:t>Liepāja</w:t>
            </w:r>
          </w:p>
        </w:tc>
        <w:tc>
          <w:tcPr>
            <w:tcW w:w="1474" w:type="dxa"/>
            <w:shd w:val="clear" w:color="auto" w:fill="FFFFFF" w:themeFill="background1"/>
            <w:vAlign w:val="center"/>
            <w:hideMark/>
          </w:tcPr>
          <w:p w14:paraId="5C5E59D9" w14:textId="77777777" w:rsidR="002F13A1" w:rsidRPr="00FD0DBE" w:rsidRDefault="002F13A1" w:rsidP="00F3059D">
            <w:pPr>
              <w:spacing w:after="0"/>
              <w:ind w:firstLine="226"/>
              <w:jc w:val="right"/>
              <w:rPr>
                <w:rFonts w:eastAsia="Times New Roman"/>
                <w:sz w:val="20"/>
                <w:szCs w:val="20"/>
                <w:lang w:eastAsia="lv-LV"/>
              </w:rPr>
            </w:pPr>
            <w:r w:rsidRPr="00FD0DBE">
              <w:rPr>
                <w:rFonts w:eastAsia="Times New Roman"/>
                <w:sz w:val="20"/>
                <w:szCs w:val="20"/>
                <w:lang w:eastAsia="lv-LV"/>
              </w:rPr>
              <w:t>75 916</w:t>
            </w:r>
          </w:p>
        </w:tc>
        <w:tc>
          <w:tcPr>
            <w:tcW w:w="2085" w:type="dxa"/>
            <w:shd w:val="clear" w:color="auto" w:fill="FFFFFF" w:themeFill="background1"/>
            <w:vAlign w:val="center"/>
            <w:hideMark/>
          </w:tcPr>
          <w:p w14:paraId="2AA9BB2A"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4 914 665</w:t>
            </w:r>
          </w:p>
        </w:tc>
        <w:tc>
          <w:tcPr>
            <w:tcW w:w="1637" w:type="dxa"/>
            <w:shd w:val="clear" w:color="auto" w:fill="auto"/>
            <w:vAlign w:val="center"/>
            <w:hideMark/>
          </w:tcPr>
          <w:p w14:paraId="4C7E1239"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65</w:t>
            </w:r>
          </w:p>
        </w:tc>
        <w:tc>
          <w:tcPr>
            <w:tcW w:w="1370" w:type="dxa"/>
            <w:shd w:val="clear" w:color="auto" w:fill="auto"/>
            <w:vAlign w:val="center"/>
            <w:hideMark/>
          </w:tcPr>
          <w:p w14:paraId="1B8DF7FD"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-73,58%</w:t>
            </w:r>
          </w:p>
        </w:tc>
      </w:tr>
      <w:tr w:rsidR="002F13A1" w:rsidRPr="00FD0DBE" w14:paraId="0CE90F48" w14:textId="77777777" w:rsidTr="5EFF1C9C">
        <w:trPr>
          <w:trHeight w:val="225"/>
        </w:trPr>
        <w:tc>
          <w:tcPr>
            <w:tcW w:w="2501" w:type="dxa"/>
            <w:shd w:val="clear" w:color="auto" w:fill="FFFFFF" w:themeFill="background1"/>
            <w:vAlign w:val="center"/>
            <w:hideMark/>
          </w:tcPr>
          <w:p w14:paraId="3E7E5305" w14:textId="77777777" w:rsidR="002F13A1" w:rsidRPr="00FD0DBE" w:rsidRDefault="002F13A1" w:rsidP="00F3059D">
            <w:pPr>
              <w:spacing w:after="0"/>
              <w:ind w:firstLine="22"/>
              <w:rPr>
                <w:rFonts w:eastAsia="Times New Roman"/>
                <w:b/>
                <w:bCs/>
                <w:sz w:val="20"/>
                <w:szCs w:val="20"/>
                <w:lang w:eastAsia="lv-LV"/>
              </w:rPr>
            </w:pPr>
            <w:r w:rsidRPr="00FD0DBE">
              <w:rPr>
                <w:rFonts w:eastAsia="Times New Roman"/>
                <w:b/>
                <w:bCs/>
                <w:sz w:val="20"/>
                <w:szCs w:val="20"/>
                <w:lang w:eastAsia="lv-LV"/>
              </w:rPr>
              <w:t>Rēzekne</w:t>
            </w:r>
          </w:p>
        </w:tc>
        <w:tc>
          <w:tcPr>
            <w:tcW w:w="1474" w:type="dxa"/>
            <w:shd w:val="clear" w:color="auto" w:fill="FFFFFF" w:themeFill="background1"/>
            <w:vAlign w:val="center"/>
            <w:hideMark/>
          </w:tcPr>
          <w:p w14:paraId="0F43BDE3" w14:textId="77777777" w:rsidR="002F13A1" w:rsidRPr="00FD0DBE" w:rsidRDefault="002F13A1" w:rsidP="00F3059D">
            <w:pPr>
              <w:spacing w:after="0"/>
              <w:ind w:firstLine="226"/>
              <w:jc w:val="right"/>
              <w:rPr>
                <w:rFonts w:eastAsia="Times New Roman"/>
                <w:sz w:val="20"/>
                <w:szCs w:val="20"/>
                <w:lang w:eastAsia="lv-LV"/>
              </w:rPr>
            </w:pPr>
            <w:r w:rsidRPr="00FD0DBE">
              <w:rPr>
                <w:rFonts w:eastAsia="Times New Roman"/>
                <w:sz w:val="20"/>
                <w:szCs w:val="20"/>
                <w:lang w:eastAsia="lv-LV"/>
              </w:rPr>
              <w:t>29 771</w:t>
            </w:r>
          </w:p>
        </w:tc>
        <w:tc>
          <w:tcPr>
            <w:tcW w:w="2085" w:type="dxa"/>
            <w:shd w:val="clear" w:color="auto" w:fill="FFFFFF" w:themeFill="background1"/>
            <w:vAlign w:val="center"/>
            <w:hideMark/>
          </w:tcPr>
          <w:p w14:paraId="34D8637D"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2 459 591</w:t>
            </w:r>
          </w:p>
        </w:tc>
        <w:tc>
          <w:tcPr>
            <w:tcW w:w="1637" w:type="dxa"/>
            <w:shd w:val="clear" w:color="auto" w:fill="C5E0B3" w:themeFill="accent6" w:themeFillTint="66"/>
            <w:vAlign w:val="center"/>
            <w:hideMark/>
          </w:tcPr>
          <w:p w14:paraId="6C6D8AD3"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83</w:t>
            </w:r>
          </w:p>
        </w:tc>
        <w:tc>
          <w:tcPr>
            <w:tcW w:w="1370" w:type="dxa"/>
            <w:shd w:val="clear" w:color="auto" w:fill="C6E0B4"/>
            <w:vAlign w:val="center"/>
            <w:hideMark/>
          </w:tcPr>
          <w:p w14:paraId="4173A761"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-66,26%</w:t>
            </w:r>
          </w:p>
        </w:tc>
      </w:tr>
      <w:tr w:rsidR="002F13A1" w:rsidRPr="00FD0DBE" w14:paraId="3BB5AAAC" w14:textId="77777777" w:rsidTr="5EFF1C9C">
        <w:trPr>
          <w:trHeight w:val="225"/>
        </w:trPr>
        <w:tc>
          <w:tcPr>
            <w:tcW w:w="2501" w:type="dxa"/>
            <w:shd w:val="clear" w:color="auto" w:fill="FFFFFF" w:themeFill="background1"/>
            <w:vAlign w:val="center"/>
            <w:hideMark/>
          </w:tcPr>
          <w:p w14:paraId="63FBE4DE" w14:textId="77777777" w:rsidR="002F13A1" w:rsidRPr="00FD0DBE" w:rsidRDefault="002F13A1" w:rsidP="00F3059D">
            <w:pPr>
              <w:spacing w:after="0"/>
              <w:ind w:firstLine="22"/>
              <w:rPr>
                <w:rFonts w:eastAsia="Times New Roman"/>
                <w:b/>
                <w:bCs/>
                <w:sz w:val="20"/>
                <w:szCs w:val="20"/>
                <w:lang w:eastAsia="lv-LV"/>
              </w:rPr>
            </w:pPr>
            <w:r w:rsidRPr="00FD0DBE">
              <w:rPr>
                <w:rFonts w:eastAsia="Times New Roman"/>
                <w:b/>
                <w:bCs/>
                <w:sz w:val="20"/>
                <w:szCs w:val="20"/>
                <w:lang w:eastAsia="lv-LV"/>
              </w:rPr>
              <w:t>Rīga</w:t>
            </w:r>
          </w:p>
        </w:tc>
        <w:tc>
          <w:tcPr>
            <w:tcW w:w="1474" w:type="dxa"/>
            <w:shd w:val="clear" w:color="auto" w:fill="FFFFFF" w:themeFill="background1"/>
            <w:vAlign w:val="center"/>
            <w:hideMark/>
          </w:tcPr>
          <w:p w14:paraId="5187FCD4" w14:textId="77777777" w:rsidR="002F13A1" w:rsidRPr="00FD0DBE" w:rsidRDefault="002F13A1" w:rsidP="00F3059D">
            <w:pPr>
              <w:spacing w:after="0"/>
              <w:ind w:firstLine="226"/>
              <w:jc w:val="right"/>
              <w:rPr>
                <w:rFonts w:eastAsia="Times New Roman"/>
                <w:sz w:val="20"/>
                <w:szCs w:val="20"/>
                <w:lang w:eastAsia="lv-LV"/>
              </w:rPr>
            </w:pPr>
            <w:r w:rsidRPr="00FD0DBE">
              <w:rPr>
                <w:rFonts w:eastAsia="Times New Roman"/>
                <w:sz w:val="20"/>
                <w:szCs w:val="20"/>
                <w:lang w:eastAsia="lv-LV"/>
              </w:rPr>
              <w:t>686 253</w:t>
            </w:r>
          </w:p>
        </w:tc>
        <w:tc>
          <w:tcPr>
            <w:tcW w:w="2085" w:type="dxa"/>
            <w:shd w:val="clear" w:color="auto" w:fill="FFFFFF" w:themeFill="background1"/>
            <w:vAlign w:val="center"/>
            <w:hideMark/>
          </w:tcPr>
          <w:p w14:paraId="68FB253C"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57 073 755</w:t>
            </w:r>
          </w:p>
        </w:tc>
        <w:tc>
          <w:tcPr>
            <w:tcW w:w="1637" w:type="dxa"/>
            <w:shd w:val="clear" w:color="auto" w:fill="C5E0B3" w:themeFill="accent6" w:themeFillTint="66"/>
            <w:vAlign w:val="center"/>
            <w:hideMark/>
          </w:tcPr>
          <w:p w14:paraId="05D04EEF"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83</w:t>
            </w:r>
          </w:p>
        </w:tc>
        <w:tc>
          <w:tcPr>
            <w:tcW w:w="1370" w:type="dxa"/>
            <w:shd w:val="clear" w:color="auto" w:fill="C6E0B4"/>
            <w:vAlign w:val="center"/>
            <w:hideMark/>
          </w:tcPr>
          <w:p w14:paraId="2370DC06"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-66,26%</w:t>
            </w:r>
          </w:p>
        </w:tc>
      </w:tr>
      <w:tr w:rsidR="002F13A1" w:rsidRPr="00FD0DBE" w14:paraId="4F7861F4" w14:textId="77777777" w:rsidTr="5EFF1C9C">
        <w:trPr>
          <w:trHeight w:val="225"/>
        </w:trPr>
        <w:tc>
          <w:tcPr>
            <w:tcW w:w="2501" w:type="dxa"/>
            <w:shd w:val="clear" w:color="auto" w:fill="FFFFFF" w:themeFill="background1"/>
            <w:vAlign w:val="center"/>
            <w:hideMark/>
          </w:tcPr>
          <w:p w14:paraId="43614FD1" w14:textId="77777777" w:rsidR="002F13A1" w:rsidRPr="00FD0DBE" w:rsidRDefault="002F13A1" w:rsidP="00F3059D">
            <w:pPr>
              <w:spacing w:after="0"/>
              <w:ind w:firstLine="22"/>
              <w:rPr>
                <w:rFonts w:eastAsia="Times New Roman"/>
                <w:b/>
                <w:bCs/>
                <w:sz w:val="20"/>
                <w:szCs w:val="20"/>
                <w:lang w:eastAsia="lv-LV"/>
              </w:rPr>
            </w:pPr>
            <w:r w:rsidRPr="00FD0DBE">
              <w:rPr>
                <w:rFonts w:eastAsia="Times New Roman"/>
                <w:b/>
                <w:bCs/>
                <w:sz w:val="20"/>
                <w:szCs w:val="20"/>
                <w:lang w:eastAsia="lv-LV"/>
              </w:rPr>
              <w:t>Ventspils</w:t>
            </w:r>
          </w:p>
        </w:tc>
        <w:tc>
          <w:tcPr>
            <w:tcW w:w="1474" w:type="dxa"/>
            <w:shd w:val="clear" w:color="auto" w:fill="FFFFFF" w:themeFill="background1"/>
            <w:vAlign w:val="center"/>
            <w:hideMark/>
          </w:tcPr>
          <w:p w14:paraId="073FDBC5" w14:textId="77777777" w:rsidR="002F13A1" w:rsidRPr="00FD0DBE" w:rsidRDefault="002F13A1" w:rsidP="00F3059D">
            <w:pPr>
              <w:spacing w:after="0"/>
              <w:ind w:firstLine="226"/>
              <w:jc w:val="right"/>
              <w:rPr>
                <w:rFonts w:eastAsia="Times New Roman"/>
                <w:sz w:val="20"/>
                <w:szCs w:val="20"/>
                <w:lang w:eastAsia="lv-LV"/>
              </w:rPr>
            </w:pPr>
            <w:r w:rsidRPr="00FD0DBE">
              <w:rPr>
                <w:rFonts w:eastAsia="Times New Roman"/>
                <w:sz w:val="20"/>
                <w:szCs w:val="20"/>
                <w:lang w:eastAsia="lv-LV"/>
              </w:rPr>
              <w:t>37 057</w:t>
            </w:r>
          </w:p>
        </w:tc>
        <w:tc>
          <w:tcPr>
            <w:tcW w:w="2085" w:type="dxa"/>
            <w:shd w:val="clear" w:color="auto" w:fill="FFFFFF" w:themeFill="background1"/>
            <w:vAlign w:val="center"/>
            <w:hideMark/>
          </w:tcPr>
          <w:p w14:paraId="37DEDC0C"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19 565 103</w:t>
            </w:r>
          </w:p>
        </w:tc>
        <w:tc>
          <w:tcPr>
            <w:tcW w:w="1637" w:type="dxa"/>
            <w:shd w:val="clear" w:color="auto" w:fill="F7CAAC" w:themeFill="accent2" w:themeFillTint="66"/>
            <w:vAlign w:val="center"/>
            <w:hideMark/>
          </w:tcPr>
          <w:p w14:paraId="7BAC9D2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528</w:t>
            </w:r>
          </w:p>
        </w:tc>
        <w:tc>
          <w:tcPr>
            <w:tcW w:w="1370" w:type="dxa"/>
            <w:shd w:val="clear" w:color="auto" w:fill="F8CBAD"/>
            <w:vAlign w:val="center"/>
            <w:hideMark/>
          </w:tcPr>
          <w:p w14:paraId="28152D52" w14:textId="77777777" w:rsidR="002F13A1" w:rsidRPr="00FD0DBE" w:rsidRDefault="002F13A1" w:rsidP="00F3059D">
            <w:pPr>
              <w:spacing w:after="0"/>
              <w:jc w:val="right"/>
              <w:rPr>
                <w:rFonts w:eastAsia="Times New Roman"/>
                <w:sz w:val="20"/>
                <w:szCs w:val="20"/>
                <w:lang w:eastAsia="lv-LV"/>
              </w:rPr>
            </w:pPr>
            <w:r w:rsidRPr="00FD0DBE">
              <w:rPr>
                <w:rFonts w:eastAsia="Times New Roman"/>
                <w:sz w:val="20"/>
                <w:szCs w:val="20"/>
                <w:lang w:eastAsia="lv-LV"/>
              </w:rPr>
              <w:t>114,63%</w:t>
            </w:r>
          </w:p>
        </w:tc>
      </w:tr>
    </w:tbl>
    <w:p w14:paraId="5852AC33" w14:textId="77777777" w:rsidR="002F13A1" w:rsidRPr="00FD0DBE" w:rsidRDefault="002F13A1" w:rsidP="5EFF1C9C">
      <w:pPr>
        <w:jc w:val="right"/>
        <w:rPr>
          <w:rFonts w:eastAsia="Times New Roman"/>
          <w:i/>
          <w:iCs/>
        </w:rPr>
      </w:pPr>
      <w:r w:rsidRPr="00FD0DBE">
        <w:rPr>
          <w:rFonts w:eastAsia="Times New Roman"/>
          <w:i/>
          <w:iCs/>
        </w:rPr>
        <w:t>Datu avots: PMLP, VK</w:t>
      </w:r>
    </w:p>
    <w:p w14:paraId="76A50334" w14:textId="77777777" w:rsidR="002F13A1" w:rsidRPr="00FD0DBE" w:rsidRDefault="002F13A1" w:rsidP="5EFF1C9C">
      <w:pPr>
        <w:rPr>
          <w:rFonts w:eastAsia="Times New Roman"/>
        </w:rPr>
      </w:pPr>
      <w:r w:rsidRPr="00FD0DBE">
        <w:rPr>
          <w:rFonts w:eastAsia="Times New Roman"/>
        </w:rPr>
        <w:t xml:space="preserve">Analizējot datus, tika nodalītas </w:t>
      </w:r>
      <w:proofErr w:type="spellStart"/>
      <w:r w:rsidRPr="00FD0DBE">
        <w:rPr>
          <w:rFonts w:eastAsia="Times New Roman"/>
        </w:rPr>
        <w:t>valstspilsētu</w:t>
      </w:r>
      <w:proofErr w:type="spellEnd"/>
      <w:r w:rsidRPr="00FD0DBE">
        <w:rPr>
          <w:rFonts w:eastAsia="Times New Roman"/>
        </w:rPr>
        <w:t xml:space="preserve"> pašvaldības no novadiem, jo tajās ir lielāks apdzīvotības blīvums un mazāka teritorijas platība. Vidējās izmaksas uz 1 iedzīvotāju novados ir 242 EUR. Ir novērojama neliela korelācija starp teritoriju apsaimniekošanas izmaksām uz 1 iedzīvotāju un apdzīvotās vietas blīvumu. 13 pašvaldībās tiek pārsniegtas izmaksas uz 1 iedzīvotāju, salīdzinot ar vidējo, kur apdzīvotības blīvums ir salīdzinoši zems. </w:t>
      </w:r>
    </w:p>
    <w:p w14:paraId="3378EA90" w14:textId="7474C7AF" w:rsidR="002F13A1" w:rsidRPr="00FD0DBE" w:rsidRDefault="00DE570F" w:rsidP="008E2C84">
      <w:pPr>
        <w:pStyle w:val="Caption"/>
      </w:pPr>
      <w:bookmarkStart w:id="61" w:name="_Toc91019178"/>
      <w:r w:rsidRPr="00FD0DBE">
        <w:t>30</w:t>
      </w:r>
      <w:r w:rsidR="002F13A1" w:rsidRPr="00FD0DBE">
        <w:t xml:space="preserve">. attēls. Teritorijas un mājokļu apsaimniekošanas izmaksas uz 1 iedz. EUR un apdzīvotības blīvums pašvaldībās (izņemot </w:t>
      </w:r>
      <w:proofErr w:type="spellStart"/>
      <w:r w:rsidR="002F13A1" w:rsidRPr="00FD0DBE">
        <w:t>valstspilsētu</w:t>
      </w:r>
      <w:proofErr w:type="spellEnd"/>
      <w:r w:rsidR="002F13A1" w:rsidRPr="00FD0DBE">
        <w:t xml:space="preserve"> pašvaldības)</w:t>
      </w:r>
      <w:bookmarkEnd w:id="61"/>
    </w:p>
    <w:p w14:paraId="40CB55C7" w14:textId="77777777" w:rsidR="002F13A1" w:rsidRPr="00FD0DBE" w:rsidRDefault="002F13A1" w:rsidP="008E2C84">
      <w:pPr>
        <w:pStyle w:val="Caption"/>
      </w:pPr>
      <w:r w:rsidRPr="00FD0DBE">
        <w:rPr>
          <w:noProof/>
        </w:rPr>
        <w:drawing>
          <wp:inline distT="0" distB="0" distL="0" distR="0" wp14:anchorId="04169951" wp14:editId="5CFAD27E">
            <wp:extent cx="5743575" cy="2721934"/>
            <wp:effectExtent l="0" t="0" r="0" b="2540"/>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pic:nvPicPr>
                  <pic:blipFill>
                    <a:blip r:embed="rId47">
                      <a:extLst>
                        <a:ext uri="{28A0092B-C50C-407E-A947-70E740481C1C}">
                          <a14:useLocalDpi xmlns:a14="http://schemas.microsoft.com/office/drawing/2010/main" val="0"/>
                        </a:ext>
                      </a:extLst>
                    </a:blip>
                    <a:stretch>
                      <a:fillRect/>
                    </a:stretch>
                  </pic:blipFill>
                  <pic:spPr>
                    <a:xfrm>
                      <a:off x="0" y="0"/>
                      <a:ext cx="5743575" cy="2721934"/>
                    </a:xfrm>
                    <a:prstGeom prst="rect">
                      <a:avLst/>
                    </a:prstGeom>
                  </pic:spPr>
                </pic:pic>
              </a:graphicData>
            </a:graphic>
          </wp:inline>
        </w:drawing>
      </w:r>
      <w:r w:rsidRPr="00FD0DBE">
        <w:t>Datu avots: RAIM</w:t>
      </w:r>
    </w:p>
    <w:p w14:paraId="53A6875D" w14:textId="77777777" w:rsidR="002F13A1" w:rsidRPr="00FD0DBE" w:rsidRDefault="002F13A1" w:rsidP="008E2C84">
      <w:pPr>
        <w:pStyle w:val="Caption"/>
      </w:pPr>
    </w:p>
    <w:p w14:paraId="36A3CCFB" w14:textId="77777777" w:rsidR="002F13A1" w:rsidRPr="00FD0DBE" w:rsidRDefault="002F13A1" w:rsidP="00F3059D">
      <w:pPr>
        <w:rPr>
          <w:b/>
        </w:rPr>
      </w:pPr>
      <w:r w:rsidRPr="00FD0DBE">
        <w:t xml:space="preserve">Analizējot </w:t>
      </w:r>
      <w:proofErr w:type="spellStart"/>
      <w:r w:rsidRPr="00FD0DBE">
        <w:t>valstspilsētas</w:t>
      </w:r>
      <w:proofErr w:type="spellEnd"/>
      <w:r w:rsidRPr="00FD0DBE">
        <w:t xml:space="preserve">, vidējās teritorijas un mājokļu apsaimniekošanas izmaksas ir 165 EUR uz 1 iedzīvotāju, skatīt attēlu zemāk. Starp visām </w:t>
      </w:r>
      <w:proofErr w:type="spellStart"/>
      <w:r w:rsidRPr="00FD0DBE">
        <w:t>valstspilsētām</w:t>
      </w:r>
      <w:proofErr w:type="spellEnd"/>
      <w:r w:rsidRPr="00FD0DBE">
        <w:t xml:space="preserve"> Ventspils pilsētas izmaksas uz 1 iedzīvotāju ir krietni lielākas, lai gan apdzīvotības blīvums ir otrs zemākais starp </w:t>
      </w:r>
      <w:proofErr w:type="spellStart"/>
      <w:r w:rsidRPr="00FD0DBE">
        <w:t>valstspilsētām</w:t>
      </w:r>
      <w:proofErr w:type="spellEnd"/>
      <w:r w:rsidRPr="00FD0DBE">
        <w:t xml:space="preserve">, kas, iespējams, saistīts ar to, ka no 2021.gada 1.janvāra savu darbību uzsāka jauna pašvaldības iestāde “Ventspils osta”, kuras galvenie uzdevumi ir nodrošināt Ventspils pilsētas pašvaldībai piederošo un piekrītošo īpašumu pārvaldīšanu, pārraudzību, efektīvu un pašvaldības interesēm atbilstošu izmantošanu, kā arī Ventspils brīvostas pārvaldei valdījumā nodotās mantas pārraudzību pašvaldības interesēs. Tāpat arī iespējamas atšķirības izdevumu uzskaitē, neraugoties uz vienotu </w:t>
      </w:r>
      <w:r w:rsidRPr="00FD0DBE">
        <w:lastRenderedPageBreak/>
        <w:t>izdevumu klasifikāciju, jo pašvaldībās var atšķirties, piemēram, kategorija, kādā plāno izdevumus dabas teritoriju apsaimniekošanai un labiekārtošanai.</w:t>
      </w:r>
    </w:p>
    <w:p w14:paraId="44FB9CFD" w14:textId="14BB4F10" w:rsidR="002F13A1" w:rsidRPr="00FD0DBE" w:rsidRDefault="00DE570F" w:rsidP="008E2C84">
      <w:pPr>
        <w:pStyle w:val="Caption"/>
      </w:pPr>
      <w:bookmarkStart w:id="62" w:name="_Toc91019179"/>
      <w:r w:rsidRPr="00FD0DBE">
        <w:t>31</w:t>
      </w:r>
      <w:r w:rsidR="002F13A1" w:rsidRPr="00FD0DBE">
        <w:t xml:space="preserve">. attēls. Teritorijas un mājokļu apsaimniekošanas izmaksas uz 1 iedz. EUR un apdzīvotības blīvums </w:t>
      </w:r>
      <w:proofErr w:type="spellStart"/>
      <w:r w:rsidR="002F13A1" w:rsidRPr="00FD0DBE">
        <w:t>valstspilsētu</w:t>
      </w:r>
      <w:proofErr w:type="spellEnd"/>
      <w:r w:rsidR="002F13A1" w:rsidRPr="00FD0DBE">
        <w:t xml:space="preserve"> pašvaldībās</w:t>
      </w:r>
      <w:bookmarkEnd w:id="62"/>
    </w:p>
    <w:p w14:paraId="03C26DA8" w14:textId="77777777" w:rsidR="002F13A1" w:rsidRPr="00FD0DBE" w:rsidRDefault="002F13A1" w:rsidP="5EFF1C9C">
      <w:pPr>
        <w:spacing w:before="60"/>
        <w:jc w:val="right"/>
        <w:rPr>
          <w:rFonts w:eastAsia="Times New Roman"/>
          <w:i/>
          <w:iCs/>
        </w:rPr>
      </w:pPr>
      <w:r w:rsidRPr="00FD0DBE">
        <w:rPr>
          <w:noProof/>
        </w:rPr>
        <w:drawing>
          <wp:inline distT="0" distB="0" distL="0" distR="0" wp14:anchorId="2EC34D8E" wp14:editId="7B702F36">
            <wp:extent cx="5735300" cy="2238375"/>
            <wp:effectExtent l="0" t="0" r="0" b="0"/>
            <wp:docPr id="90" name="Picture 90"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0"/>
                    <pic:cNvPicPr/>
                  </pic:nvPicPr>
                  <pic:blipFill>
                    <a:blip r:embed="rId48">
                      <a:extLst>
                        <a:ext uri="{28A0092B-C50C-407E-A947-70E740481C1C}">
                          <a14:useLocalDpi xmlns:a14="http://schemas.microsoft.com/office/drawing/2010/main" val="0"/>
                        </a:ext>
                      </a:extLst>
                    </a:blip>
                    <a:stretch>
                      <a:fillRect/>
                    </a:stretch>
                  </pic:blipFill>
                  <pic:spPr>
                    <a:xfrm>
                      <a:off x="0" y="0"/>
                      <a:ext cx="5735300" cy="2238375"/>
                    </a:xfrm>
                    <a:prstGeom prst="rect">
                      <a:avLst/>
                    </a:prstGeom>
                  </pic:spPr>
                </pic:pic>
              </a:graphicData>
            </a:graphic>
          </wp:inline>
        </w:drawing>
      </w:r>
      <w:r w:rsidRPr="00FD0DBE">
        <w:rPr>
          <w:rFonts w:eastAsia="Times New Roman"/>
          <w:i/>
          <w:iCs/>
        </w:rPr>
        <w:t>Datu avots: RAIM</w:t>
      </w:r>
    </w:p>
    <w:p w14:paraId="4B24F49E" w14:textId="77777777" w:rsidR="002F13A1" w:rsidRPr="00FD0DBE" w:rsidRDefault="002F13A1" w:rsidP="5EFF1C9C">
      <w:pPr>
        <w:pStyle w:val="Heading4"/>
        <w:rPr>
          <w:rFonts w:eastAsia="Times New Roman"/>
        </w:rPr>
      </w:pPr>
      <w:r w:rsidRPr="00FD0DBE">
        <w:rPr>
          <w:rFonts w:eastAsia="Times New Roman"/>
        </w:rPr>
        <w:t>Sabiedriskās kārtības un drošības pakalpojumu nodrošināšana</w:t>
      </w:r>
    </w:p>
    <w:p w14:paraId="63C92C96" w14:textId="77777777" w:rsidR="002F13A1" w:rsidRPr="00FD0DBE" w:rsidRDefault="002F13A1" w:rsidP="5EFF1C9C">
      <w:pPr>
        <w:rPr>
          <w:rFonts w:eastAsia="Times New Roman"/>
          <w:b/>
          <w:bCs/>
        </w:rPr>
      </w:pPr>
      <w:r w:rsidRPr="00FD0DBE">
        <w:rPr>
          <w:rFonts w:eastAsia="Times New Roman"/>
          <w:b/>
          <w:bCs/>
        </w:rPr>
        <w:t>Pašvaldības loma sabiedriskās kārtības nodrošināšanā</w:t>
      </w:r>
    </w:p>
    <w:p w14:paraId="37C05281" w14:textId="77777777" w:rsidR="002F13A1" w:rsidRPr="00FD0DBE" w:rsidRDefault="002F13A1" w:rsidP="5EFF1C9C">
      <w:pPr>
        <w:rPr>
          <w:rFonts w:eastAsia="Times New Roman"/>
          <w:i/>
          <w:iCs/>
        </w:rPr>
      </w:pPr>
      <w:r w:rsidRPr="00FD0DBE">
        <w:rPr>
          <w:rFonts w:eastAsia="Times New Roman"/>
        </w:rPr>
        <w:t>Likuma “Par pašvaldībām”</w:t>
      </w:r>
      <w:r w:rsidRPr="00FD0DBE">
        <w:rPr>
          <w:rStyle w:val="FootnoteReference"/>
          <w:rFonts w:eastAsia="Times New Roman"/>
        </w:rPr>
        <w:footnoteReference w:id="24"/>
      </w:r>
      <w:r w:rsidRPr="00FD0DBE">
        <w:rPr>
          <w:rFonts w:eastAsia="Times New Roman"/>
        </w:rPr>
        <w:t xml:space="preserve"> 15. pantā uzskaitītas pašvaldību autonomās funkcijas, kur par sabiedrisko kārtību un drošību noteikts, ka pašvaldībām ir </w:t>
      </w:r>
      <w:r w:rsidRPr="00FD0DBE">
        <w:rPr>
          <w:rFonts w:eastAsia="Times New Roman"/>
          <w:i/>
          <w:iCs/>
        </w:rPr>
        <w:t xml:space="preserve">jāpiedalās sabiedriskās kārtības nodrošināšanā, apkarot žūpību un netiklību. </w:t>
      </w:r>
    </w:p>
    <w:p w14:paraId="6829FACC" w14:textId="77777777" w:rsidR="002F13A1" w:rsidRPr="00FD0DBE" w:rsidRDefault="002F13A1" w:rsidP="5EFF1C9C">
      <w:pPr>
        <w:rPr>
          <w:rFonts w:eastAsia="Times New Roman"/>
          <w:i/>
          <w:iCs/>
        </w:rPr>
      </w:pPr>
      <w:r w:rsidRPr="00FD0DBE">
        <w:rPr>
          <w:rFonts w:eastAsia="Times New Roman"/>
        </w:rPr>
        <w:t>Atsevišķas autonomās pašvaldības funkcijas dažos novados nodrošina iestādes, bet citos novados - domes struktūrvienības, piemēram, pašvaldības policija, vai uzdevums tiek deleģēts pakalpojuma sniedzējam. Likumā “Par policiju” (19.pants) noteikts, ka Pašvaldības policijas darbinieku skaitu nosaka attiecīgā pašvaldība vai likumā "Par pašvaldībām" noteiktā uzraudzības padome. Pašvaldības policijas sastāvā var būt tās priekšnieks, viņa vietnieki, vecākie inspektori, inspektori un jaunākie inspektori, kā arī vecākie kārtībnieki, kārtībnieki un jaunākie kārtībnieki. Likumā “Par policiju” (15.pants) Pašvaldības policija ir iekļauta attiecīgās pašvaldības sastāvā un izvēlētais funkcijas nodrošināšanas modelis ietekmē pašvaldības budžetu.</w:t>
      </w:r>
    </w:p>
    <w:p w14:paraId="2D875F71" w14:textId="77777777" w:rsidR="002F13A1" w:rsidRPr="00FD0DBE" w:rsidRDefault="002F13A1" w:rsidP="5EFF1C9C">
      <w:pPr>
        <w:rPr>
          <w:rFonts w:eastAsia="Times New Roman"/>
          <w:b/>
          <w:bCs/>
        </w:rPr>
      </w:pPr>
      <w:r w:rsidRPr="00FD0DBE">
        <w:rPr>
          <w:rFonts w:eastAsia="Times New Roman"/>
          <w:b/>
          <w:bCs/>
        </w:rPr>
        <w:t xml:space="preserve">Sabiedriskās kārtības nodrošināšana un apdzīvotības blīvums </w:t>
      </w:r>
    </w:p>
    <w:p w14:paraId="3D654B24" w14:textId="77777777" w:rsidR="002F13A1" w:rsidRPr="00FD0DBE" w:rsidRDefault="002F13A1" w:rsidP="5EFF1C9C">
      <w:pPr>
        <w:spacing w:before="120"/>
        <w:rPr>
          <w:rFonts w:eastAsia="Times New Roman"/>
        </w:rPr>
      </w:pPr>
      <w:r w:rsidRPr="00FD0DBE">
        <w:rPr>
          <w:rFonts w:eastAsia="Times New Roman"/>
        </w:rPr>
        <w:t xml:space="preserve">Analizējot datus, tika nodalītas </w:t>
      </w:r>
      <w:proofErr w:type="spellStart"/>
      <w:r w:rsidRPr="00FD0DBE">
        <w:rPr>
          <w:rFonts w:eastAsia="Times New Roman"/>
        </w:rPr>
        <w:t>valstspilsētu</w:t>
      </w:r>
      <w:proofErr w:type="spellEnd"/>
      <w:r w:rsidRPr="00FD0DBE">
        <w:rPr>
          <w:rFonts w:eastAsia="Times New Roman"/>
        </w:rPr>
        <w:t xml:space="preserve"> pašvaldības no novadu pašvaldībām. Vidējās izmaksas, iekļaujot aprēķinā visus novadus, izņemot </w:t>
      </w:r>
      <w:proofErr w:type="spellStart"/>
      <w:r w:rsidRPr="00FD0DBE">
        <w:rPr>
          <w:rFonts w:eastAsia="Times New Roman"/>
        </w:rPr>
        <w:t>valstspilsētu</w:t>
      </w:r>
      <w:proofErr w:type="spellEnd"/>
      <w:r w:rsidRPr="00FD0DBE">
        <w:rPr>
          <w:rFonts w:eastAsia="Times New Roman"/>
        </w:rPr>
        <w:t xml:space="preserve"> pašvaldības, ir  19 EUR/iedz. Kā redzams no attēla zemāk ir tieša korelācija starp apdzīvotības blīvumu un sabiedriskās kārtības nodrošināšanas izmaksām. </w:t>
      </w:r>
    </w:p>
    <w:p w14:paraId="117EBC96" w14:textId="77777777" w:rsidR="000402F3" w:rsidRPr="00FD0DBE" w:rsidRDefault="000402F3">
      <w:pPr>
        <w:spacing w:after="160" w:line="259" w:lineRule="auto"/>
        <w:jc w:val="left"/>
        <w:rPr>
          <w:b/>
          <w:bCs/>
          <w:i/>
          <w:iCs/>
          <w:sz w:val="22"/>
          <w:szCs w:val="22"/>
        </w:rPr>
      </w:pPr>
      <w:bookmarkStart w:id="63" w:name="_Toc91019180"/>
      <w:r w:rsidRPr="00FD0DBE">
        <w:br w:type="page"/>
      </w:r>
    </w:p>
    <w:p w14:paraId="72007CCA" w14:textId="19C0B8D0" w:rsidR="002F13A1" w:rsidRPr="00FD0DBE" w:rsidRDefault="00790D13" w:rsidP="008E2C84">
      <w:pPr>
        <w:pStyle w:val="Caption"/>
      </w:pPr>
      <w:r w:rsidRPr="00FD0DBE">
        <w:lastRenderedPageBreak/>
        <w:t>32</w:t>
      </w:r>
      <w:r w:rsidR="002F13A1" w:rsidRPr="00FD0DBE">
        <w:t xml:space="preserve">. attēls. Sabiedriskās kārtības un drošības pakalpojumu izmaksas, EUR uz 1 iedz. un apdzīvotības blīvums pašvaldības (izņemot </w:t>
      </w:r>
      <w:proofErr w:type="spellStart"/>
      <w:r w:rsidR="002F13A1" w:rsidRPr="00FD0DBE">
        <w:t>valstspilsētu</w:t>
      </w:r>
      <w:proofErr w:type="spellEnd"/>
      <w:r w:rsidR="002F13A1" w:rsidRPr="00FD0DBE">
        <w:t xml:space="preserve"> pašvaldības)</w:t>
      </w:r>
      <w:bookmarkEnd w:id="63"/>
    </w:p>
    <w:p w14:paraId="17C053FC" w14:textId="77777777" w:rsidR="002F13A1" w:rsidRPr="00FD0DBE" w:rsidRDefault="002F13A1" w:rsidP="5EFF1C9C">
      <w:pPr>
        <w:spacing w:before="60"/>
        <w:jc w:val="right"/>
        <w:rPr>
          <w:rFonts w:eastAsia="Times New Roman"/>
          <w:i/>
          <w:iCs/>
        </w:rPr>
      </w:pPr>
      <w:r w:rsidRPr="00FD0DBE">
        <w:rPr>
          <w:noProof/>
        </w:rPr>
        <w:drawing>
          <wp:inline distT="0" distB="0" distL="0" distR="0" wp14:anchorId="625D1079" wp14:editId="62CCCF3C">
            <wp:extent cx="5719416" cy="1914525"/>
            <wp:effectExtent l="0" t="0" r="0" b="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pic:nvPicPr>
                  <pic:blipFill>
                    <a:blip r:embed="rId49" cstate="print">
                      <a:extLst>
                        <a:ext uri="{28A0092B-C50C-407E-A947-70E740481C1C}">
                          <a14:useLocalDpi xmlns:a14="http://schemas.microsoft.com/office/drawing/2010/main" val="0"/>
                        </a:ext>
                      </a:extLst>
                    </a:blip>
                    <a:stretch>
                      <a:fillRect/>
                    </a:stretch>
                  </pic:blipFill>
                  <pic:spPr>
                    <a:xfrm>
                      <a:off x="0" y="0"/>
                      <a:ext cx="5719416" cy="1914525"/>
                    </a:xfrm>
                    <a:prstGeom prst="rect">
                      <a:avLst/>
                    </a:prstGeom>
                  </pic:spPr>
                </pic:pic>
              </a:graphicData>
            </a:graphic>
          </wp:inline>
        </w:drawing>
      </w:r>
      <w:r w:rsidRPr="00FD0DBE">
        <w:rPr>
          <w:rFonts w:eastAsia="Times New Roman"/>
          <w:i/>
          <w:iCs/>
        </w:rPr>
        <w:t>Datu avots: RAIM</w:t>
      </w:r>
    </w:p>
    <w:p w14:paraId="4862B51A" w14:textId="77777777" w:rsidR="002F13A1" w:rsidRPr="00FD0DBE" w:rsidRDefault="002F13A1" w:rsidP="5EFF1C9C">
      <w:pPr>
        <w:rPr>
          <w:rFonts w:eastAsia="Times New Roman"/>
          <w:i/>
          <w:iCs/>
          <w:sz w:val="20"/>
          <w:szCs w:val="20"/>
        </w:rPr>
      </w:pPr>
    </w:p>
    <w:p w14:paraId="0DCA7606" w14:textId="77777777" w:rsidR="002F13A1" w:rsidRPr="00FD0DBE" w:rsidRDefault="002F13A1" w:rsidP="5EFF1C9C">
      <w:pPr>
        <w:rPr>
          <w:rFonts w:eastAsia="Times New Roman"/>
        </w:rPr>
      </w:pPr>
      <w:r w:rsidRPr="00FD0DBE">
        <w:rPr>
          <w:rFonts w:eastAsia="Times New Roman"/>
        </w:rPr>
        <w:t xml:space="preserve">Veicot analīzi starp </w:t>
      </w:r>
      <w:proofErr w:type="spellStart"/>
      <w:r w:rsidRPr="00FD0DBE">
        <w:rPr>
          <w:rFonts w:eastAsia="Times New Roman"/>
        </w:rPr>
        <w:t>valstspilsētu</w:t>
      </w:r>
      <w:proofErr w:type="spellEnd"/>
      <w:r w:rsidRPr="00FD0DBE">
        <w:rPr>
          <w:rFonts w:eastAsia="Times New Roman"/>
        </w:rPr>
        <w:t xml:space="preserve"> pašvaldībām, vidējās sabiedriskās kārtības izmaksas ir 40 EUR uz 1 iedzīvotāju, skatīt attēlu zemāk. Trīs </w:t>
      </w:r>
      <w:proofErr w:type="spellStart"/>
      <w:r w:rsidRPr="00FD0DBE">
        <w:rPr>
          <w:rFonts w:eastAsia="Times New Roman"/>
        </w:rPr>
        <w:t>valstspilsētu</w:t>
      </w:r>
      <w:proofErr w:type="spellEnd"/>
      <w:r w:rsidRPr="00FD0DBE">
        <w:rPr>
          <w:rFonts w:eastAsia="Times New Roman"/>
        </w:rPr>
        <w:t xml:space="preserve"> pašvaldībās izdevumi uz 1 iedzīvotāju pārsniedz vidējās izmaksas. </w:t>
      </w:r>
    </w:p>
    <w:p w14:paraId="2B1E73E9" w14:textId="29C3CDAB" w:rsidR="002F13A1" w:rsidRPr="00FD0DBE" w:rsidRDefault="00790D13" w:rsidP="008E2C84">
      <w:pPr>
        <w:pStyle w:val="Caption"/>
      </w:pPr>
      <w:bookmarkStart w:id="64" w:name="_Toc91019181"/>
      <w:r w:rsidRPr="00FD0DBE">
        <w:t>33</w:t>
      </w:r>
      <w:r w:rsidR="002F13A1" w:rsidRPr="00FD0DBE">
        <w:t xml:space="preserve">. attēls. Sabiedriskās kārtības un drošības pakalpojumu izmaksas uz 1 iedz. EUR un apdzīvotības blīvums </w:t>
      </w:r>
      <w:proofErr w:type="spellStart"/>
      <w:r w:rsidR="002F13A1" w:rsidRPr="00FD0DBE">
        <w:t>valstspilsētu</w:t>
      </w:r>
      <w:proofErr w:type="spellEnd"/>
      <w:r w:rsidR="002F13A1" w:rsidRPr="00FD0DBE">
        <w:t xml:space="preserve"> pašvaldībās</w:t>
      </w:r>
      <w:bookmarkEnd w:id="64"/>
    </w:p>
    <w:p w14:paraId="4A51802B" w14:textId="77777777" w:rsidR="002F13A1" w:rsidRPr="00FD0DBE" w:rsidRDefault="002F13A1" w:rsidP="5EFF1C9C">
      <w:pPr>
        <w:spacing w:before="60"/>
        <w:jc w:val="right"/>
        <w:rPr>
          <w:rFonts w:eastAsia="Times New Roman"/>
          <w:i/>
          <w:iCs/>
        </w:rPr>
      </w:pPr>
      <w:r w:rsidRPr="00FD0DBE">
        <w:rPr>
          <w:noProof/>
        </w:rPr>
        <w:drawing>
          <wp:inline distT="0" distB="0" distL="0" distR="0" wp14:anchorId="727E3584" wp14:editId="59130493">
            <wp:extent cx="5724524" cy="1616538"/>
            <wp:effectExtent l="0" t="0" r="0" b="3175"/>
            <wp:docPr id="125" name="Picture 125" descr="Chart, waterfall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5"/>
                    <pic:cNvPicPr/>
                  </pic:nvPicPr>
                  <pic:blipFill>
                    <a:blip r:embed="rId50" cstate="print">
                      <a:extLst>
                        <a:ext uri="{28A0092B-C50C-407E-A947-70E740481C1C}">
                          <a14:useLocalDpi xmlns:a14="http://schemas.microsoft.com/office/drawing/2010/main" val="0"/>
                        </a:ext>
                      </a:extLst>
                    </a:blip>
                    <a:stretch>
                      <a:fillRect/>
                    </a:stretch>
                  </pic:blipFill>
                  <pic:spPr>
                    <a:xfrm>
                      <a:off x="0" y="0"/>
                      <a:ext cx="5724524" cy="1616538"/>
                    </a:xfrm>
                    <a:prstGeom prst="rect">
                      <a:avLst/>
                    </a:prstGeom>
                  </pic:spPr>
                </pic:pic>
              </a:graphicData>
            </a:graphic>
          </wp:inline>
        </w:drawing>
      </w:r>
      <w:r w:rsidRPr="00FD0DBE">
        <w:rPr>
          <w:rFonts w:eastAsia="Times New Roman"/>
          <w:i/>
          <w:iCs/>
        </w:rPr>
        <w:t>Datu avots: RAIM</w:t>
      </w:r>
    </w:p>
    <w:p w14:paraId="33AED93F" w14:textId="77777777" w:rsidR="002F13A1" w:rsidRPr="00FD0DBE" w:rsidRDefault="002F13A1" w:rsidP="5EFF1C9C">
      <w:pPr>
        <w:rPr>
          <w:rFonts w:eastAsia="Times New Roman"/>
          <w:i/>
          <w:iCs/>
          <w:sz w:val="20"/>
          <w:szCs w:val="20"/>
        </w:rPr>
      </w:pPr>
    </w:p>
    <w:p w14:paraId="55D127BE" w14:textId="77777777" w:rsidR="002F13A1" w:rsidRPr="00FD0DBE" w:rsidRDefault="002F13A1" w:rsidP="5EFF1C9C">
      <w:pPr>
        <w:rPr>
          <w:rFonts w:eastAsia="Times New Roman"/>
        </w:rPr>
      </w:pPr>
      <w:r w:rsidRPr="00FD0DBE">
        <w:rPr>
          <w:rFonts w:eastAsia="Times New Roman"/>
        </w:rPr>
        <w:t>Rēzeknes novada pašvaldībā 2021.gada budžetā sabiedriskās kārtības nodrošināšanai plānoti vien 2 000 EUR, savukārt 2020.gadā finansējums šai kategorija netika paredzēts. Tas saistāms ar 2014.gadā Rēzeknes pašvaldības pieņemto lēmumu likvidēt pašvaldības policiju, tā vietā izveidojot Rēzeknes pilsētas domes Administratīvo inspekciju, kuras izdevumi ir iekļauti budžeta ekonomiskās klasifikācijas kodā “Vispārīgie valdības dienesti”.</w:t>
      </w:r>
    </w:p>
    <w:p w14:paraId="53EE8667" w14:textId="77777777" w:rsidR="002F13A1" w:rsidRPr="00FD0DBE" w:rsidRDefault="002F13A1" w:rsidP="5EFF1C9C">
      <w:pPr>
        <w:rPr>
          <w:rFonts w:eastAsia="Times New Roman"/>
          <w:color w:val="5E6175"/>
          <w:sz w:val="20"/>
          <w:szCs w:val="20"/>
        </w:rPr>
      </w:pPr>
    </w:p>
    <w:p w14:paraId="00A70A38" w14:textId="77777777" w:rsidR="002F13A1" w:rsidRPr="00FD0DBE" w:rsidRDefault="002F13A1" w:rsidP="5EFF1C9C">
      <w:pPr>
        <w:pStyle w:val="Heading4"/>
        <w:rPr>
          <w:rFonts w:eastAsia="Times New Roman"/>
        </w:rPr>
      </w:pPr>
      <w:r w:rsidRPr="00FD0DBE">
        <w:rPr>
          <w:rFonts w:eastAsia="Times New Roman"/>
        </w:rPr>
        <w:t>Atpūtas, kultūras un reliģijas pakalpojumu nodrošināšana</w:t>
      </w:r>
    </w:p>
    <w:p w14:paraId="233FAFEE" w14:textId="77777777" w:rsidR="002F13A1" w:rsidRPr="00FD0DBE" w:rsidRDefault="002F13A1" w:rsidP="5EFF1C9C">
      <w:pPr>
        <w:rPr>
          <w:rFonts w:eastAsia="Times New Roman"/>
          <w:b/>
          <w:bCs/>
        </w:rPr>
      </w:pPr>
      <w:r w:rsidRPr="00FD0DBE">
        <w:rPr>
          <w:rFonts w:eastAsia="Times New Roman"/>
          <w:b/>
          <w:bCs/>
        </w:rPr>
        <w:t>Pašvaldības loma kultūras pakalpojumu nodrošināšanā</w:t>
      </w:r>
    </w:p>
    <w:p w14:paraId="5D4D1008" w14:textId="77777777" w:rsidR="002F13A1" w:rsidRPr="00FD0DBE" w:rsidRDefault="002F13A1" w:rsidP="5EFF1C9C">
      <w:pPr>
        <w:rPr>
          <w:rFonts w:eastAsia="Times New Roman"/>
          <w:i/>
          <w:iCs/>
        </w:rPr>
      </w:pPr>
      <w:r w:rsidRPr="00FD0DBE">
        <w:rPr>
          <w:rFonts w:eastAsia="Times New Roman"/>
        </w:rPr>
        <w:t>Likuma “Par pašvaldībām”</w:t>
      </w:r>
      <w:r w:rsidRPr="00FD0DBE">
        <w:rPr>
          <w:rStyle w:val="FootnoteReference"/>
          <w:rFonts w:eastAsia="Times New Roman"/>
        </w:rPr>
        <w:footnoteReference w:id="25"/>
      </w:r>
      <w:r w:rsidRPr="00FD0DBE">
        <w:rPr>
          <w:rFonts w:eastAsia="Times New Roman"/>
        </w:rPr>
        <w:t xml:space="preserve"> 15. pantā uzskaitītas pašvaldību autonomās funkcijas, kur par sabiedrisko kārtību un drošību noteikts, ka pašvaldībām </w:t>
      </w:r>
      <w:r w:rsidRPr="00FD0DBE">
        <w:rPr>
          <w:rFonts w:eastAsia="Times New Roman"/>
          <w:i/>
          <w:iCs/>
        </w:rPr>
        <w:t xml:space="preserve">ir jārūpējas par kultūru un jāsekmē tradicionālo kultūras vērtību saglabāšanu un tautas jaunrades attīstību </w:t>
      </w:r>
      <w:r w:rsidRPr="00FD0DBE">
        <w:rPr>
          <w:rFonts w:eastAsia="Times New Roman"/>
          <w:i/>
          <w:iCs/>
        </w:rPr>
        <w:lastRenderedPageBreak/>
        <w:t>(organizatoriska un finansiāla palīdzība kultūras iestādēm un pasākumiem, atbalsts kultūras pieminekļu saglabāšanai u.c.).</w:t>
      </w:r>
    </w:p>
    <w:p w14:paraId="706CEEB0" w14:textId="77777777" w:rsidR="002F13A1" w:rsidRPr="00FD0DBE" w:rsidRDefault="002F13A1" w:rsidP="5EFF1C9C">
      <w:pPr>
        <w:rPr>
          <w:rFonts w:eastAsia="Times New Roman"/>
          <w:b/>
          <w:bCs/>
        </w:rPr>
      </w:pPr>
      <w:r w:rsidRPr="00FD0DBE">
        <w:rPr>
          <w:rFonts w:eastAsia="Times New Roman"/>
          <w:b/>
          <w:bCs/>
        </w:rPr>
        <w:t xml:space="preserve">Kultūras pakalpojumu nodrošināšana un apdzīvotības blīvums </w:t>
      </w:r>
    </w:p>
    <w:p w14:paraId="1E0DCE20" w14:textId="77777777" w:rsidR="002F13A1" w:rsidRPr="00FD0DBE" w:rsidRDefault="002F13A1" w:rsidP="5EFF1C9C">
      <w:pPr>
        <w:spacing w:before="120"/>
        <w:rPr>
          <w:rFonts w:eastAsia="Times New Roman"/>
        </w:rPr>
      </w:pPr>
      <w:r w:rsidRPr="00FD0DBE">
        <w:rPr>
          <w:rFonts w:eastAsia="Times New Roman"/>
        </w:rPr>
        <w:t xml:space="preserve">Analizējot datus, tika nodalītas </w:t>
      </w:r>
      <w:proofErr w:type="spellStart"/>
      <w:r w:rsidRPr="00FD0DBE">
        <w:rPr>
          <w:rFonts w:eastAsia="Times New Roman"/>
        </w:rPr>
        <w:t>valstspilsētu</w:t>
      </w:r>
      <w:proofErr w:type="spellEnd"/>
      <w:r w:rsidRPr="00FD0DBE">
        <w:rPr>
          <w:rFonts w:eastAsia="Times New Roman"/>
        </w:rPr>
        <w:t xml:space="preserve"> pašvaldības no novadu pašvaldībām. Vidējās novadu izmaksas uz 1 iedzīvotāju – 151 EUR/iedz. Starp visiem novadiem visaugstākās izmaksas uz 1 iedzīvotāju ir Saulkrastu (364 EUR) un Valmieras novadam (337 EUR), pārsniedzot vidējo radītāju divas reizes. Analizējot Saulkrastu novada budžeta izdevumus šajā kategorijā, secināms, ka būtisku daļu izdevumu (40%) plānota Saulkrastu sporta un ģimenes centra uzturēšanai, kas iespējams atšķiras no citās pašvaldībās šajā funkcionālajā kodā plānotajiem izdevumiem. Savukārt Valmieras novadā tiek veiktas būtiskas investīcijas īstenojot projektu “Valmieras vēsturiskā centra attīstība” 2021.gadā paredzot finansējums 3,43 miljoni EUR apmērā, tai skaitā 1,7 miljoni EUR Valmieras pašvaldības budžeta līdzfinansējumu, izmantojot Valsts kases aizdevumu un attiecīgi nodrošināti pakalpojumi, lai uzlabotu pilsētas vidi (jaunā korpusa izbūve, mūra restaurācija un ēkas Bruņinieku ielā 1 pārbūve). Kā redzams attēlā zemāk -  nav tiešas korelācijas starp pakalpojumu izmaksām un apdzīvotības blīvumu.</w:t>
      </w:r>
    </w:p>
    <w:p w14:paraId="12A96297" w14:textId="3996A844" w:rsidR="002F13A1" w:rsidRPr="00FD0DBE" w:rsidRDefault="00790D13" w:rsidP="008E2C84">
      <w:pPr>
        <w:pStyle w:val="Caption"/>
      </w:pPr>
      <w:bookmarkStart w:id="65" w:name="_Toc91019182"/>
      <w:r w:rsidRPr="00FD0DBE">
        <w:t>34</w:t>
      </w:r>
      <w:r w:rsidR="002F13A1" w:rsidRPr="00FD0DBE">
        <w:t xml:space="preserve">. attēls. Atpūtas, kultūras un reliģijas izmaksas uz 1 iedz. EUR un apdzīvotības blīvums pašvaldībās (izņemot </w:t>
      </w:r>
      <w:proofErr w:type="spellStart"/>
      <w:r w:rsidR="002F13A1" w:rsidRPr="00FD0DBE">
        <w:t>valstspilsētu</w:t>
      </w:r>
      <w:proofErr w:type="spellEnd"/>
      <w:r w:rsidR="002F13A1" w:rsidRPr="00FD0DBE">
        <w:t xml:space="preserve"> pašvaldības)</w:t>
      </w:r>
      <w:bookmarkEnd w:id="65"/>
    </w:p>
    <w:p w14:paraId="073800D8" w14:textId="77777777" w:rsidR="002F13A1" w:rsidRPr="00FD0DBE" w:rsidRDefault="002F13A1" w:rsidP="5EFF1C9C">
      <w:pPr>
        <w:pStyle w:val="ListParagraph"/>
        <w:spacing w:before="60"/>
        <w:ind w:left="360"/>
        <w:jc w:val="right"/>
        <w:rPr>
          <w:rFonts w:eastAsia="Times New Roman"/>
          <w:color w:val="5E6375"/>
        </w:rPr>
      </w:pPr>
      <w:r w:rsidRPr="00FD0DBE">
        <w:rPr>
          <w:noProof/>
        </w:rPr>
        <w:drawing>
          <wp:inline distT="0" distB="0" distL="0" distR="0" wp14:anchorId="6D633DA0" wp14:editId="3ACF9CAD">
            <wp:extent cx="5514975" cy="2254051"/>
            <wp:effectExtent l="0" t="0" r="0" b="0"/>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pic:nvPicPr>
                  <pic:blipFill>
                    <a:blip r:embed="rId51">
                      <a:extLst>
                        <a:ext uri="{28A0092B-C50C-407E-A947-70E740481C1C}">
                          <a14:useLocalDpi xmlns:a14="http://schemas.microsoft.com/office/drawing/2010/main" val="0"/>
                        </a:ext>
                      </a:extLst>
                    </a:blip>
                    <a:stretch>
                      <a:fillRect/>
                    </a:stretch>
                  </pic:blipFill>
                  <pic:spPr>
                    <a:xfrm>
                      <a:off x="0" y="0"/>
                      <a:ext cx="5514975" cy="2254051"/>
                    </a:xfrm>
                    <a:prstGeom prst="rect">
                      <a:avLst/>
                    </a:prstGeom>
                  </pic:spPr>
                </pic:pic>
              </a:graphicData>
            </a:graphic>
          </wp:inline>
        </w:drawing>
      </w:r>
      <w:r w:rsidRPr="00FD0DBE">
        <w:rPr>
          <w:rFonts w:eastAsia="Times New Roman"/>
          <w:i/>
          <w:iCs/>
        </w:rPr>
        <w:t>Datu avots: RAIM</w:t>
      </w:r>
    </w:p>
    <w:p w14:paraId="0A85049C" w14:textId="77777777" w:rsidR="002F13A1" w:rsidRPr="00FD0DBE" w:rsidRDefault="002F13A1" w:rsidP="5EFF1C9C">
      <w:pPr>
        <w:pStyle w:val="ListParagraph"/>
        <w:ind w:left="0"/>
        <w:rPr>
          <w:rFonts w:eastAsia="Times New Roman"/>
        </w:rPr>
      </w:pPr>
    </w:p>
    <w:p w14:paraId="2C0E999C" w14:textId="77777777" w:rsidR="002F13A1" w:rsidRPr="00FD0DBE" w:rsidRDefault="002F13A1" w:rsidP="5EFF1C9C">
      <w:pPr>
        <w:pStyle w:val="ListParagraph"/>
        <w:ind w:left="0"/>
        <w:rPr>
          <w:rFonts w:eastAsia="Times New Roman"/>
        </w:rPr>
      </w:pPr>
      <w:r w:rsidRPr="00FD0DBE">
        <w:rPr>
          <w:rFonts w:eastAsia="Times New Roman"/>
        </w:rPr>
        <w:t xml:space="preserve">Atsevišķi tika veikta analīze </w:t>
      </w:r>
      <w:proofErr w:type="spellStart"/>
      <w:r w:rsidRPr="00FD0DBE">
        <w:rPr>
          <w:rFonts w:eastAsia="Times New Roman"/>
        </w:rPr>
        <w:t>valstspilsētu</w:t>
      </w:r>
      <w:proofErr w:type="spellEnd"/>
      <w:r w:rsidRPr="00FD0DBE">
        <w:rPr>
          <w:rFonts w:eastAsia="Times New Roman"/>
        </w:rPr>
        <w:t xml:space="preserve"> pašvaldībām, kur vidējās izmaksas uz 1 iedzīvotāju ir 228 EUR, skatīt attēlu zemāk.  Visaugstākās izmaksas uz 1 iedzīvotāju ir Jūrmalā (397 EUR) un Ventspilī (402 EUR), kur iedzīvotāju blīvums ir viszemākais starp </w:t>
      </w:r>
      <w:proofErr w:type="spellStart"/>
      <w:r w:rsidRPr="00FD0DBE">
        <w:rPr>
          <w:rFonts w:eastAsia="Times New Roman"/>
        </w:rPr>
        <w:t>valstspilsētu</w:t>
      </w:r>
      <w:proofErr w:type="spellEnd"/>
      <w:r w:rsidRPr="00FD0DBE">
        <w:rPr>
          <w:rFonts w:eastAsia="Times New Roman"/>
        </w:rPr>
        <w:t xml:space="preserve"> pašvaldībām, savukārt Rīgā, kur iedzīvotāju blīvums ir visaugstākais, izmaksas uz 1 iedzīvotāju atpūtā, kultūrā un reliģijā ir viszemākās (64 EUR). </w:t>
      </w:r>
    </w:p>
    <w:p w14:paraId="4727AD58" w14:textId="77777777" w:rsidR="002F13A1" w:rsidRPr="00FD0DBE" w:rsidRDefault="002F13A1" w:rsidP="00F3059D">
      <w:pPr>
        <w:rPr>
          <w:b/>
        </w:rPr>
      </w:pPr>
      <w:r w:rsidRPr="00FD0DBE">
        <w:t xml:space="preserve">Svarīgs aspekts ir pašvaldību iesaiste kultūras pasākumu līdzfinansēšanā, piemēram, Jūrmalai piedaloties Ķemeru parka pārbūvē un atjaunošanā, nodrošinot daudzfunkcionāla dabas tūrisma centra būvniecību Ķemeros un </w:t>
      </w:r>
      <w:proofErr w:type="spellStart"/>
      <w:r w:rsidRPr="00FD0DBE">
        <w:t>mežaparka</w:t>
      </w:r>
      <w:proofErr w:type="spellEnd"/>
      <w:r w:rsidRPr="00FD0DBE">
        <w:t xml:space="preserve"> labiekārtojuma izveidi, vai, piemēram, Liepājai ieguldot finansējumu koncertzālē “Liepājas Dzintars”.</w:t>
      </w:r>
    </w:p>
    <w:p w14:paraId="424541A2" w14:textId="77777777" w:rsidR="000402F3" w:rsidRPr="00FD0DBE" w:rsidRDefault="000402F3">
      <w:pPr>
        <w:spacing w:after="160" w:line="259" w:lineRule="auto"/>
        <w:jc w:val="left"/>
        <w:rPr>
          <w:b/>
          <w:bCs/>
          <w:i/>
          <w:iCs/>
          <w:sz w:val="22"/>
          <w:szCs w:val="22"/>
        </w:rPr>
      </w:pPr>
      <w:bookmarkStart w:id="66" w:name="_Toc91019183"/>
      <w:r w:rsidRPr="00FD0DBE">
        <w:br w:type="page"/>
      </w:r>
    </w:p>
    <w:p w14:paraId="5831E13C" w14:textId="461582BC" w:rsidR="002F13A1" w:rsidRPr="00FD0DBE" w:rsidRDefault="00790D13" w:rsidP="008E2C84">
      <w:pPr>
        <w:pStyle w:val="Caption"/>
      </w:pPr>
      <w:r w:rsidRPr="00FD0DBE">
        <w:lastRenderedPageBreak/>
        <w:t>35</w:t>
      </w:r>
      <w:r w:rsidR="002F13A1" w:rsidRPr="00FD0DBE">
        <w:t xml:space="preserve">. attēls. Atpūtas, kultūras un reliģijas izmaksas uz 1 iedz. un apdzīvotības blīvums </w:t>
      </w:r>
      <w:proofErr w:type="spellStart"/>
      <w:r w:rsidR="002F13A1" w:rsidRPr="00FD0DBE">
        <w:t>valstspilsētās</w:t>
      </w:r>
      <w:bookmarkEnd w:id="66"/>
      <w:proofErr w:type="spellEnd"/>
    </w:p>
    <w:p w14:paraId="0C9A9397" w14:textId="77777777" w:rsidR="002F13A1" w:rsidRPr="00FD0DBE" w:rsidRDefault="002F13A1" w:rsidP="5EFF1C9C">
      <w:pPr>
        <w:pStyle w:val="ListParagraph"/>
        <w:spacing w:before="60"/>
        <w:ind w:left="360"/>
        <w:jc w:val="right"/>
        <w:rPr>
          <w:rFonts w:eastAsia="Times New Roman"/>
          <w:i/>
          <w:iCs/>
        </w:rPr>
      </w:pPr>
      <w:r w:rsidRPr="00FD0DBE">
        <w:rPr>
          <w:noProof/>
        </w:rPr>
        <w:drawing>
          <wp:inline distT="0" distB="0" distL="0" distR="0" wp14:anchorId="1CCC33F5" wp14:editId="69A03C11">
            <wp:extent cx="5514975" cy="1901411"/>
            <wp:effectExtent l="0" t="0" r="0" b="3810"/>
            <wp:docPr id="124" name="Picture 124"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4"/>
                    <pic:cNvPicPr/>
                  </pic:nvPicPr>
                  <pic:blipFill>
                    <a:blip r:embed="rId52">
                      <a:extLst>
                        <a:ext uri="{28A0092B-C50C-407E-A947-70E740481C1C}">
                          <a14:useLocalDpi xmlns:a14="http://schemas.microsoft.com/office/drawing/2010/main" val="0"/>
                        </a:ext>
                      </a:extLst>
                    </a:blip>
                    <a:stretch>
                      <a:fillRect/>
                    </a:stretch>
                  </pic:blipFill>
                  <pic:spPr>
                    <a:xfrm>
                      <a:off x="0" y="0"/>
                      <a:ext cx="5514975" cy="1901411"/>
                    </a:xfrm>
                    <a:prstGeom prst="rect">
                      <a:avLst/>
                    </a:prstGeom>
                  </pic:spPr>
                </pic:pic>
              </a:graphicData>
            </a:graphic>
          </wp:inline>
        </w:drawing>
      </w:r>
      <w:r w:rsidRPr="00FD0DBE">
        <w:rPr>
          <w:rFonts w:eastAsia="Times New Roman"/>
          <w:i/>
          <w:iCs/>
        </w:rPr>
        <w:t>Datu avots: RAIM</w:t>
      </w:r>
    </w:p>
    <w:p w14:paraId="211CC4B3" w14:textId="77777777" w:rsidR="002F13A1" w:rsidRPr="00FD0DBE" w:rsidRDefault="002F13A1" w:rsidP="5EFF1C9C">
      <w:pPr>
        <w:pStyle w:val="ListParagraph"/>
        <w:spacing w:before="120"/>
        <w:ind w:left="0"/>
        <w:rPr>
          <w:rFonts w:eastAsia="Times New Roman"/>
        </w:rPr>
      </w:pPr>
    </w:p>
    <w:p w14:paraId="67B2CD62" w14:textId="77777777" w:rsidR="002F13A1" w:rsidRPr="00FD0DBE" w:rsidRDefault="002F13A1" w:rsidP="5EFF1C9C">
      <w:pPr>
        <w:pStyle w:val="ListParagraph"/>
        <w:spacing w:before="120"/>
        <w:ind w:left="0"/>
        <w:rPr>
          <w:rFonts w:eastAsia="Times New Roman"/>
        </w:rPr>
      </w:pPr>
      <w:r w:rsidRPr="00FD0DBE">
        <w:rPr>
          <w:rFonts w:eastAsia="Times New Roman"/>
        </w:rPr>
        <w:t xml:space="preserve">Līdzīga situācija ir arī citās </w:t>
      </w:r>
      <w:proofErr w:type="spellStart"/>
      <w:r w:rsidRPr="00FD0DBE">
        <w:rPr>
          <w:rFonts w:eastAsia="Times New Roman"/>
        </w:rPr>
        <w:t>valstspilsētu</w:t>
      </w:r>
      <w:proofErr w:type="spellEnd"/>
      <w:r w:rsidRPr="00FD0DBE">
        <w:rPr>
          <w:rFonts w:eastAsia="Times New Roman"/>
        </w:rPr>
        <w:t xml:space="preserve"> pašvaldībās, kur, piemēram, Ventspils </w:t>
      </w:r>
      <w:proofErr w:type="spellStart"/>
      <w:r w:rsidRPr="00FD0DBE">
        <w:rPr>
          <w:rFonts w:eastAsia="Times New Roman"/>
        </w:rPr>
        <w:t>valstspilsētā</w:t>
      </w:r>
      <w:proofErr w:type="spellEnd"/>
      <w:r w:rsidRPr="00FD0DBE">
        <w:rPr>
          <w:rFonts w:eastAsia="Times New Roman"/>
        </w:rPr>
        <w:t xml:space="preserve"> plānots būtisks finansējums gan Ventspils bibliotēkai, gan muzejam, gan Sporta pārvaldei, tāpat Rēzeknes </w:t>
      </w:r>
      <w:proofErr w:type="spellStart"/>
      <w:r w:rsidRPr="00FD0DBE">
        <w:rPr>
          <w:rFonts w:eastAsia="Times New Roman"/>
        </w:rPr>
        <w:t>valstspilsētā</w:t>
      </w:r>
      <w:proofErr w:type="spellEnd"/>
      <w:r w:rsidRPr="00FD0DBE">
        <w:rPr>
          <w:rFonts w:eastAsia="Times New Roman"/>
        </w:rPr>
        <w:t xml:space="preserve"> paredzot budžetā Rēzeknes pilsētas pašvaldības finansējumu Olimpiskā centra Rēzekne būvniecībai.</w:t>
      </w:r>
    </w:p>
    <w:p w14:paraId="517E17F2" w14:textId="77777777" w:rsidR="002F13A1" w:rsidRPr="00FD0DBE" w:rsidRDefault="002F13A1" w:rsidP="5EFF1C9C">
      <w:pPr>
        <w:pStyle w:val="Heading4"/>
        <w:rPr>
          <w:rFonts w:eastAsia="Times New Roman"/>
        </w:rPr>
      </w:pPr>
      <w:r w:rsidRPr="00FD0DBE">
        <w:rPr>
          <w:rFonts w:eastAsia="Times New Roman"/>
        </w:rPr>
        <w:t>Vides aizsardzības pakalpojumu nodrošināšana</w:t>
      </w:r>
    </w:p>
    <w:p w14:paraId="6D69759B" w14:textId="77777777" w:rsidR="002F13A1" w:rsidRPr="00FD0DBE" w:rsidRDefault="002F13A1" w:rsidP="5EFF1C9C">
      <w:pPr>
        <w:rPr>
          <w:rFonts w:eastAsia="Times New Roman"/>
        </w:rPr>
      </w:pPr>
      <w:r w:rsidRPr="00FD0DBE">
        <w:rPr>
          <w:rFonts w:eastAsia="Times New Roman"/>
        </w:rPr>
        <w:t xml:space="preserve">Analizējot datus par 2021.gada septembri, tika nodalītas </w:t>
      </w:r>
      <w:proofErr w:type="spellStart"/>
      <w:r w:rsidRPr="00FD0DBE">
        <w:rPr>
          <w:rFonts w:eastAsia="Times New Roman"/>
        </w:rPr>
        <w:t>valstspilsētu</w:t>
      </w:r>
      <w:proofErr w:type="spellEnd"/>
      <w:r w:rsidRPr="00FD0DBE">
        <w:rPr>
          <w:rFonts w:eastAsia="Times New Roman"/>
        </w:rPr>
        <w:t xml:space="preserve"> pašvaldības no novadu pašvaldībām. Vispārējo vides aizsardzības izmaksas uz 1 iedzīvotāju ir 25 EUR. Ir novērojama daļēja korelācija starp apdzīvotības blīvumu un izmaksām, bet jāņem vērā izmaksu apjoms uz 1 iedzīvotāju, kas ir neliels. Skatīt attēlu zemāk. Visaugstākās izmaksas uz 1 iedzīvotāju ir Ogres novadā (113 EUR/iedz.), kas lielākoties saistīts ar šajā izdevumu kategorijā 2021. gada budžetā paredzēto finansējums projekta “Siltumnīcefekta gāzu emisijas samazināšana realizāciju, izbūvējot Ogres Centrālās bibliotēkas ēku” un Talsu novadā (96 EUR/iedz.), savukārt apdzīvotības blīvums abās pašvaldībās ir salīdzinoši zems. Dažādas izdevumu </w:t>
      </w:r>
      <w:proofErr w:type="spellStart"/>
      <w:r w:rsidRPr="00FD0DBE">
        <w:rPr>
          <w:rFonts w:eastAsia="Times New Roman"/>
        </w:rPr>
        <w:t>attiecināmības</w:t>
      </w:r>
      <w:proofErr w:type="spellEnd"/>
      <w:r w:rsidRPr="00FD0DBE">
        <w:rPr>
          <w:rFonts w:eastAsia="Times New Roman"/>
        </w:rPr>
        <w:t xml:space="preserve"> izpratnes dēļ, iespējams, viena pašvaldība šāda veida projektus klasificētu izmantojot funkcionālās kategorijas kodu “Ekonomiskā darbība”, cita savukārt “Vides aizsardzība”.  </w:t>
      </w:r>
    </w:p>
    <w:p w14:paraId="01D19B39" w14:textId="4F4CF4A3" w:rsidR="002F13A1" w:rsidRPr="00FD0DBE" w:rsidRDefault="00790D13" w:rsidP="008E2C84">
      <w:pPr>
        <w:pStyle w:val="Caption"/>
      </w:pPr>
      <w:bookmarkStart w:id="67" w:name="_Toc91019184"/>
      <w:r w:rsidRPr="00FD0DBE">
        <w:t>36</w:t>
      </w:r>
      <w:r w:rsidR="002F13A1" w:rsidRPr="00FD0DBE">
        <w:t xml:space="preserve">. attēls. Vides aizsardzības izmaksas uz 1 iedz. EUR un apdzīvotības blīvums pašvaldībās (izņemot </w:t>
      </w:r>
      <w:proofErr w:type="spellStart"/>
      <w:r w:rsidR="002F13A1" w:rsidRPr="00FD0DBE">
        <w:t>valstspilsētu</w:t>
      </w:r>
      <w:proofErr w:type="spellEnd"/>
      <w:r w:rsidR="002F13A1" w:rsidRPr="00FD0DBE">
        <w:t xml:space="preserve"> pašvaldības)</w:t>
      </w:r>
      <w:bookmarkEnd w:id="67"/>
    </w:p>
    <w:p w14:paraId="613C7A00" w14:textId="77777777" w:rsidR="002F13A1" w:rsidRPr="00FD0DBE" w:rsidRDefault="002F13A1" w:rsidP="5EFF1C9C">
      <w:pPr>
        <w:pStyle w:val="ListParagraph"/>
        <w:spacing w:before="60"/>
        <w:ind w:left="360" w:hanging="360"/>
        <w:jc w:val="right"/>
        <w:rPr>
          <w:rFonts w:eastAsia="Times New Roman"/>
          <w:b/>
          <w:bCs/>
          <w:color w:val="2F5496" w:themeColor="accent1" w:themeShade="BF"/>
          <w:sz w:val="20"/>
          <w:szCs w:val="20"/>
        </w:rPr>
      </w:pPr>
      <w:r w:rsidRPr="00FD0DBE">
        <w:rPr>
          <w:noProof/>
        </w:rPr>
        <w:drawing>
          <wp:inline distT="0" distB="0" distL="0" distR="0" wp14:anchorId="3ED7D5B0" wp14:editId="3F7E20C3">
            <wp:extent cx="5700278" cy="2143125"/>
            <wp:effectExtent l="0" t="0" r="0" b="0"/>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pic:nvPicPr>
                  <pic:blipFill>
                    <a:blip r:embed="rId53">
                      <a:extLst>
                        <a:ext uri="{28A0092B-C50C-407E-A947-70E740481C1C}">
                          <a14:useLocalDpi xmlns:a14="http://schemas.microsoft.com/office/drawing/2010/main" val="0"/>
                        </a:ext>
                      </a:extLst>
                    </a:blip>
                    <a:stretch>
                      <a:fillRect/>
                    </a:stretch>
                  </pic:blipFill>
                  <pic:spPr>
                    <a:xfrm>
                      <a:off x="0" y="0"/>
                      <a:ext cx="5700278" cy="2143125"/>
                    </a:xfrm>
                    <a:prstGeom prst="rect">
                      <a:avLst/>
                    </a:prstGeom>
                  </pic:spPr>
                </pic:pic>
              </a:graphicData>
            </a:graphic>
          </wp:inline>
        </w:drawing>
      </w:r>
      <w:r w:rsidRPr="00FD0DBE">
        <w:rPr>
          <w:rFonts w:eastAsia="Times New Roman"/>
          <w:i/>
          <w:iCs/>
        </w:rPr>
        <w:t>Datu avots: RAIM</w:t>
      </w:r>
    </w:p>
    <w:p w14:paraId="682136DB" w14:textId="77777777" w:rsidR="002F13A1" w:rsidRPr="00FD0DBE" w:rsidRDefault="002F13A1" w:rsidP="5EFF1C9C">
      <w:pPr>
        <w:pStyle w:val="ListParagraph"/>
        <w:ind w:left="0"/>
        <w:rPr>
          <w:rFonts w:eastAsia="Times New Roman"/>
        </w:rPr>
      </w:pPr>
    </w:p>
    <w:p w14:paraId="5D424CC5" w14:textId="77777777" w:rsidR="002F13A1" w:rsidRPr="00FD0DBE" w:rsidRDefault="002F13A1" w:rsidP="5EFF1C9C">
      <w:pPr>
        <w:pStyle w:val="ListParagraph"/>
        <w:ind w:left="0"/>
        <w:rPr>
          <w:rFonts w:eastAsia="Times New Roman"/>
        </w:rPr>
      </w:pPr>
      <w:r w:rsidRPr="00FD0DBE">
        <w:rPr>
          <w:rFonts w:eastAsia="Times New Roman"/>
        </w:rPr>
        <w:lastRenderedPageBreak/>
        <w:t xml:space="preserve">Vidējās izmaksas, iekļaujot aprēķinā visas </w:t>
      </w:r>
      <w:proofErr w:type="spellStart"/>
      <w:r w:rsidRPr="00FD0DBE">
        <w:rPr>
          <w:rFonts w:eastAsia="Times New Roman"/>
        </w:rPr>
        <w:t>valstspilsētu</w:t>
      </w:r>
      <w:proofErr w:type="spellEnd"/>
      <w:r w:rsidRPr="00FD0DBE">
        <w:rPr>
          <w:rFonts w:eastAsia="Times New Roman"/>
        </w:rPr>
        <w:t xml:space="preserve"> pašvaldības, 46 EUR/iedz. Kā redzams no attēla zemāk vislielākās izmaksas uz 1 iedzīvotāju ir Jelgavā  (84 EUR) un Jūrmalā (91 EUR). </w:t>
      </w:r>
    </w:p>
    <w:p w14:paraId="5387F9E8" w14:textId="4D9CCCC3" w:rsidR="002F13A1" w:rsidRPr="00FD0DBE" w:rsidRDefault="00790D13" w:rsidP="008E2C84">
      <w:pPr>
        <w:pStyle w:val="Caption"/>
      </w:pPr>
      <w:bookmarkStart w:id="68" w:name="_Toc91019185"/>
      <w:r w:rsidRPr="00FD0DBE">
        <w:t>37</w:t>
      </w:r>
      <w:r w:rsidR="002F13A1" w:rsidRPr="00FD0DBE">
        <w:t xml:space="preserve">. attēls. Vides aizsardzības izmaksas uz 1 iedz. EUR un apdzīvotības blīvums </w:t>
      </w:r>
      <w:proofErr w:type="spellStart"/>
      <w:r w:rsidR="002F13A1" w:rsidRPr="00FD0DBE">
        <w:t>valstspilsētu</w:t>
      </w:r>
      <w:proofErr w:type="spellEnd"/>
      <w:r w:rsidR="002F13A1" w:rsidRPr="00FD0DBE">
        <w:t xml:space="preserve"> pašvaldībās</w:t>
      </w:r>
      <w:bookmarkEnd w:id="68"/>
    </w:p>
    <w:p w14:paraId="228B190B" w14:textId="77777777" w:rsidR="002F13A1" w:rsidRPr="00FD0DBE" w:rsidRDefault="002F13A1" w:rsidP="5EFF1C9C">
      <w:pPr>
        <w:pStyle w:val="ListParagraph"/>
        <w:spacing w:before="60"/>
        <w:ind w:left="360" w:hanging="360"/>
        <w:jc w:val="right"/>
        <w:rPr>
          <w:rFonts w:eastAsia="Times New Roman"/>
          <w:b/>
          <w:bCs/>
          <w:color w:val="2F5496" w:themeColor="accent1" w:themeShade="BF"/>
          <w:sz w:val="20"/>
          <w:szCs w:val="20"/>
        </w:rPr>
      </w:pPr>
      <w:r w:rsidRPr="00FD0DBE">
        <w:rPr>
          <w:noProof/>
        </w:rPr>
        <w:drawing>
          <wp:inline distT="0" distB="0" distL="0" distR="0" wp14:anchorId="677D601B" wp14:editId="78B4C3AF">
            <wp:extent cx="5734052" cy="2335050"/>
            <wp:effectExtent l="0" t="0" r="0" b="8255"/>
            <wp:docPr id="118" name="Picture 118" descr="Chart, waterfall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8"/>
                    <pic:cNvPicPr/>
                  </pic:nvPicPr>
                  <pic:blipFill>
                    <a:blip r:embed="rId54">
                      <a:extLst>
                        <a:ext uri="{28A0092B-C50C-407E-A947-70E740481C1C}">
                          <a14:useLocalDpi xmlns:a14="http://schemas.microsoft.com/office/drawing/2010/main" val="0"/>
                        </a:ext>
                      </a:extLst>
                    </a:blip>
                    <a:stretch>
                      <a:fillRect/>
                    </a:stretch>
                  </pic:blipFill>
                  <pic:spPr>
                    <a:xfrm>
                      <a:off x="0" y="0"/>
                      <a:ext cx="5734052" cy="2335050"/>
                    </a:xfrm>
                    <a:prstGeom prst="rect">
                      <a:avLst/>
                    </a:prstGeom>
                  </pic:spPr>
                </pic:pic>
              </a:graphicData>
            </a:graphic>
          </wp:inline>
        </w:drawing>
      </w:r>
      <w:r w:rsidRPr="00FD0DBE">
        <w:rPr>
          <w:rFonts w:eastAsia="Times New Roman"/>
          <w:i/>
          <w:iCs/>
        </w:rPr>
        <w:t>Datu avots: RAIM</w:t>
      </w:r>
    </w:p>
    <w:p w14:paraId="4D4C73B7" w14:textId="77777777" w:rsidR="002F13A1" w:rsidRPr="00FD0DBE" w:rsidRDefault="002F13A1" w:rsidP="5EFF1C9C">
      <w:pPr>
        <w:pStyle w:val="Heading4"/>
        <w:rPr>
          <w:rFonts w:eastAsia="Times New Roman"/>
        </w:rPr>
      </w:pPr>
      <w:r w:rsidRPr="00FD0DBE">
        <w:rPr>
          <w:rFonts w:eastAsia="Times New Roman"/>
        </w:rPr>
        <w:t>Sociālās aizsardzības pakalpojumu nodrošināšana</w:t>
      </w:r>
    </w:p>
    <w:p w14:paraId="09002094" w14:textId="77777777" w:rsidR="002F13A1" w:rsidRPr="00FD0DBE" w:rsidRDefault="002F13A1" w:rsidP="5EFF1C9C">
      <w:pPr>
        <w:rPr>
          <w:rFonts w:eastAsia="Times New Roman"/>
        </w:rPr>
      </w:pPr>
      <w:r w:rsidRPr="00FD0DBE">
        <w:rPr>
          <w:rFonts w:eastAsia="Times New Roman"/>
        </w:rPr>
        <w:t xml:space="preserve">Veicot analīzi, ņemot vērā sociālas aizsardzības izmaksas, tika nodalītas </w:t>
      </w:r>
      <w:proofErr w:type="spellStart"/>
      <w:r w:rsidRPr="00FD0DBE">
        <w:rPr>
          <w:rFonts w:eastAsia="Times New Roman"/>
        </w:rPr>
        <w:t>valstspilsētu</w:t>
      </w:r>
      <w:proofErr w:type="spellEnd"/>
      <w:r w:rsidRPr="00FD0DBE">
        <w:rPr>
          <w:rFonts w:eastAsia="Times New Roman"/>
        </w:rPr>
        <w:t xml:space="preserve"> pašvaldības no novadu pašvaldībām. Nav novērojama korelācija starp apdzīvotības blīvumu un izmaksām uz 1 iedzīvotāju. Vidējās izmaksas uz 1 iedzīvotāju starp novadu pašvaldībām ir 178 EUR. Vislielākās izmaksas uz 1 iedzīvotāju sociālai aizsardzībai ir Jēkabpils novadā – 290 EUR. Valstī ir noteikts tiesiskais pamats sociālās palīdzības pabalstu izmaksām, tomēr katra pašvaldība papildus obligāti noteiktajiem maksājumiem papildus var izvēlēties sava budžeta līdzekļu ietvaros sniegt atbalstu pēc pašvaldību brīvas iniciatīvas – šī izvēle ietekmē pašvaldību budžeta apmēru sociālās aizsardzības pakalpojumu nodrošināšanai</w:t>
      </w:r>
      <w:r w:rsidRPr="00FD0DBE">
        <w:rPr>
          <w:rStyle w:val="FootnoteReference"/>
          <w:rFonts w:eastAsia="Times New Roman"/>
        </w:rPr>
        <w:footnoteReference w:id="26"/>
      </w:r>
      <w:r w:rsidRPr="00FD0DBE">
        <w:rPr>
          <w:rFonts w:eastAsia="Times New Roman"/>
        </w:rPr>
        <w:t>.</w:t>
      </w:r>
    </w:p>
    <w:p w14:paraId="3E3EC4C0" w14:textId="77777777" w:rsidR="000402F3" w:rsidRPr="00FD0DBE" w:rsidRDefault="000402F3">
      <w:pPr>
        <w:spacing w:after="160" w:line="259" w:lineRule="auto"/>
        <w:jc w:val="left"/>
        <w:rPr>
          <w:b/>
          <w:bCs/>
          <w:i/>
          <w:iCs/>
          <w:sz w:val="22"/>
          <w:szCs w:val="22"/>
        </w:rPr>
      </w:pPr>
      <w:bookmarkStart w:id="69" w:name="_Toc91019186"/>
      <w:r w:rsidRPr="00FD0DBE">
        <w:br w:type="page"/>
      </w:r>
    </w:p>
    <w:p w14:paraId="64EE9339" w14:textId="71074068" w:rsidR="002F13A1" w:rsidRPr="00FD0DBE" w:rsidRDefault="00790D13" w:rsidP="008E2C84">
      <w:pPr>
        <w:pStyle w:val="Caption"/>
      </w:pPr>
      <w:r w:rsidRPr="00FD0DBE">
        <w:lastRenderedPageBreak/>
        <w:t>38</w:t>
      </w:r>
      <w:r w:rsidR="002F13A1" w:rsidRPr="00FD0DBE">
        <w:t xml:space="preserve">. attēls. Sociālās aizsardzības izmaksas uz 1 iedzīvotāju EUR un apdzīvotības blīvums pašvaldībās (izņemot </w:t>
      </w:r>
      <w:proofErr w:type="spellStart"/>
      <w:r w:rsidR="002F13A1" w:rsidRPr="00FD0DBE">
        <w:t>valstspilsētu</w:t>
      </w:r>
      <w:proofErr w:type="spellEnd"/>
      <w:r w:rsidR="002F13A1" w:rsidRPr="00FD0DBE">
        <w:t xml:space="preserve"> pašvaldības)</w:t>
      </w:r>
      <w:bookmarkEnd w:id="69"/>
    </w:p>
    <w:p w14:paraId="2F92DA29" w14:textId="77777777" w:rsidR="002F13A1" w:rsidRPr="00FD0DBE" w:rsidRDefault="002F13A1" w:rsidP="5EFF1C9C">
      <w:pPr>
        <w:spacing w:before="60"/>
        <w:jc w:val="right"/>
        <w:rPr>
          <w:rFonts w:eastAsia="Times New Roman"/>
          <w:b/>
          <w:bCs/>
          <w:color w:val="2F5496" w:themeColor="accent1" w:themeShade="BF"/>
          <w:sz w:val="20"/>
          <w:szCs w:val="20"/>
        </w:rPr>
      </w:pPr>
      <w:r w:rsidRPr="00FD0DBE">
        <w:rPr>
          <w:noProof/>
        </w:rPr>
        <w:drawing>
          <wp:inline distT="0" distB="0" distL="0" distR="0" wp14:anchorId="68658B9F" wp14:editId="50AF52C5">
            <wp:extent cx="5774670" cy="2419350"/>
            <wp:effectExtent l="0" t="0" r="0" b="6985"/>
            <wp:docPr id="117" name="Picture 117"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7"/>
                    <pic:cNvPicPr/>
                  </pic:nvPicPr>
                  <pic:blipFill>
                    <a:blip r:embed="rId55">
                      <a:extLst>
                        <a:ext uri="{28A0092B-C50C-407E-A947-70E740481C1C}">
                          <a14:useLocalDpi xmlns:a14="http://schemas.microsoft.com/office/drawing/2010/main" val="0"/>
                        </a:ext>
                      </a:extLst>
                    </a:blip>
                    <a:stretch>
                      <a:fillRect/>
                    </a:stretch>
                  </pic:blipFill>
                  <pic:spPr>
                    <a:xfrm>
                      <a:off x="0" y="0"/>
                      <a:ext cx="5774670" cy="2419350"/>
                    </a:xfrm>
                    <a:prstGeom prst="rect">
                      <a:avLst/>
                    </a:prstGeom>
                  </pic:spPr>
                </pic:pic>
              </a:graphicData>
            </a:graphic>
          </wp:inline>
        </w:drawing>
      </w:r>
      <w:r w:rsidRPr="00FD0DBE">
        <w:rPr>
          <w:rFonts w:eastAsia="Times New Roman"/>
          <w:i/>
          <w:iCs/>
        </w:rPr>
        <w:t>Datu avots: RAIM</w:t>
      </w:r>
    </w:p>
    <w:p w14:paraId="2FC81250" w14:textId="77777777" w:rsidR="002F13A1" w:rsidRPr="00FD0DBE" w:rsidRDefault="002F13A1" w:rsidP="00BB690E">
      <w:proofErr w:type="spellStart"/>
      <w:r w:rsidRPr="00FD0DBE">
        <w:t>Valstspilsētās</w:t>
      </w:r>
      <w:proofErr w:type="spellEnd"/>
      <w:r w:rsidRPr="00FD0DBE">
        <w:t xml:space="preserve"> nav korelācijas starp apdzīvotības blīvumu un izmaksām uz 1 iedzīvotāju. Sociālās aizsardzības vidējās izmaksas uz 1 iedzīvotāju starp </w:t>
      </w:r>
      <w:proofErr w:type="spellStart"/>
      <w:r w:rsidRPr="00FD0DBE">
        <w:t>valstspilsētu</w:t>
      </w:r>
      <w:proofErr w:type="spellEnd"/>
      <w:r w:rsidRPr="00FD0DBE">
        <w:t xml:space="preserve"> pašvaldībām ir 183 EUR. Skatīt attēlu zemāk.</w:t>
      </w:r>
    </w:p>
    <w:p w14:paraId="2973627A" w14:textId="0691343A" w:rsidR="002F13A1" w:rsidRPr="00FD0DBE" w:rsidRDefault="00790D13" w:rsidP="008E2C84">
      <w:pPr>
        <w:pStyle w:val="Caption"/>
      </w:pPr>
      <w:bookmarkStart w:id="70" w:name="_Toc91019187"/>
      <w:r w:rsidRPr="00FD0DBE">
        <w:t>39</w:t>
      </w:r>
      <w:r w:rsidR="002F13A1" w:rsidRPr="00FD0DBE">
        <w:t xml:space="preserve">. attēls. Sociālās aizsardzības izmaksas uz 1 iedz. EUR un apdzīvotības blīvums </w:t>
      </w:r>
      <w:proofErr w:type="spellStart"/>
      <w:r w:rsidR="002F13A1" w:rsidRPr="00FD0DBE">
        <w:t>valstspilsētu</w:t>
      </w:r>
      <w:proofErr w:type="spellEnd"/>
      <w:r w:rsidR="002F13A1" w:rsidRPr="00FD0DBE">
        <w:t xml:space="preserve"> pašvaldībās</w:t>
      </w:r>
      <w:bookmarkEnd w:id="70"/>
    </w:p>
    <w:p w14:paraId="4A95ACE0" w14:textId="77777777" w:rsidR="002F13A1" w:rsidRPr="00FD0DBE" w:rsidRDefault="002F13A1" w:rsidP="5EFF1C9C">
      <w:pPr>
        <w:spacing w:before="60"/>
        <w:jc w:val="right"/>
        <w:rPr>
          <w:rFonts w:eastAsia="Times New Roman"/>
          <w:i/>
          <w:iCs/>
        </w:rPr>
      </w:pPr>
      <w:r w:rsidRPr="00FD0DBE">
        <w:rPr>
          <w:noProof/>
        </w:rPr>
        <w:drawing>
          <wp:inline distT="0" distB="0" distL="0" distR="0" wp14:anchorId="134EDEA1" wp14:editId="0B846481">
            <wp:extent cx="5715000" cy="2076513"/>
            <wp:effectExtent l="0" t="0" r="0" b="0"/>
            <wp:docPr id="119" name="Picture 119"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9"/>
                    <pic:cNvPicPr/>
                  </pic:nvPicPr>
                  <pic:blipFill>
                    <a:blip r:embed="rId56">
                      <a:extLst>
                        <a:ext uri="{28A0092B-C50C-407E-A947-70E740481C1C}">
                          <a14:useLocalDpi xmlns:a14="http://schemas.microsoft.com/office/drawing/2010/main" val="0"/>
                        </a:ext>
                      </a:extLst>
                    </a:blip>
                    <a:stretch>
                      <a:fillRect/>
                    </a:stretch>
                  </pic:blipFill>
                  <pic:spPr>
                    <a:xfrm>
                      <a:off x="0" y="0"/>
                      <a:ext cx="5715000" cy="2076513"/>
                    </a:xfrm>
                    <a:prstGeom prst="rect">
                      <a:avLst/>
                    </a:prstGeom>
                  </pic:spPr>
                </pic:pic>
              </a:graphicData>
            </a:graphic>
          </wp:inline>
        </w:drawing>
      </w:r>
      <w:r w:rsidRPr="00FD0DBE">
        <w:rPr>
          <w:rFonts w:eastAsia="Times New Roman"/>
          <w:i/>
          <w:iCs/>
        </w:rPr>
        <w:t>Datu avots: RAIM</w:t>
      </w:r>
    </w:p>
    <w:p w14:paraId="6B15DCF2" w14:textId="77777777" w:rsidR="002F13A1" w:rsidRPr="00FD0DBE" w:rsidRDefault="002F13A1" w:rsidP="5EFF1C9C">
      <w:pPr>
        <w:spacing w:before="60"/>
        <w:rPr>
          <w:rFonts w:eastAsia="Times New Roman"/>
          <w:i/>
          <w:iCs/>
        </w:rPr>
      </w:pPr>
    </w:p>
    <w:p w14:paraId="40CA2C5F" w14:textId="77777777" w:rsidR="002F13A1" w:rsidRPr="00FD0DBE" w:rsidRDefault="002F13A1" w:rsidP="5EFF1C9C">
      <w:pPr>
        <w:pStyle w:val="Heading4"/>
        <w:rPr>
          <w:rFonts w:eastAsia="Times New Roman"/>
        </w:rPr>
      </w:pPr>
      <w:r w:rsidRPr="00FD0DBE">
        <w:rPr>
          <w:rFonts w:eastAsia="Times New Roman"/>
        </w:rPr>
        <w:t>Veselības pakalpojumu nodrošināšana</w:t>
      </w:r>
    </w:p>
    <w:p w14:paraId="2715071D" w14:textId="77777777" w:rsidR="002F13A1" w:rsidRPr="00FD0DBE" w:rsidRDefault="002F13A1" w:rsidP="5EFF1C9C">
      <w:pPr>
        <w:rPr>
          <w:rFonts w:eastAsia="Times New Roman"/>
        </w:rPr>
      </w:pPr>
      <w:r w:rsidRPr="00FD0DBE">
        <w:rPr>
          <w:rFonts w:eastAsia="Times New Roman"/>
        </w:rPr>
        <w:t xml:space="preserve">Veicot analīzi par veselības aprūpes pakalpojumu izmaksām uz 1 iedzīvotāju, vērojamas būtiskas atšķirības starp pašvaldībām. Vidējās veselības izmaksas uz 1 iedzīvotāju starp novadu pašvaldībām ir 10 EUR. Izteikti lielas izmaksas uz 1 iedzīvotāju veselības pakalpojumu nodrošināšanā ir vērojamas Saulkrastu novadā – 50 EUR, kas varētu būt saistīts ar to, ka Saulkrastu novada pašvaldība vēl 2021.gada pirmajā pusē bija 100% kapitāla daļu turētājs PSIA “Saulkrastu slimnīca” (beidza pastāvēt ar 2021.gada 21.augustu, pārveidojot to par pašvaldības aģentūru, kurai tika pievienota pašvaldības iestāde "Saulkrastu sociālās aprūpes māja", izveidojot pašvaldības aģentūru "Saulkrastu novada veselības un sociālās aprūpes centrs"). Pašvaldību noteiktie sociālās palīdzības, sociālo pakalpojumu, veselības aprūpes </w:t>
      </w:r>
      <w:r w:rsidRPr="00FD0DBE">
        <w:rPr>
          <w:rFonts w:eastAsia="Times New Roman"/>
        </w:rPr>
        <w:lastRenderedPageBreak/>
        <w:t>pieejamības, veselības veicināšanu un slimību profilakses pakalpojumi starp pašvaldībām atšķiras, t.sk. arī veselības aprūpes saņemšanas iespējas un nodrošināto pakalpojumu kvalitāte.</w:t>
      </w:r>
    </w:p>
    <w:p w14:paraId="6CBEABC3" w14:textId="41C18081" w:rsidR="002F13A1" w:rsidRPr="00FD0DBE" w:rsidRDefault="00790D13" w:rsidP="008E2C84">
      <w:pPr>
        <w:pStyle w:val="Caption"/>
      </w:pPr>
      <w:bookmarkStart w:id="71" w:name="_Toc91019188"/>
      <w:r w:rsidRPr="00FD0DBE">
        <w:t>40</w:t>
      </w:r>
      <w:r w:rsidR="002F13A1" w:rsidRPr="00FD0DBE">
        <w:t xml:space="preserve">. attēls. Veselības izmaksas uz 1 iedzīvotāju un apdzīvotības blīvums pašvaldībās (izņemot </w:t>
      </w:r>
      <w:proofErr w:type="spellStart"/>
      <w:r w:rsidR="002F13A1" w:rsidRPr="00FD0DBE">
        <w:t>valstspilsētu</w:t>
      </w:r>
      <w:proofErr w:type="spellEnd"/>
      <w:r w:rsidR="002F13A1" w:rsidRPr="00FD0DBE">
        <w:t xml:space="preserve"> pašvaldības), EUR</w:t>
      </w:r>
      <w:bookmarkEnd w:id="71"/>
      <w:r w:rsidR="002F13A1" w:rsidRPr="00FD0DBE">
        <w:t xml:space="preserve"> </w:t>
      </w:r>
    </w:p>
    <w:p w14:paraId="69D05BF0" w14:textId="77777777" w:rsidR="002F13A1" w:rsidRPr="00FD0DBE" w:rsidRDefault="002F13A1" w:rsidP="5EFF1C9C">
      <w:pPr>
        <w:jc w:val="right"/>
        <w:rPr>
          <w:rFonts w:eastAsia="Times New Roman"/>
          <w:i/>
          <w:iCs/>
        </w:rPr>
      </w:pPr>
      <w:r w:rsidRPr="00FD0DBE">
        <w:rPr>
          <w:noProof/>
        </w:rPr>
        <w:drawing>
          <wp:inline distT="0" distB="0" distL="0" distR="0" wp14:anchorId="75B0B3A3" wp14:editId="7E14C031">
            <wp:extent cx="5667374" cy="2584936"/>
            <wp:effectExtent l="0" t="0" r="0" b="6350"/>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pic:nvPicPr>
                  <pic:blipFill>
                    <a:blip r:embed="rId57">
                      <a:extLst>
                        <a:ext uri="{28A0092B-C50C-407E-A947-70E740481C1C}">
                          <a14:useLocalDpi xmlns:a14="http://schemas.microsoft.com/office/drawing/2010/main" val="0"/>
                        </a:ext>
                      </a:extLst>
                    </a:blip>
                    <a:stretch>
                      <a:fillRect/>
                    </a:stretch>
                  </pic:blipFill>
                  <pic:spPr>
                    <a:xfrm>
                      <a:off x="0" y="0"/>
                      <a:ext cx="5667374" cy="2584936"/>
                    </a:xfrm>
                    <a:prstGeom prst="rect">
                      <a:avLst/>
                    </a:prstGeom>
                  </pic:spPr>
                </pic:pic>
              </a:graphicData>
            </a:graphic>
          </wp:inline>
        </w:drawing>
      </w:r>
      <w:r w:rsidRPr="00FD0DBE">
        <w:rPr>
          <w:rFonts w:eastAsia="Times New Roman"/>
          <w:i/>
          <w:iCs/>
        </w:rPr>
        <w:t>Datu avots: RAIM</w:t>
      </w:r>
    </w:p>
    <w:p w14:paraId="7963E904" w14:textId="77777777" w:rsidR="002F13A1" w:rsidRPr="00FD0DBE" w:rsidRDefault="002F13A1" w:rsidP="00FE2603">
      <w:pPr>
        <w:rPr>
          <w:b/>
        </w:rPr>
      </w:pPr>
      <w:r w:rsidRPr="00FD0DBE">
        <w:t xml:space="preserve">Veicot analīzi, netika iekļauts apdzīvotības blīvums, kas traucēja aplūkot kopējo ainu starp </w:t>
      </w:r>
      <w:proofErr w:type="spellStart"/>
      <w:r w:rsidRPr="00FD0DBE">
        <w:t>valstspilsētu</w:t>
      </w:r>
      <w:proofErr w:type="spellEnd"/>
      <w:r w:rsidRPr="00FD0DBE">
        <w:t xml:space="preserve"> pašvaldībām. Vidējās veselības izmaksas uz 1 iedzīvotāju starp </w:t>
      </w:r>
      <w:proofErr w:type="spellStart"/>
      <w:r w:rsidRPr="00FD0DBE">
        <w:t>valstspilsētu</w:t>
      </w:r>
      <w:proofErr w:type="spellEnd"/>
      <w:r w:rsidRPr="00FD0DBE">
        <w:t xml:space="preserve"> pašvaldībām ir 6 EUR. </w:t>
      </w:r>
    </w:p>
    <w:p w14:paraId="08EF2EB3" w14:textId="4F1BDFAC" w:rsidR="002F13A1" w:rsidRPr="00FD0DBE" w:rsidRDefault="00790D13" w:rsidP="008E2C84">
      <w:pPr>
        <w:pStyle w:val="Caption"/>
      </w:pPr>
      <w:bookmarkStart w:id="72" w:name="_Toc91019189"/>
      <w:r w:rsidRPr="00FD0DBE">
        <w:t>41</w:t>
      </w:r>
      <w:r w:rsidR="002F13A1" w:rsidRPr="00FD0DBE">
        <w:t xml:space="preserve">. attēls. Veselības izmaksas uz 1 iedzīvotāju </w:t>
      </w:r>
      <w:proofErr w:type="spellStart"/>
      <w:r w:rsidR="002F13A1" w:rsidRPr="00FD0DBE">
        <w:t>valstspilsētu</w:t>
      </w:r>
      <w:proofErr w:type="spellEnd"/>
      <w:r w:rsidR="002F13A1" w:rsidRPr="00FD0DBE">
        <w:t xml:space="preserve"> pašvaldībās, EUR</w:t>
      </w:r>
      <w:bookmarkEnd w:id="72"/>
    </w:p>
    <w:p w14:paraId="5ADF4066" w14:textId="77777777" w:rsidR="002F13A1" w:rsidRPr="00790D13" w:rsidRDefault="002F13A1" w:rsidP="5EFF1C9C">
      <w:pPr>
        <w:spacing w:before="60"/>
        <w:jc w:val="right"/>
        <w:rPr>
          <w:rFonts w:eastAsia="Times New Roman"/>
          <w:i/>
          <w:iCs/>
        </w:rPr>
      </w:pPr>
      <w:r w:rsidRPr="00FD0DBE">
        <w:rPr>
          <w:noProof/>
        </w:rPr>
        <w:drawing>
          <wp:inline distT="0" distB="0" distL="0" distR="0" wp14:anchorId="6F3FB92F" wp14:editId="64D673D7">
            <wp:extent cx="5514038" cy="2428875"/>
            <wp:effectExtent l="0" t="0" r="0" b="0"/>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pic:nvPicPr>
                  <pic:blipFill>
                    <a:blip r:embed="rId58">
                      <a:extLst>
                        <a:ext uri="{28A0092B-C50C-407E-A947-70E740481C1C}">
                          <a14:useLocalDpi xmlns:a14="http://schemas.microsoft.com/office/drawing/2010/main" val="0"/>
                        </a:ext>
                      </a:extLst>
                    </a:blip>
                    <a:stretch>
                      <a:fillRect/>
                    </a:stretch>
                  </pic:blipFill>
                  <pic:spPr>
                    <a:xfrm>
                      <a:off x="0" y="0"/>
                      <a:ext cx="5514038" cy="2428875"/>
                    </a:xfrm>
                    <a:prstGeom prst="rect">
                      <a:avLst/>
                    </a:prstGeom>
                  </pic:spPr>
                </pic:pic>
              </a:graphicData>
            </a:graphic>
          </wp:inline>
        </w:drawing>
      </w:r>
      <w:r w:rsidRPr="00FD0DBE">
        <w:rPr>
          <w:rFonts w:eastAsia="Times New Roman"/>
          <w:i/>
          <w:iCs/>
        </w:rPr>
        <w:t>Datu avots: RAIM</w:t>
      </w:r>
    </w:p>
    <w:p w14:paraId="4CB222E9" w14:textId="2CA35BA4" w:rsidR="005053EA" w:rsidRPr="00790D13" w:rsidRDefault="005053EA" w:rsidP="714F15C8">
      <w:pPr>
        <w:ind w:left="360"/>
        <w:rPr>
          <w:rFonts w:eastAsia="Calibri"/>
          <w:i/>
          <w:iCs/>
        </w:rPr>
      </w:pPr>
    </w:p>
    <w:sectPr w:rsidR="005053EA" w:rsidRPr="00790D13" w:rsidSect="00C7381D">
      <w:headerReference w:type="default" r:id="rId59"/>
      <w:footerReference w:type="first" r:id="rId60"/>
      <w:pgSz w:w="11906" w:h="16838"/>
      <w:pgMar w:top="1440" w:right="1800" w:bottom="1440" w:left="180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4357261" w14:textId="77777777" w:rsidR="00410059" w:rsidRDefault="00410059" w:rsidP="002F13A1">
      <w:pPr>
        <w:spacing w:after="0"/>
      </w:pPr>
      <w:r>
        <w:separator/>
      </w:r>
    </w:p>
  </w:endnote>
  <w:endnote w:type="continuationSeparator" w:id="0">
    <w:p w14:paraId="707467E2" w14:textId="77777777" w:rsidR="00410059" w:rsidRDefault="00410059" w:rsidP="002F13A1">
      <w:pPr>
        <w:spacing w:after="0"/>
      </w:pPr>
      <w:r>
        <w:continuationSeparator/>
      </w:r>
    </w:p>
  </w:endnote>
  <w:endnote w:type="continuationNotice" w:id="1">
    <w:p w14:paraId="014FCC05" w14:textId="77777777" w:rsidR="00410059" w:rsidRDefault="00410059">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BA"/>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BA"/>
    <w:family w:val="swiss"/>
    <w:pitch w:val="variable"/>
    <w:sig w:usb0="E0002EFF" w:usb1="C000785B" w:usb2="00000009" w:usb3="00000000" w:csb0="000001FF" w:csb1="00000000"/>
  </w:font>
  <w:font w:name="9999999">
    <w:altName w:val="Times New Roman"/>
    <w:panose1 w:val="00000000000000000000"/>
    <w:charset w:val="00"/>
    <w:family w:val="roman"/>
    <w:notTrueType/>
    <w:pitch w:val="default"/>
  </w:font>
  <w:font w:name="EYInterstate Light">
    <w:altName w:val="Calibri"/>
    <w:panose1 w:val="00000000000000000000"/>
    <w:charset w:val="00"/>
    <w:family w:val="roman"/>
    <w:notTrueType/>
    <w:pitch w:val="default"/>
  </w:font>
  <w:font w:name="Calibri">
    <w:panose1 w:val="020F0502020204030204"/>
    <w:charset w:val="BA"/>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ambria">
    <w:panose1 w:val="02040503050406030204"/>
    <w:charset w:val="BA"/>
    <w:family w:val="roman"/>
    <w:pitch w:val="variable"/>
    <w:sig w:usb0="E00006FF" w:usb1="420024FF" w:usb2="02000000" w:usb3="00000000" w:csb0="0000019F" w:csb1="00000000"/>
  </w:font>
  <w:font w:name="Arial Unicode MS">
    <w:panose1 w:val="020B0604020202020204"/>
    <w:charset w:val="00"/>
    <w:family w:val="roman"/>
    <w:pitch w:val="variable"/>
    <w:sig w:usb0="00000003" w:usb1="00000000" w:usb2="00000000" w:usb3="00000000" w:csb0="00000001" w:csb1="00000000"/>
  </w:font>
  <w:font w:name="KPMG Extralight">
    <w:charset w:val="BA"/>
    <w:family w:val="swiss"/>
    <w:pitch w:val="variable"/>
    <w:sig w:usb0="00000007" w:usb1="00000000" w:usb2="00000000" w:usb3="00000000" w:csb0="00000093" w:csb1="00000000"/>
  </w:font>
  <w:font w:name="Segoe UI">
    <w:panose1 w:val="020B0502040204020203"/>
    <w:charset w:val="BA"/>
    <w:family w:val="swiss"/>
    <w:pitch w:val="variable"/>
    <w:sig w:usb0="E4002EFF" w:usb1="C000E47F" w:usb2="00000009" w:usb3="00000000" w:csb0="000001FF" w:csb1="00000000"/>
  </w:font>
  <w:font w:name="Calibri Light">
    <w:panose1 w:val="020F0302020204030204"/>
    <w:charset w:val="BA"/>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ED02F5" w14:textId="16B53975" w:rsidR="00D446B3" w:rsidRDefault="00D446B3">
    <w:pPr>
      <w:pStyle w:val="Footer"/>
    </w:pPr>
    <w:r w:rsidRPr="00D446B3">
      <w:t>VARAMinfozin_ATR_ietekme_2022_1.pielikums</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32CAE6A" w14:textId="77777777" w:rsidR="00410059" w:rsidRDefault="00410059" w:rsidP="002F13A1">
      <w:pPr>
        <w:spacing w:after="0"/>
      </w:pPr>
      <w:r>
        <w:separator/>
      </w:r>
    </w:p>
  </w:footnote>
  <w:footnote w:type="continuationSeparator" w:id="0">
    <w:p w14:paraId="77D6FAAE" w14:textId="77777777" w:rsidR="00410059" w:rsidRDefault="00410059" w:rsidP="002F13A1">
      <w:pPr>
        <w:spacing w:after="0"/>
      </w:pPr>
      <w:r>
        <w:continuationSeparator/>
      </w:r>
    </w:p>
  </w:footnote>
  <w:footnote w:type="continuationNotice" w:id="1">
    <w:p w14:paraId="177A5C55" w14:textId="77777777" w:rsidR="00410059" w:rsidRDefault="00410059">
      <w:pPr>
        <w:spacing w:after="0"/>
      </w:pPr>
    </w:p>
  </w:footnote>
  <w:footnote w:id="2">
    <w:p w14:paraId="0ED34924" w14:textId="77777777" w:rsidR="00BA5516" w:rsidRPr="00A9423D" w:rsidRDefault="00BA5516" w:rsidP="00BA5516">
      <w:pPr>
        <w:pStyle w:val="FootnoteText"/>
        <w:spacing w:after="0"/>
        <w:rPr>
          <w:color w:val="000000" w:themeColor="text1"/>
        </w:rPr>
      </w:pPr>
      <w:r w:rsidRPr="00A9423D">
        <w:rPr>
          <w:color w:val="000000" w:themeColor="text1"/>
          <w:vertAlign w:val="superscript"/>
        </w:rPr>
        <w:footnoteRef/>
      </w:r>
      <w:r w:rsidRPr="00A9423D">
        <w:rPr>
          <w:color w:val="000000" w:themeColor="text1"/>
        </w:rPr>
        <w:t xml:space="preserve"> https://www.pmlp.gov.lv/lv/media/7137/download</w:t>
      </w:r>
    </w:p>
  </w:footnote>
  <w:footnote w:id="3">
    <w:p w14:paraId="5AA99E60" w14:textId="77777777" w:rsidR="00BA5516" w:rsidRPr="00A9423D" w:rsidRDefault="00BA5516" w:rsidP="00BA5516">
      <w:pPr>
        <w:spacing w:after="0"/>
        <w:rPr>
          <w:color w:val="000000" w:themeColor="text1"/>
          <w:sz w:val="20"/>
          <w:szCs w:val="20"/>
        </w:rPr>
      </w:pPr>
      <w:r w:rsidRPr="00A9423D">
        <w:rPr>
          <w:color w:val="000000" w:themeColor="text1"/>
          <w:sz w:val="20"/>
          <w:szCs w:val="20"/>
          <w:vertAlign w:val="superscript"/>
        </w:rPr>
        <w:footnoteRef/>
      </w:r>
      <w:r w:rsidRPr="00A9423D">
        <w:rPr>
          <w:color w:val="000000" w:themeColor="text1"/>
          <w:sz w:val="20"/>
          <w:szCs w:val="20"/>
        </w:rPr>
        <w:t xml:space="preserve"> </w:t>
      </w:r>
      <w:hyperlink r:id="rId1" w:history="1">
        <w:r w:rsidRPr="00A9423D">
          <w:rPr>
            <w:color w:val="000000" w:themeColor="text1"/>
            <w:sz w:val="20"/>
            <w:szCs w:val="20"/>
          </w:rPr>
          <w:t>https://likumi.lv/ta/id/274742-pasvaldibu-finansu-izlidzinasanas-likums</w:t>
        </w:r>
      </w:hyperlink>
    </w:p>
  </w:footnote>
  <w:footnote w:id="4">
    <w:p w14:paraId="382DC0D6" w14:textId="77777777" w:rsidR="00BA5516" w:rsidRPr="00A9423D" w:rsidRDefault="00BA5516" w:rsidP="00BA5516">
      <w:pPr>
        <w:pStyle w:val="FootnoteText"/>
        <w:spacing w:after="0"/>
        <w:rPr>
          <w:color w:val="000000" w:themeColor="text1"/>
        </w:rPr>
      </w:pPr>
      <w:r w:rsidRPr="00A9423D">
        <w:rPr>
          <w:color w:val="000000" w:themeColor="text1"/>
          <w:vertAlign w:val="superscript"/>
        </w:rPr>
        <w:footnoteRef/>
      </w:r>
      <w:r w:rsidRPr="00A9423D">
        <w:rPr>
          <w:color w:val="000000" w:themeColor="text1"/>
        </w:rPr>
        <w:t xml:space="preserve"> </w:t>
      </w:r>
      <w:r w:rsidRPr="00A9423D">
        <w:rPr>
          <w:color w:val="000000" w:themeColor="text1"/>
        </w:rPr>
        <w:t>https://www.pmlp.gov.lv/lv/media/307/download</w:t>
      </w:r>
    </w:p>
  </w:footnote>
  <w:footnote w:id="5">
    <w:p w14:paraId="4E4BA42A" w14:textId="77777777" w:rsidR="00BA5516" w:rsidRPr="00A9423D" w:rsidRDefault="00BA5516" w:rsidP="00BA5516">
      <w:pPr>
        <w:pStyle w:val="FootnoteText"/>
        <w:spacing w:after="0"/>
      </w:pPr>
      <w:r w:rsidRPr="00A9423D">
        <w:rPr>
          <w:color w:val="000000" w:themeColor="text1"/>
          <w:vertAlign w:val="superscript"/>
        </w:rPr>
        <w:footnoteRef/>
      </w:r>
      <w:r w:rsidRPr="00A9423D">
        <w:rPr>
          <w:color w:val="000000" w:themeColor="text1"/>
        </w:rPr>
        <w:t xml:space="preserve"> </w:t>
      </w:r>
      <w:r w:rsidRPr="00A9423D">
        <w:rPr>
          <w:color w:val="000000" w:themeColor="text1"/>
        </w:rPr>
        <w:t>https://www.pmlp.gov.lv/lv/media/7137/download</w:t>
      </w:r>
    </w:p>
  </w:footnote>
  <w:footnote w:id="6">
    <w:p w14:paraId="055E9555" w14:textId="77777777" w:rsidR="00955BC0" w:rsidRPr="00A276A7" w:rsidRDefault="00955BC0" w:rsidP="00955BC0">
      <w:pPr>
        <w:pStyle w:val="FootnoteText"/>
        <w:spacing w:after="0"/>
        <w:rPr>
          <w:color w:val="000000" w:themeColor="text1"/>
        </w:rPr>
      </w:pPr>
      <w:r w:rsidRPr="00A276A7">
        <w:rPr>
          <w:rStyle w:val="FootnoteReference"/>
          <w:color w:val="000000" w:themeColor="text1"/>
        </w:rPr>
        <w:footnoteRef/>
      </w:r>
      <w:r w:rsidRPr="00A9423D">
        <w:rPr>
          <w:color w:val="000000" w:themeColor="text1"/>
        </w:rPr>
        <w:t xml:space="preserve"> </w:t>
      </w:r>
      <w:r w:rsidRPr="00A9423D">
        <w:rPr>
          <w:color w:val="000000" w:themeColor="text1"/>
        </w:rPr>
        <w:t>Dati uz 2021.gada septembri</w:t>
      </w:r>
    </w:p>
  </w:footnote>
  <w:footnote w:id="7">
    <w:p w14:paraId="18939614" w14:textId="77777777" w:rsidR="00955BC0" w:rsidRPr="00A9423D" w:rsidRDefault="00955BC0" w:rsidP="00955BC0">
      <w:pPr>
        <w:pStyle w:val="FootnoteText"/>
        <w:spacing w:after="0"/>
      </w:pPr>
      <w:r w:rsidRPr="00A9423D">
        <w:rPr>
          <w:rStyle w:val="FootnoteReference"/>
          <w:color w:val="000000" w:themeColor="text1"/>
        </w:rPr>
        <w:footnoteRef/>
      </w:r>
      <w:r w:rsidRPr="00A9423D">
        <w:rPr>
          <w:color w:val="000000" w:themeColor="text1"/>
          <w:vertAlign w:val="superscript"/>
        </w:rPr>
        <w:t xml:space="preserve"> </w:t>
      </w:r>
      <w:r w:rsidRPr="00A9423D">
        <w:rPr>
          <w:color w:val="000000" w:themeColor="text1"/>
        </w:rPr>
        <w:t>Dati uz 2021.gada jūniju</w:t>
      </w:r>
    </w:p>
  </w:footnote>
  <w:footnote w:id="8">
    <w:p w14:paraId="70F13995" w14:textId="77777777" w:rsidR="00955BC0" w:rsidRPr="00A9423D" w:rsidRDefault="00955BC0" w:rsidP="00955BC0">
      <w:pPr>
        <w:pStyle w:val="FootnoteText"/>
        <w:spacing w:after="0"/>
      </w:pPr>
      <w:r w:rsidRPr="00A9423D">
        <w:rPr>
          <w:rFonts w:eastAsia="Times New Roman"/>
          <w:iCs/>
          <w:color w:val="000000" w:themeColor="text1"/>
          <w:vertAlign w:val="superscript"/>
          <w:lang w:eastAsia="lv-LV"/>
        </w:rPr>
        <w:footnoteRef/>
      </w:r>
      <w:r w:rsidRPr="00A9423D">
        <w:rPr>
          <w:rFonts w:eastAsia="Times New Roman"/>
          <w:iCs/>
          <w:color w:val="000000" w:themeColor="text1"/>
          <w:vertAlign w:val="superscript"/>
          <w:lang w:eastAsia="lv-LV"/>
        </w:rPr>
        <w:t xml:space="preserve"> </w:t>
      </w:r>
      <w:r w:rsidRPr="00A9423D">
        <w:rPr>
          <w:rFonts w:eastAsia="Times New Roman"/>
          <w:iCs/>
          <w:color w:val="000000" w:themeColor="text1"/>
          <w:lang w:eastAsia="lv-LV"/>
        </w:rPr>
        <w:t>https://e2.kase.gov.lv/pub5.5_pasv/code/pub.php?module=pub</w:t>
      </w:r>
    </w:p>
  </w:footnote>
  <w:footnote w:id="9">
    <w:p w14:paraId="713AEB6F" w14:textId="77777777" w:rsidR="00955BC0" w:rsidRPr="00A9423D" w:rsidRDefault="00955BC0" w:rsidP="00955BC0">
      <w:pPr>
        <w:pStyle w:val="FootnoteText"/>
        <w:spacing w:after="0"/>
        <w:rPr>
          <w:color w:val="5E6175"/>
        </w:rPr>
      </w:pPr>
      <w:r w:rsidRPr="00A9423D">
        <w:rPr>
          <w:rStyle w:val="FootnoteReference"/>
          <w:color w:val="5E6175"/>
        </w:rPr>
        <w:footnoteRef/>
      </w:r>
      <w:r w:rsidRPr="00A9423D">
        <w:rPr>
          <w:color w:val="5E6175"/>
        </w:rPr>
        <w:t xml:space="preserve"> </w:t>
      </w:r>
      <w:r w:rsidRPr="00A9423D">
        <w:t xml:space="preserve">Izmantoti dati par atsevišķu pašvaldību kopējiem izdevumiem uz 2020.gada oktobri un salīdzinot tos pret </w:t>
      </w:r>
      <w:proofErr w:type="spellStart"/>
      <w:r w:rsidRPr="00A9423D">
        <w:t>jaunizveidotās</w:t>
      </w:r>
      <w:proofErr w:type="spellEnd"/>
      <w:r w:rsidRPr="00A9423D">
        <w:t xml:space="preserve"> pašvaldības izdevumiem uz 2021.gada oktobri</w:t>
      </w:r>
    </w:p>
  </w:footnote>
  <w:footnote w:id="10">
    <w:p w14:paraId="7C66E726" w14:textId="77777777" w:rsidR="00955BC0" w:rsidRPr="00A9423D" w:rsidRDefault="00955BC0" w:rsidP="00955BC0">
      <w:pPr>
        <w:pStyle w:val="FootnoteText"/>
        <w:spacing w:after="0"/>
      </w:pPr>
      <w:r w:rsidRPr="00A9423D">
        <w:rPr>
          <w:rStyle w:val="FootnoteReference"/>
        </w:rPr>
        <w:footnoteRef/>
      </w:r>
      <w:r w:rsidRPr="00A9423D">
        <w:t xml:space="preserve"> </w:t>
      </w:r>
      <w:r w:rsidRPr="00A9423D">
        <w:t xml:space="preserve">Izmantoti dati par atsevišķu pašvaldību kopējiem izdevumiem uz 2020.gada oktobri un salīdzinot tos pret </w:t>
      </w:r>
      <w:proofErr w:type="spellStart"/>
      <w:r w:rsidRPr="00A9423D">
        <w:t>jaunizveidotās</w:t>
      </w:r>
      <w:proofErr w:type="spellEnd"/>
      <w:r w:rsidRPr="00A9423D">
        <w:t xml:space="preserve"> pašvaldības izdevumiem uz 2021.gada oktobri</w:t>
      </w:r>
    </w:p>
  </w:footnote>
  <w:footnote w:id="11">
    <w:p w14:paraId="12BE9751" w14:textId="77777777" w:rsidR="00955BC0" w:rsidRPr="00A9423D" w:rsidRDefault="00955BC0" w:rsidP="00955BC0">
      <w:pPr>
        <w:pStyle w:val="FootnoteText"/>
        <w:spacing w:after="0"/>
        <w:rPr>
          <w:color w:val="000000" w:themeColor="text1"/>
        </w:rPr>
      </w:pPr>
      <w:r w:rsidRPr="00A9423D">
        <w:rPr>
          <w:rStyle w:val="FootnoteReference"/>
          <w:color w:val="000000" w:themeColor="text1"/>
        </w:rPr>
        <w:footnoteRef/>
      </w:r>
      <w:r w:rsidRPr="00A9423D">
        <w:rPr>
          <w:color w:val="000000" w:themeColor="text1"/>
        </w:rPr>
        <w:t xml:space="preserve">  </w:t>
      </w:r>
      <w:r w:rsidRPr="00A9423D">
        <w:rPr>
          <w:color w:val="000000" w:themeColor="text1"/>
        </w:rPr>
        <w:t xml:space="preserve">Madonas novads, Ropažu novads, Balvu novads, Jēkabpils novads, Ādažu novads, Saulkrastu novads, Valmieras novads, Mārupes novads, Ķekavas novads, Smiltenes novads, </w:t>
      </w:r>
      <w:proofErr w:type="spellStart"/>
      <w:r w:rsidRPr="00A9423D">
        <w:rPr>
          <w:color w:val="000000" w:themeColor="text1"/>
        </w:rPr>
        <w:t>Cēsu</w:t>
      </w:r>
      <w:proofErr w:type="spellEnd"/>
      <w:r w:rsidRPr="00A9423D">
        <w:rPr>
          <w:color w:val="000000" w:themeColor="text1"/>
        </w:rPr>
        <w:t xml:space="preserve"> novads, Saldus novads, Preiļu novads, Tukuma novads, Aizkraukles novads, Ogres novads</w:t>
      </w:r>
    </w:p>
  </w:footnote>
  <w:footnote w:id="12">
    <w:p w14:paraId="34BFB14E" w14:textId="77777777" w:rsidR="00955BC0" w:rsidRPr="00A9423D" w:rsidRDefault="00955BC0" w:rsidP="00955BC0">
      <w:pPr>
        <w:pStyle w:val="FootnoteText"/>
        <w:spacing w:after="0"/>
        <w:rPr>
          <w:color w:val="000000" w:themeColor="text1"/>
        </w:rPr>
      </w:pPr>
      <w:r w:rsidRPr="00A9423D">
        <w:rPr>
          <w:color w:val="000000" w:themeColor="text1"/>
        </w:rPr>
        <w:footnoteRef/>
      </w:r>
      <w:r w:rsidRPr="00A9423D">
        <w:rPr>
          <w:color w:val="000000" w:themeColor="text1"/>
        </w:rPr>
        <w:t xml:space="preserve"> </w:t>
      </w:r>
      <w:r w:rsidRPr="00A9423D">
        <w:rPr>
          <w:color w:val="000000" w:themeColor="text1"/>
        </w:rPr>
        <w:t xml:space="preserve">Jelgavas novads, </w:t>
      </w:r>
      <w:proofErr w:type="spellStart"/>
      <w:r w:rsidRPr="00A9423D">
        <w:rPr>
          <w:color w:val="000000" w:themeColor="text1"/>
        </w:rPr>
        <w:t>Dienvidkurzemes</w:t>
      </w:r>
      <w:proofErr w:type="spellEnd"/>
      <w:r w:rsidRPr="00A9423D">
        <w:rPr>
          <w:color w:val="000000" w:themeColor="text1"/>
        </w:rPr>
        <w:t xml:space="preserve"> novads, Kuldīgas novads, Dobeles novads, Ludzas novads, Limbažu novads, Bauskas novads, Rēzeknes novads, Talsu novads, Krāslavas novads un Augšdaugavas novads</w:t>
      </w:r>
    </w:p>
  </w:footnote>
  <w:footnote w:id="13">
    <w:p w14:paraId="3901BDA0" w14:textId="77777777" w:rsidR="00955BC0" w:rsidRPr="00A9423D" w:rsidRDefault="00955BC0" w:rsidP="00955BC0">
      <w:pPr>
        <w:pStyle w:val="FootnoteText"/>
        <w:spacing w:after="0"/>
      </w:pPr>
      <w:r w:rsidRPr="00A9423D">
        <w:rPr>
          <w:rStyle w:val="FootnoteReference"/>
          <w:color w:val="000000" w:themeColor="text1"/>
        </w:rPr>
        <w:footnoteRef/>
      </w:r>
      <w:r w:rsidRPr="00A9423D">
        <w:rPr>
          <w:color w:val="000000" w:themeColor="text1"/>
        </w:rPr>
        <w:t xml:space="preserve"> </w:t>
      </w:r>
      <w:r w:rsidRPr="00A9423D">
        <w:rPr>
          <w:color w:val="000000" w:themeColor="text1"/>
        </w:rPr>
        <w:t xml:space="preserve">Dati </w:t>
      </w:r>
      <w:r w:rsidRPr="00A9423D">
        <w:rPr>
          <w:rFonts w:eastAsia="Times New Roman"/>
          <w:iCs/>
          <w:color w:val="000000" w:themeColor="text1"/>
          <w:lang w:eastAsia="en-GB"/>
        </w:rPr>
        <w:t>uz 2021.gada oktobri</w:t>
      </w:r>
    </w:p>
  </w:footnote>
  <w:footnote w:id="14">
    <w:p w14:paraId="12D4771F" w14:textId="77777777" w:rsidR="00955BC0" w:rsidRPr="00A9423D" w:rsidRDefault="00955BC0" w:rsidP="00955BC0">
      <w:pPr>
        <w:pStyle w:val="FootnoteText"/>
        <w:spacing w:after="0"/>
      </w:pPr>
      <w:r w:rsidRPr="00A9423D">
        <w:rPr>
          <w:rStyle w:val="FootnoteReference"/>
          <w:color w:val="5E6175"/>
        </w:rPr>
        <w:footnoteRef/>
      </w:r>
      <w:r w:rsidRPr="00A9423D">
        <w:rPr>
          <w:color w:val="5E6175"/>
        </w:rPr>
        <w:t xml:space="preserve"> </w:t>
      </w:r>
      <w:r w:rsidRPr="00A9423D">
        <w:rPr>
          <w:rFonts w:eastAsia="Times New Roman"/>
          <w:lang w:eastAsia="en-GB"/>
        </w:rPr>
        <w:t>Salīdzinot  2020. gada un 2021. gada izpildi uz oktobra mēnesi</w:t>
      </w:r>
    </w:p>
  </w:footnote>
  <w:footnote w:id="15">
    <w:p w14:paraId="4876D01F" w14:textId="77777777" w:rsidR="002F13A1" w:rsidRPr="00A9423D" w:rsidRDefault="002F13A1" w:rsidP="002F13A1">
      <w:pPr>
        <w:pStyle w:val="FootnoteText"/>
        <w:spacing w:after="0"/>
        <w:rPr>
          <w:color w:val="5E6175"/>
        </w:rPr>
      </w:pPr>
      <w:r w:rsidRPr="00A9423D">
        <w:rPr>
          <w:rStyle w:val="FootnoteReference"/>
        </w:rPr>
        <w:footnoteRef/>
      </w:r>
      <w:r w:rsidRPr="00A9423D">
        <w:t xml:space="preserve"> </w:t>
      </w:r>
      <w:r w:rsidRPr="00A9423D">
        <w:t>https://drive.google.com/file/d/1o3thKtdrScYFOUpnTBCpdf6KBKMzaQNM/view</w:t>
      </w:r>
    </w:p>
  </w:footnote>
  <w:footnote w:id="16">
    <w:p w14:paraId="111B19AB" w14:textId="77777777" w:rsidR="002F13A1" w:rsidRPr="00A9423D" w:rsidRDefault="002F13A1" w:rsidP="002F13A1">
      <w:pPr>
        <w:pStyle w:val="FootnoteText"/>
        <w:spacing w:after="0"/>
        <w:rPr>
          <w:color w:val="5E6175"/>
        </w:rPr>
      </w:pPr>
      <w:r w:rsidRPr="00A9423D">
        <w:rPr>
          <w:rStyle w:val="FootnoteReference"/>
          <w:color w:val="000000" w:themeColor="text1"/>
        </w:rPr>
        <w:footnoteRef/>
      </w:r>
      <w:r w:rsidRPr="00A9423D">
        <w:rPr>
          <w:color w:val="000000" w:themeColor="text1"/>
        </w:rPr>
        <w:t xml:space="preserve"> </w:t>
      </w:r>
      <w:r w:rsidRPr="00A9423D">
        <w:rPr>
          <w:color w:val="000000" w:themeColor="text1"/>
        </w:rPr>
        <w:t>https://drive.google.com/file/d/1o3thKtdrScYFOUpnTBCpdf6KBKMzaQNM/view</w:t>
      </w:r>
    </w:p>
  </w:footnote>
  <w:footnote w:id="17">
    <w:p w14:paraId="54A7AC19" w14:textId="77777777" w:rsidR="002F13A1" w:rsidRPr="00A9423D" w:rsidRDefault="002F13A1" w:rsidP="002F13A1">
      <w:pPr>
        <w:pStyle w:val="FootnoteText"/>
        <w:spacing w:after="0"/>
      </w:pPr>
      <w:r w:rsidRPr="00A9423D">
        <w:rPr>
          <w:vertAlign w:val="superscript"/>
        </w:rPr>
        <w:footnoteRef/>
      </w:r>
      <w:r w:rsidRPr="00A9423D">
        <w:rPr>
          <w:vertAlign w:val="superscript"/>
        </w:rPr>
        <w:t xml:space="preserve"> </w:t>
      </w:r>
      <w:r w:rsidRPr="00A9423D">
        <w:t>https://likumi.lv/ta/id/57255-par-pasvaldibam</w:t>
      </w:r>
    </w:p>
  </w:footnote>
  <w:footnote w:id="18">
    <w:p w14:paraId="3F820CD4" w14:textId="77777777" w:rsidR="002F13A1" w:rsidRPr="00A9423D" w:rsidRDefault="002F13A1" w:rsidP="002F13A1">
      <w:pPr>
        <w:pStyle w:val="FootnoteText"/>
        <w:spacing w:after="0"/>
      </w:pPr>
      <w:r w:rsidRPr="00A9423D">
        <w:rPr>
          <w:vertAlign w:val="superscript"/>
        </w:rPr>
        <w:footnoteRef/>
      </w:r>
      <w:r w:rsidRPr="00A9423D">
        <w:rPr>
          <w:vertAlign w:val="superscript"/>
        </w:rPr>
        <w:t xml:space="preserve"> </w:t>
      </w:r>
      <w:r w:rsidRPr="00A9423D">
        <w:t>https://www.viis.gov.lv/node/392</w:t>
      </w:r>
    </w:p>
  </w:footnote>
  <w:footnote w:id="19">
    <w:p w14:paraId="7B33015F" w14:textId="77777777" w:rsidR="002F13A1" w:rsidRPr="00A9423D" w:rsidRDefault="002F13A1" w:rsidP="002F13A1">
      <w:pPr>
        <w:pStyle w:val="FootnoteText"/>
        <w:spacing w:after="0"/>
      </w:pPr>
      <w:r w:rsidRPr="00A9423D">
        <w:rPr>
          <w:vertAlign w:val="superscript"/>
        </w:rPr>
        <w:footnoteRef/>
      </w:r>
      <w:r w:rsidRPr="00A9423D">
        <w:t xml:space="preserve"> </w:t>
      </w:r>
      <w:r w:rsidRPr="00A9423D">
        <w:t>https://likumi.lv/ta/id/310965-par-valsts-budzetu-2020-gadam</w:t>
      </w:r>
    </w:p>
  </w:footnote>
  <w:footnote w:id="20">
    <w:p w14:paraId="6EC889FA" w14:textId="77777777" w:rsidR="002F13A1" w:rsidRPr="00AD7C24" w:rsidRDefault="002F13A1" w:rsidP="002F13A1">
      <w:pPr>
        <w:pStyle w:val="FootnoteText"/>
        <w:spacing w:after="0"/>
      </w:pPr>
      <w:r w:rsidRPr="00A9423D">
        <w:rPr>
          <w:vertAlign w:val="superscript"/>
        </w:rPr>
        <w:footnoteRef/>
      </w:r>
      <w:r w:rsidRPr="00A9423D">
        <w:rPr>
          <w:vertAlign w:val="superscript"/>
        </w:rPr>
        <w:t xml:space="preserve"> </w:t>
      </w:r>
      <w:r w:rsidRPr="00A9423D">
        <w:t>https://likumi.lv/ta/id/319405-par-valsts-budzetu-2021-nbsp-gadam</w:t>
      </w:r>
    </w:p>
  </w:footnote>
  <w:footnote w:id="21">
    <w:p w14:paraId="1E622E63" w14:textId="77777777" w:rsidR="002F13A1" w:rsidRPr="00AD7C24" w:rsidRDefault="002F13A1" w:rsidP="002F13A1">
      <w:pPr>
        <w:pStyle w:val="FootnoteText"/>
        <w:spacing w:after="0"/>
      </w:pPr>
      <w:r w:rsidRPr="00A9423D">
        <w:rPr>
          <w:vertAlign w:val="superscript"/>
        </w:rPr>
        <w:footnoteRef/>
      </w:r>
      <w:r w:rsidRPr="00A9423D">
        <w:t xml:space="preserve"> </w:t>
      </w:r>
      <w:r w:rsidRPr="00A9423D">
        <w:t>https://likumi.lv/ta/id/123806-noteikumi-par-budzetu-izdevumu-klasifikaciju-atbilstosi-funkcionalajam-kategorijam</w:t>
      </w:r>
    </w:p>
  </w:footnote>
  <w:footnote w:id="22">
    <w:p w14:paraId="379A5B77" w14:textId="77777777" w:rsidR="002F13A1" w:rsidRPr="00681D3D" w:rsidRDefault="002F13A1" w:rsidP="002F13A1">
      <w:pPr>
        <w:pStyle w:val="FootnoteText"/>
        <w:spacing w:after="0"/>
      </w:pPr>
      <w:r w:rsidRPr="00A9423D">
        <w:rPr>
          <w:rStyle w:val="FootnoteReference"/>
        </w:rPr>
        <w:footnoteRef/>
      </w:r>
      <w:r w:rsidRPr="00A9423D">
        <w:rPr>
          <w:color w:val="5E6175"/>
        </w:rPr>
        <w:t xml:space="preserve"> </w:t>
      </w:r>
      <w:r w:rsidRPr="00A9423D">
        <w:t>https://likumi.lv/ta/id/45469-rezeknes-specialas-ekonomiskas-zonas-likums</w:t>
      </w:r>
    </w:p>
  </w:footnote>
  <w:footnote w:id="23">
    <w:p w14:paraId="03F47CB5" w14:textId="77777777" w:rsidR="002F13A1" w:rsidRPr="00681D3D" w:rsidRDefault="002F13A1" w:rsidP="002F13A1">
      <w:pPr>
        <w:pStyle w:val="FootnoteText"/>
        <w:spacing w:after="0"/>
      </w:pPr>
      <w:r w:rsidRPr="00A9423D">
        <w:rPr>
          <w:vertAlign w:val="superscript"/>
        </w:rPr>
        <w:footnoteRef/>
      </w:r>
      <w:r w:rsidRPr="00A9423D">
        <w:t xml:space="preserve"> </w:t>
      </w:r>
      <w:r w:rsidRPr="00A9423D">
        <w:t>https://likumi.lv/doc.php?id=57255</w:t>
      </w:r>
    </w:p>
  </w:footnote>
  <w:footnote w:id="24">
    <w:p w14:paraId="5560ECA4" w14:textId="77777777" w:rsidR="002F13A1" w:rsidRPr="00A9423D" w:rsidRDefault="002F13A1" w:rsidP="002F13A1">
      <w:pPr>
        <w:pStyle w:val="FootnoteText"/>
        <w:spacing w:after="0"/>
      </w:pPr>
      <w:r w:rsidRPr="00A9423D">
        <w:rPr>
          <w:vertAlign w:val="superscript"/>
        </w:rPr>
        <w:footnoteRef/>
      </w:r>
      <w:r w:rsidRPr="00A9423D">
        <w:t xml:space="preserve"> </w:t>
      </w:r>
      <w:r w:rsidRPr="00A9423D">
        <w:t>https://likumi.lv/doc.php?id=57255</w:t>
      </w:r>
    </w:p>
  </w:footnote>
  <w:footnote w:id="25">
    <w:p w14:paraId="026334F6" w14:textId="77777777" w:rsidR="002F13A1" w:rsidRPr="00681D3D" w:rsidRDefault="002F13A1" w:rsidP="002F13A1">
      <w:pPr>
        <w:pStyle w:val="FootnoteText"/>
        <w:spacing w:after="0"/>
      </w:pPr>
      <w:r w:rsidRPr="00A9423D">
        <w:rPr>
          <w:vertAlign w:val="superscript"/>
        </w:rPr>
        <w:footnoteRef/>
      </w:r>
      <w:r w:rsidRPr="00A9423D">
        <w:t xml:space="preserve"> </w:t>
      </w:r>
      <w:r w:rsidRPr="00A9423D">
        <w:t>https://likumi.lv/doc.php?id=57255</w:t>
      </w:r>
    </w:p>
  </w:footnote>
  <w:footnote w:id="26">
    <w:p w14:paraId="32F36BA1" w14:textId="77777777" w:rsidR="002F13A1" w:rsidRPr="00C63F37" w:rsidRDefault="002F13A1" w:rsidP="002F13A1">
      <w:pPr>
        <w:pStyle w:val="FootnoteText"/>
        <w:spacing w:after="0"/>
      </w:pPr>
      <w:r w:rsidRPr="00A9423D">
        <w:rPr>
          <w:rStyle w:val="FootnoteReference"/>
        </w:rPr>
        <w:footnoteRef/>
      </w:r>
      <w:r w:rsidRPr="00A9423D">
        <w:t xml:space="preserve"> </w:t>
      </w:r>
      <w:r w:rsidRPr="00A9423D">
        <w:t>https://www.lm.gov.lv/lv/media/15586/download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27452619"/>
      <w:docPartObj>
        <w:docPartGallery w:val="Page Numbers (Top of Page)"/>
        <w:docPartUnique/>
      </w:docPartObj>
    </w:sdtPr>
    <w:sdtEndPr>
      <w:rPr>
        <w:noProof/>
      </w:rPr>
    </w:sdtEndPr>
    <w:sdtContent>
      <w:p w14:paraId="1524E1A6" w14:textId="2CD818BB" w:rsidR="00C7381D" w:rsidRDefault="00C7381D">
        <w:pPr>
          <w:pStyle w:val="Header"/>
          <w:jc w:val="center"/>
        </w:pPr>
        <w:r>
          <w:fldChar w:fldCharType="begin"/>
        </w:r>
        <w:r>
          <w:instrText xml:space="preserve"> PAGE   \* MERGEFORMAT </w:instrText>
        </w:r>
        <w:r>
          <w:fldChar w:fldCharType="separate"/>
        </w:r>
        <w:r>
          <w:rPr>
            <w:noProof/>
          </w:rPr>
          <w:t>2</w:t>
        </w:r>
        <w:r>
          <w:rPr>
            <w:noProof/>
          </w:rPr>
          <w:fldChar w:fldCharType="end"/>
        </w:r>
      </w:p>
    </w:sdtContent>
  </w:sdt>
  <w:p w14:paraId="0FCAE197" w14:textId="77777777" w:rsidR="00C7381D" w:rsidRDefault="00C7381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3"/>
    <w:multiLevelType w:val="singleLevel"/>
    <w:tmpl w:val="777EAE10"/>
    <w:lvl w:ilvl="0">
      <w:start w:val="1"/>
      <w:numFmt w:val="bullet"/>
      <w:pStyle w:val="ListBullet2"/>
      <w:lvlText w:val=""/>
      <w:lvlJc w:val="left"/>
      <w:pPr>
        <w:tabs>
          <w:tab w:val="num" w:pos="643"/>
        </w:tabs>
        <w:ind w:left="643" w:hanging="360"/>
      </w:pPr>
      <w:rPr>
        <w:rFonts w:ascii="Symbol" w:hAnsi="Symbol" w:hint="default"/>
      </w:rPr>
    </w:lvl>
  </w:abstractNum>
  <w:abstractNum w:abstractNumId="1" w15:restartNumberingAfterBreak="0">
    <w:nsid w:val="028720DC"/>
    <w:multiLevelType w:val="multilevel"/>
    <w:tmpl w:val="995C0664"/>
    <w:styleLink w:val="WWOutlineListStyle3"/>
    <w:lvl w:ilvl="0">
      <w:start w:val="1"/>
      <w:numFmt w:val="upperRoman"/>
      <w:lvlText w:val="%1."/>
      <w:lvlJc w:val="right"/>
      <w:pPr>
        <w:ind w:left="720" w:hanging="360"/>
      </w:pPr>
    </w:lvl>
    <w:lvl w:ilvl="1">
      <w:start w:val="1"/>
      <w:numFmt w:val="none"/>
      <w:lvlText w:val="%2"/>
      <w:lvlJc w:val="left"/>
    </w:lvl>
    <w:lvl w:ilvl="2">
      <w:start w:val="1"/>
      <w:numFmt w:val="none"/>
      <w:lvlText w:val="%3"/>
      <w:lvlJc w:val="left"/>
    </w:lvl>
    <w:lvl w:ilvl="3">
      <w:start w:val="1"/>
      <w:numFmt w:val="none"/>
      <w:lvlText w:val="%4"/>
      <w:lvlJc w:val="left"/>
    </w:lvl>
    <w:lvl w:ilvl="4">
      <w:start w:val="1"/>
      <w:numFmt w:val="none"/>
      <w:lvlText w:val="%5"/>
      <w:lvlJc w:val="left"/>
    </w:lvl>
    <w:lvl w:ilvl="5">
      <w:start w:val="1"/>
      <w:numFmt w:val="none"/>
      <w:lvlText w:val="%6"/>
      <w:lvlJc w:val="left"/>
    </w:lvl>
    <w:lvl w:ilvl="6">
      <w:start w:val="1"/>
      <w:numFmt w:val="none"/>
      <w:lvlText w:val="%7"/>
      <w:lvlJc w:val="left"/>
    </w:lvl>
    <w:lvl w:ilvl="7">
      <w:start w:val="1"/>
      <w:numFmt w:val="none"/>
      <w:lvlText w:val="%8"/>
      <w:lvlJc w:val="left"/>
    </w:lvl>
    <w:lvl w:ilvl="8">
      <w:start w:val="1"/>
      <w:numFmt w:val="none"/>
      <w:lvlText w:val="%9"/>
      <w:lvlJc w:val="left"/>
    </w:lvl>
  </w:abstractNum>
  <w:abstractNum w:abstractNumId="2" w15:restartNumberingAfterBreak="0">
    <w:nsid w:val="03EA6294"/>
    <w:multiLevelType w:val="hybridMultilevel"/>
    <w:tmpl w:val="867CA28A"/>
    <w:lvl w:ilvl="0" w:tplc="3A04F51E">
      <w:start w:val="1"/>
      <w:numFmt w:val="decimal"/>
      <w:lvlText w:val="%1."/>
      <w:lvlJc w:val="left"/>
      <w:pPr>
        <w:ind w:left="1146" w:hanging="360"/>
      </w:pPr>
      <w:rPr>
        <w:rFonts w:ascii="Times New Roman" w:hAnsi="Times New Roman" w:cs="Times New Roman" w:hint="default"/>
      </w:rPr>
    </w:lvl>
    <w:lvl w:ilvl="1" w:tplc="04090019" w:tentative="1">
      <w:start w:val="1"/>
      <w:numFmt w:val="lowerLetter"/>
      <w:lvlText w:val="%2."/>
      <w:lvlJc w:val="left"/>
      <w:pPr>
        <w:ind w:left="1866" w:hanging="360"/>
      </w:pPr>
    </w:lvl>
    <w:lvl w:ilvl="2" w:tplc="0409001B" w:tentative="1">
      <w:start w:val="1"/>
      <w:numFmt w:val="lowerRoman"/>
      <w:lvlText w:val="%3."/>
      <w:lvlJc w:val="right"/>
      <w:pPr>
        <w:ind w:left="2586" w:hanging="180"/>
      </w:pPr>
    </w:lvl>
    <w:lvl w:ilvl="3" w:tplc="0409000F" w:tentative="1">
      <w:start w:val="1"/>
      <w:numFmt w:val="decimal"/>
      <w:lvlText w:val="%4."/>
      <w:lvlJc w:val="left"/>
      <w:pPr>
        <w:ind w:left="3306" w:hanging="360"/>
      </w:pPr>
    </w:lvl>
    <w:lvl w:ilvl="4" w:tplc="04090019" w:tentative="1">
      <w:start w:val="1"/>
      <w:numFmt w:val="lowerLetter"/>
      <w:lvlText w:val="%5."/>
      <w:lvlJc w:val="left"/>
      <w:pPr>
        <w:ind w:left="4026" w:hanging="360"/>
      </w:pPr>
    </w:lvl>
    <w:lvl w:ilvl="5" w:tplc="0409001B" w:tentative="1">
      <w:start w:val="1"/>
      <w:numFmt w:val="lowerRoman"/>
      <w:lvlText w:val="%6."/>
      <w:lvlJc w:val="right"/>
      <w:pPr>
        <w:ind w:left="4746" w:hanging="180"/>
      </w:pPr>
    </w:lvl>
    <w:lvl w:ilvl="6" w:tplc="0409000F" w:tentative="1">
      <w:start w:val="1"/>
      <w:numFmt w:val="decimal"/>
      <w:lvlText w:val="%7."/>
      <w:lvlJc w:val="left"/>
      <w:pPr>
        <w:ind w:left="5466" w:hanging="360"/>
      </w:pPr>
    </w:lvl>
    <w:lvl w:ilvl="7" w:tplc="04090019" w:tentative="1">
      <w:start w:val="1"/>
      <w:numFmt w:val="lowerLetter"/>
      <w:lvlText w:val="%8."/>
      <w:lvlJc w:val="left"/>
      <w:pPr>
        <w:ind w:left="6186" w:hanging="360"/>
      </w:pPr>
    </w:lvl>
    <w:lvl w:ilvl="8" w:tplc="0409001B" w:tentative="1">
      <w:start w:val="1"/>
      <w:numFmt w:val="lowerRoman"/>
      <w:lvlText w:val="%9."/>
      <w:lvlJc w:val="right"/>
      <w:pPr>
        <w:ind w:left="6906" w:hanging="180"/>
      </w:pPr>
    </w:lvl>
  </w:abstractNum>
  <w:abstractNum w:abstractNumId="3" w15:restartNumberingAfterBreak="0">
    <w:nsid w:val="05694790"/>
    <w:multiLevelType w:val="multilevel"/>
    <w:tmpl w:val="6A584602"/>
    <w:styleLink w:val="WWOutlineListStyle5"/>
    <w:lvl w:ilvl="0">
      <w:start w:val="1"/>
      <w:numFmt w:val="upperRoman"/>
      <w:lvlText w:val="%1."/>
      <w:lvlJc w:val="right"/>
      <w:pPr>
        <w:ind w:left="720" w:hanging="360"/>
      </w:pPr>
    </w:lvl>
    <w:lvl w:ilvl="1">
      <w:start w:val="1"/>
      <w:numFmt w:val="none"/>
      <w:lvlText w:val="%2"/>
      <w:lvlJc w:val="left"/>
    </w:lvl>
    <w:lvl w:ilvl="2">
      <w:start w:val="1"/>
      <w:numFmt w:val="none"/>
      <w:lvlText w:val="%3"/>
      <w:lvlJc w:val="left"/>
    </w:lvl>
    <w:lvl w:ilvl="3">
      <w:start w:val="1"/>
      <w:numFmt w:val="none"/>
      <w:lvlText w:val="%4"/>
      <w:lvlJc w:val="left"/>
    </w:lvl>
    <w:lvl w:ilvl="4">
      <w:start w:val="1"/>
      <w:numFmt w:val="none"/>
      <w:lvlText w:val="%5"/>
      <w:lvlJc w:val="left"/>
    </w:lvl>
    <w:lvl w:ilvl="5">
      <w:start w:val="1"/>
      <w:numFmt w:val="none"/>
      <w:lvlText w:val="%6"/>
      <w:lvlJc w:val="left"/>
    </w:lvl>
    <w:lvl w:ilvl="6">
      <w:start w:val="1"/>
      <w:numFmt w:val="none"/>
      <w:lvlText w:val="%7"/>
      <w:lvlJc w:val="left"/>
    </w:lvl>
    <w:lvl w:ilvl="7">
      <w:start w:val="1"/>
      <w:numFmt w:val="none"/>
      <w:lvlText w:val="%8"/>
      <w:lvlJc w:val="left"/>
    </w:lvl>
    <w:lvl w:ilvl="8">
      <w:start w:val="1"/>
      <w:numFmt w:val="none"/>
      <w:lvlText w:val="%9"/>
      <w:lvlJc w:val="left"/>
    </w:lvl>
  </w:abstractNum>
  <w:abstractNum w:abstractNumId="4" w15:restartNumberingAfterBreak="0">
    <w:nsid w:val="08293267"/>
    <w:multiLevelType w:val="hybridMultilevel"/>
    <w:tmpl w:val="8B1EA57E"/>
    <w:lvl w:ilvl="0" w:tplc="5BBE11BA">
      <w:start w:val="1"/>
      <w:numFmt w:val="bullet"/>
      <w:lvlText w:val=""/>
      <w:lvlJc w:val="left"/>
      <w:pPr>
        <w:ind w:left="720" w:hanging="360"/>
      </w:pPr>
      <w:rPr>
        <w:rFonts w:ascii="Symbol" w:hAnsi="Symbol" w:hint="default"/>
      </w:rPr>
    </w:lvl>
    <w:lvl w:ilvl="1" w:tplc="4A5409E2">
      <w:start w:val="1"/>
      <w:numFmt w:val="bullet"/>
      <w:lvlText w:val="o"/>
      <w:lvlJc w:val="left"/>
      <w:pPr>
        <w:ind w:left="1440" w:hanging="360"/>
      </w:pPr>
      <w:rPr>
        <w:rFonts w:ascii="Courier New" w:hAnsi="Courier New" w:hint="default"/>
      </w:rPr>
    </w:lvl>
    <w:lvl w:ilvl="2" w:tplc="993406D4">
      <w:start w:val="1"/>
      <w:numFmt w:val="bullet"/>
      <w:lvlText w:val=""/>
      <w:lvlJc w:val="left"/>
      <w:pPr>
        <w:ind w:left="2160" w:hanging="360"/>
      </w:pPr>
      <w:rPr>
        <w:rFonts w:ascii="Wingdings" w:hAnsi="Wingdings" w:hint="default"/>
      </w:rPr>
    </w:lvl>
    <w:lvl w:ilvl="3" w:tplc="3A10EBC2">
      <w:start w:val="1"/>
      <w:numFmt w:val="bullet"/>
      <w:lvlText w:val=""/>
      <w:lvlJc w:val="left"/>
      <w:pPr>
        <w:ind w:left="2880" w:hanging="360"/>
      </w:pPr>
      <w:rPr>
        <w:rFonts w:ascii="Symbol" w:hAnsi="Symbol" w:hint="default"/>
      </w:rPr>
    </w:lvl>
    <w:lvl w:ilvl="4" w:tplc="30BAA62C">
      <w:start w:val="1"/>
      <w:numFmt w:val="bullet"/>
      <w:lvlText w:val="o"/>
      <w:lvlJc w:val="left"/>
      <w:pPr>
        <w:ind w:left="3600" w:hanging="360"/>
      </w:pPr>
      <w:rPr>
        <w:rFonts w:ascii="Courier New" w:hAnsi="Courier New" w:hint="default"/>
      </w:rPr>
    </w:lvl>
    <w:lvl w:ilvl="5" w:tplc="6B6C9F70">
      <w:start w:val="1"/>
      <w:numFmt w:val="bullet"/>
      <w:lvlText w:val=""/>
      <w:lvlJc w:val="left"/>
      <w:pPr>
        <w:ind w:left="4320" w:hanging="360"/>
      </w:pPr>
      <w:rPr>
        <w:rFonts w:ascii="Wingdings" w:hAnsi="Wingdings" w:hint="default"/>
      </w:rPr>
    </w:lvl>
    <w:lvl w:ilvl="6" w:tplc="1E4E1556">
      <w:start w:val="1"/>
      <w:numFmt w:val="bullet"/>
      <w:lvlText w:val=""/>
      <w:lvlJc w:val="left"/>
      <w:pPr>
        <w:ind w:left="5040" w:hanging="360"/>
      </w:pPr>
      <w:rPr>
        <w:rFonts w:ascii="Symbol" w:hAnsi="Symbol" w:hint="default"/>
      </w:rPr>
    </w:lvl>
    <w:lvl w:ilvl="7" w:tplc="E93E8902">
      <w:start w:val="1"/>
      <w:numFmt w:val="bullet"/>
      <w:lvlText w:val="o"/>
      <w:lvlJc w:val="left"/>
      <w:pPr>
        <w:ind w:left="5760" w:hanging="360"/>
      </w:pPr>
      <w:rPr>
        <w:rFonts w:ascii="Courier New" w:hAnsi="Courier New" w:hint="default"/>
      </w:rPr>
    </w:lvl>
    <w:lvl w:ilvl="8" w:tplc="89343986">
      <w:start w:val="1"/>
      <w:numFmt w:val="bullet"/>
      <w:lvlText w:val=""/>
      <w:lvlJc w:val="left"/>
      <w:pPr>
        <w:ind w:left="6480" w:hanging="360"/>
      </w:pPr>
      <w:rPr>
        <w:rFonts w:ascii="Wingdings" w:hAnsi="Wingdings" w:hint="default"/>
      </w:rPr>
    </w:lvl>
  </w:abstractNum>
  <w:abstractNum w:abstractNumId="5" w15:restartNumberingAfterBreak="0">
    <w:nsid w:val="088347FC"/>
    <w:multiLevelType w:val="hybridMultilevel"/>
    <w:tmpl w:val="867CA28A"/>
    <w:lvl w:ilvl="0" w:tplc="FFFFFFFF">
      <w:start w:val="1"/>
      <w:numFmt w:val="decimal"/>
      <w:lvlText w:val="%1."/>
      <w:lvlJc w:val="left"/>
      <w:pPr>
        <w:ind w:left="1146" w:hanging="360"/>
      </w:pPr>
      <w:rPr>
        <w:rFonts w:ascii="Times New Roman" w:hAnsi="Times New Roman" w:cs="Times New Roman" w:hint="default"/>
      </w:rPr>
    </w:lvl>
    <w:lvl w:ilvl="1" w:tplc="FFFFFFFF" w:tentative="1">
      <w:start w:val="1"/>
      <w:numFmt w:val="lowerLetter"/>
      <w:lvlText w:val="%2."/>
      <w:lvlJc w:val="left"/>
      <w:pPr>
        <w:ind w:left="1866" w:hanging="360"/>
      </w:pPr>
    </w:lvl>
    <w:lvl w:ilvl="2" w:tplc="FFFFFFFF" w:tentative="1">
      <w:start w:val="1"/>
      <w:numFmt w:val="lowerRoman"/>
      <w:lvlText w:val="%3."/>
      <w:lvlJc w:val="right"/>
      <w:pPr>
        <w:ind w:left="2586" w:hanging="180"/>
      </w:pPr>
    </w:lvl>
    <w:lvl w:ilvl="3" w:tplc="FFFFFFFF" w:tentative="1">
      <w:start w:val="1"/>
      <w:numFmt w:val="decimal"/>
      <w:lvlText w:val="%4."/>
      <w:lvlJc w:val="left"/>
      <w:pPr>
        <w:ind w:left="3306" w:hanging="360"/>
      </w:pPr>
    </w:lvl>
    <w:lvl w:ilvl="4" w:tplc="FFFFFFFF" w:tentative="1">
      <w:start w:val="1"/>
      <w:numFmt w:val="lowerLetter"/>
      <w:lvlText w:val="%5."/>
      <w:lvlJc w:val="left"/>
      <w:pPr>
        <w:ind w:left="4026" w:hanging="360"/>
      </w:pPr>
    </w:lvl>
    <w:lvl w:ilvl="5" w:tplc="FFFFFFFF" w:tentative="1">
      <w:start w:val="1"/>
      <w:numFmt w:val="lowerRoman"/>
      <w:lvlText w:val="%6."/>
      <w:lvlJc w:val="right"/>
      <w:pPr>
        <w:ind w:left="4746" w:hanging="180"/>
      </w:pPr>
    </w:lvl>
    <w:lvl w:ilvl="6" w:tplc="FFFFFFFF" w:tentative="1">
      <w:start w:val="1"/>
      <w:numFmt w:val="decimal"/>
      <w:lvlText w:val="%7."/>
      <w:lvlJc w:val="left"/>
      <w:pPr>
        <w:ind w:left="5466" w:hanging="360"/>
      </w:pPr>
    </w:lvl>
    <w:lvl w:ilvl="7" w:tplc="FFFFFFFF" w:tentative="1">
      <w:start w:val="1"/>
      <w:numFmt w:val="lowerLetter"/>
      <w:lvlText w:val="%8."/>
      <w:lvlJc w:val="left"/>
      <w:pPr>
        <w:ind w:left="6186" w:hanging="360"/>
      </w:pPr>
    </w:lvl>
    <w:lvl w:ilvl="8" w:tplc="FFFFFFFF" w:tentative="1">
      <w:start w:val="1"/>
      <w:numFmt w:val="lowerRoman"/>
      <w:lvlText w:val="%9."/>
      <w:lvlJc w:val="right"/>
      <w:pPr>
        <w:ind w:left="6906" w:hanging="180"/>
      </w:pPr>
    </w:lvl>
  </w:abstractNum>
  <w:abstractNum w:abstractNumId="6" w15:restartNumberingAfterBreak="0">
    <w:nsid w:val="0CBA6053"/>
    <w:multiLevelType w:val="hybridMultilevel"/>
    <w:tmpl w:val="202EFA8C"/>
    <w:lvl w:ilvl="0" w:tplc="74848C92">
      <w:start w:val="1"/>
      <w:numFmt w:val="bullet"/>
      <w:lvlText w:val=""/>
      <w:lvlJc w:val="left"/>
      <w:pPr>
        <w:ind w:left="720" w:hanging="360"/>
      </w:pPr>
      <w:rPr>
        <w:rFonts w:ascii="Symbol" w:hAnsi="Symbol" w:hint="default"/>
      </w:rPr>
    </w:lvl>
    <w:lvl w:ilvl="1" w:tplc="663CA5E6">
      <w:start w:val="1"/>
      <w:numFmt w:val="bullet"/>
      <w:lvlText w:val="o"/>
      <w:lvlJc w:val="left"/>
      <w:pPr>
        <w:ind w:left="1440" w:hanging="360"/>
      </w:pPr>
      <w:rPr>
        <w:rFonts w:ascii="Courier New" w:hAnsi="Courier New" w:hint="default"/>
      </w:rPr>
    </w:lvl>
    <w:lvl w:ilvl="2" w:tplc="F4FAAB84">
      <w:start w:val="1"/>
      <w:numFmt w:val="bullet"/>
      <w:lvlText w:val=""/>
      <w:lvlJc w:val="left"/>
      <w:pPr>
        <w:ind w:left="2160" w:hanging="360"/>
      </w:pPr>
      <w:rPr>
        <w:rFonts w:ascii="Wingdings" w:hAnsi="Wingdings" w:hint="default"/>
      </w:rPr>
    </w:lvl>
    <w:lvl w:ilvl="3" w:tplc="64360AE0">
      <w:start w:val="1"/>
      <w:numFmt w:val="bullet"/>
      <w:lvlText w:val=""/>
      <w:lvlJc w:val="left"/>
      <w:pPr>
        <w:ind w:left="2880" w:hanging="360"/>
      </w:pPr>
      <w:rPr>
        <w:rFonts w:ascii="Symbol" w:hAnsi="Symbol" w:hint="default"/>
      </w:rPr>
    </w:lvl>
    <w:lvl w:ilvl="4" w:tplc="86C6EAB0">
      <w:start w:val="1"/>
      <w:numFmt w:val="bullet"/>
      <w:lvlText w:val="o"/>
      <w:lvlJc w:val="left"/>
      <w:pPr>
        <w:ind w:left="3600" w:hanging="360"/>
      </w:pPr>
      <w:rPr>
        <w:rFonts w:ascii="Courier New" w:hAnsi="Courier New" w:hint="default"/>
      </w:rPr>
    </w:lvl>
    <w:lvl w:ilvl="5" w:tplc="FEE8C4A4">
      <w:start w:val="1"/>
      <w:numFmt w:val="bullet"/>
      <w:lvlText w:val=""/>
      <w:lvlJc w:val="left"/>
      <w:pPr>
        <w:ind w:left="4320" w:hanging="360"/>
      </w:pPr>
      <w:rPr>
        <w:rFonts w:ascii="Wingdings" w:hAnsi="Wingdings" w:hint="default"/>
      </w:rPr>
    </w:lvl>
    <w:lvl w:ilvl="6" w:tplc="6D7E0EB4">
      <w:start w:val="1"/>
      <w:numFmt w:val="bullet"/>
      <w:lvlText w:val=""/>
      <w:lvlJc w:val="left"/>
      <w:pPr>
        <w:ind w:left="5040" w:hanging="360"/>
      </w:pPr>
      <w:rPr>
        <w:rFonts w:ascii="Symbol" w:hAnsi="Symbol" w:hint="default"/>
      </w:rPr>
    </w:lvl>
    <w:lvl w:ilvl="7" w:tplc="96968B66">
      <w:start w:val="1"/>
      <w:numFmt w:val="bullet"/>
      <w:lvlText w:val="o"/>
      <w:lvlJc w:val="left"/>
      <w:pPr>
        <w:ind w:left="5760" w:hanging="360"/>
      </w:pPr>
      <w:rPr>
        <w:rFonts w:ascii="Courier New" w:hAnsi="Courier New" w:hint="default"/>
      </w:rPr>
    </w:lvl>
    <w:lvl w:ilvl="8" w:tplc="6CE8A1A2">
      <w:start w:val="1"/>
      <w:numFmt w:val="bullet"/>
      <w:lvlText w:val=""/>
      <w:lvlJc w:val="left"/>
      <w:pPr>
        <w:ind w:left="6480" w:hanging="360"/>
      </w:pPr>
      <w:rPr>
        <w:rFonts w:ascii="Wingdings" w:hAnsi="Wingdings" w:hint="default"/>
      </w:rPr>
    </w:lvl>
  </w:abstractNum>
  <w:abstractNum w:abstractNumId="7" w15:restartNumberingAfterBreak="0">
    <w:nsid w:val="17362756"/>
    <w:multiLevelType w:val="multilevel"/>
    <w:tmpl w:val="A06E2FC4"/>
    <w:styleLink w:val="WWOutlineListStyle12"/>
    <w:lvl w:ilvl="0">
      <w:start w:val="1"/>
      <w:numFmt w:val="upperRoman"/>
      <w:lvlText w:val="%1."/>
      <w:lvlJc w:val="right"/>
      <w:pPr>
        <w:ind w:left="720" w:hanging="360"/>
      </w:pPr>
    </w:lvl>
    <w:lvl w:ilvl="1">
      <w:start w:val="1"/>
      <w:numFmt w:val="none"/>
      <w:lvlText w:val="%2"/>
      <w:lvlJc w:val="left"/>
    </w:lvl>
    <w:lvl w:ilvl="2">
      <w:start w:val="1"/>
      <w:numFmt w:val="none"/>
      <w:lvlText w:val="%3"/>
      <w:lvlJc w:val="left"/>
    </w:lvl>
    <w:lvl w:ilvl="3">
      <w:start w:val="1"/>
      <w:numFmt w:val="none"/>
      <w:lvlText w:val=""/>
      <w:lvlJc w:val="left"/>
    </w:lvl>
    <w:lvl w:ilvl="4">
      <w:start w:val="1"/>
      <w:numFmt w:val="none"/>
      <w:lvlText w:val=""/>
      <w:lvlJc w:val="left"/>
    </w:lvl>
    <w:lvl w:ilvl="5">
      <w:start w:val="1"/>
      <w:numFmt w:val="none"/>
      <w:lvlText w:val=""/>
      <w:lvlJc w:val="left"/>
    </w:lvl>
    <w:lvl w:ilvl="6">
      <w:start w:val="1"/>
      <w:numFmt w:val="none"/>
      <w:lvlText w:val=""/>
      <w:lvlJc w:val="left"/>
    </w:lvl>
    <w:lvl w:ilvl="7">
      <w:start w:val="1"/>
      <w:numFmt w:val="none"/>
      <w:lvlText w:val=""/>
      <w:lvlJc w:val="left"/>
    </w:lvl>
    <w:lvl w:ilvl="8">
      <w:start w:val="1"/>
      <w:numFmt w:val="none"/>
      <w:lvlText w:val=""/>
      <w:lvlJc w:val="left"/>
    </w:lvl>
  </w:abstractNum>
  <w:abstractNum w:abstractNumId="8" w15:restartNumberingAfterBreak="0">
    <w:nsid w:val="1AC81CA7"/>
    <w:multiLevelType w:val="multilevel"/>
    <w:tmpl w:val="B936DE82"/>
    <w:styleLink w:val="WWOutlineListStyle10"/>
    <w:lvl w:ilvl="0">
      <w:start w:val="1"/>
      <w:numFmt w:val="upperRoman"/>
      <w:lvlText w:val="%1."/>
      <w:lvlJc w:val="right"/>
      <w:pPr>
        <w:ind w:left="720" w:hanging="360"/>
      </w:pPr>
    </w:lvl>
    <w:lvl w:ilvl="1">
      <w:start w:val="1"/>
      <w:numFmt w:val="none"/>
      <w:lvlText w:val="%2"/>
      <w:lvlJc w:val="left"/>
    </w:lvl>
    <w:lvl w:ilvl="2">
      <w:start w:val="1"/>
      <w:numFmt w:val="none"/>
      <w:lvlText w:val="%3"/>
      <w:lvlJc w:val="left"/>
    </w:lvl>
    <w:lvl w:ilvl="3">
      <w:start w:val="1"/>
      <w:numFmt w:val="none"/>
      <w:lvlText w:val="%4"/>
      <w:lvlJc w:val="left"/>
    </w:lvl>
    <w:lvl w:ilvl="4">
      <w:start w:val="1"/>
      <w:numFmt w:val="none"/>
      <w:lvlText w:val="%5"/>
      <w:lvlJc w:val="left"/>
    </w:lvl>
    <w:lvl w:ilvl="5">
      <w:start w:val="1"/>
      <w:numFmt w:val="none"/>
      <w:lvlText w:val="%6"/>
      <w:lvlJc w:val="left"/>
    </w:lvl>
    <w:lvl w:ilvl="6">
      <w:start w:val="1"/>
      <w:numFmt w:val="none"/>
      <w:lvlText w:val="%7"/>
      <w:lvlJc w:val="left"/>
    </w:lvl>
    <w:lvl w:ilvl="7">
      <w:start w:val="1"/>
      <w:numFmt w:val="none"/>
      <w:lvlText w:val="%8"/>
      <w:lvlJc w:val="left"/>
    </w:lvl>
    <w:lvl w:ilvl="8">
      <w:start w:val="1"/>
      <w:numFmt w:val="none"/>
      <w:lvlText w:val="%9"/>
      <w:lvlJc w:val="left"/>
    </w:lvl>
  </w:abstractNum>
  <w:abstractNum w:abstractNumId="9" w15:restartNumberingAfterBreak="0">
    <w:nsid w:val="1C9820C1"/>
    <w:multiLevelType w:val="singleLevel"/>
    <w:tmpl w:val="B35C7F6E"/>
    <w:styleLink w:val="WWOutlineListStyle51"/>
    <w:lvl w:ilvl="0">
      <w:start w:val="1"/>
      <w:numFmt w:val="bullet"/>
      <w:lvlText w:val="—"/>
      <w:lvlJc w:val="left"/>
      <w:pPr>
        <w:tabs>
          <w:tab w:val="num" w:pos="340"/>
        </w:tabs>
        <w:ind w:left="340" w:hanging="340"/>
      </w:pPr>
      <w:rPr>
        <w:rFonts w:ascii="Arial" w:hAnsi="Arial" w:cs="Arial" w:hint="default"/>
        <w:color w:val="auto"/>
        <w:sz w:val="24"/>
      </w:rPr>
    </w:lvl>
  </w:abstractNum>
  <w:abstractNum w:abstractNumId="10" w15:restartNumberingAfterBreak="0">
    <w:nsid w:val="1EE57740"/>
    <w:multiLevelType w:val="hybridMultilevel"/>
    <w:tmpl w:val="927625E0"/>
    <w:styleLink w:val="WWOutlineListStyle41"/>
    <w:lvl w:ilvl="0" w:tplc="0426000D">
      <w:start w:val="1"/>
      <w:numFmt w:val="bullet"/>
      <w:lvlText w:val=""/>
      <w:lvlJc w:val="left"/>
      <w:pPr>
        <w:ind w:left="720" w:hanging="360"/>
      </w:pPr>
      <w:rPr>
        <w:rFonts w:ascii="Wingdings" w:hAnsi="Wingdings"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1" w15:restartNumberingAfterBreak="0">
    <w:nsid w:val="23D5693B"/>
    <w:multiLevelType w:val="hybridMultilevel"/>
    <w:tmpl w:val="DF2C15A0"/>
    <w:lvl w:ilvl="0" w:tplc="DAF20868">
      <w:start w:val="1"/>
      <w:numFmt w:val="bullet"/>
      <w:lvlText w:val="-"/>
      <w:lvlJc w:val="left"/>
      <w:pPr>
        <w:tabs>
          <w:tab w:val="num" w:pos="680"/>
        </w:tabs>
        <w:ind w:left="680" w:hanging="340"/>
      </w:pPr>
      <w:rPr>
        <w:rFonts w:ascii="9999999" w:hAnsi="9999999" w:cs="Courier New" w:hint="default"/>
      </w:rPr>
    </w:lvl>
    <w:lvl w:ilvl="1" w:tplc="08090003" w:tentative="1">
      <w:start w:val="1"/>
      <w:numFmt w:val="bullet"/>
      <w:lvlText w:val="o"/>
      <w:lvlJc w:val="left"/>
      <w:pPr>
        <w:ind w:left="1780" w:hanging="360"/>
      </w:pPr>
      <w:rPr>
        <w:rFonts w:ascii="Courier New" w:hAnsi="Courier New" w:cs="Courier New" w:hint="default"/>
      </w:rPr>
    </w:lvl>
    <w:lvl w:ilvl="2" w:tplc="08090005" w:tentative="1">
      <w:start w:val="1"/>
      <w:numFmt w:val="bullet"/>
      <w:lvlText w:val=""/>
      <w:lvlJc w:val="left"/>
      <w:pPr>
        <w:ind w:left="2500" w:hanging="360"/>
      </w:pPr>
      <w:rPr>
        <w:rFonts w:ascii="Wingdings" w:hAnsi="Wingdings" w:hint="default"/>
      </w:rPr>
    </w:lvl>
    <w:lvl w:ilvl="3" w:tplc="08090001" w:tentative="1">
      <w:start w:val="1"/>
      <w:numFmt w:val="bullet"/>
      <w:pStyle w:val="ListBullet4"/>
      <w:lvlText w:val=""/>
      <w:lvlJc w:val="left"/>
      <w:pPr>
        <w:ind w:left="3220" w:hanging="360"/>
      </w:pPr>
      <w:rPr>
        <w:rFonts w:ascii="Symbol" w:hAnsi="Symbol" w:hint="default"/>
      </w:rPr>
    </w:lvl>
    <w:lvl w:ilvl="4" w:tplc="08090003" w:tentative="1">
      <w:start w:val="1"/>
      <w:numFmt w:val="bullet"/>
      <w:lvlText w:val="o"/>
      <w:lvlJc w:val="left"/>
      <w:pPr>
        <w:ind w:left="3940" w:hanging="360"/>
      </w:pPr>
      <w:rPr>
        <w:rFonts w:ascii="Courier New" w:hAnsi="Courier New" w:cs="Courier New" w:hint="default"/>
      </w:rPr>
    </w:lvl>
    <w:lvl w:ilvl="5" w:tplc="08090005" w:tentative="1">
      <w:start w:val="1"/>
      <w:numFmt w:val="bullet"/>
      <w:lvlText w:val=""/>
      <w:lvlJc w:val="left"/>
      <w:pPr>
        <w:ind w:left="4660" w:hanging="360"/>
      </w:pPr>
      <w:rPr>
        <w:rFonts w:ascii="Wingdings" w:hAnsi="Wingdings" w:hint="default"/>
      </w:rPr>
    </w:lvl>
    <w:lvl w:ilvl="6" w:tplc="08090001" w:tentative="1">
      <w:start w:val="1"/>
      <w:numFmt w:val="bullet"/>
      <w:lvlText w:val=""/>
      <w:lvlJc w:val="left"/>
      <w:pPr>
        <w:ind w:left="5380" w:hanging="360"/>
      </w:pPr>
      <w:rPr>
        <w:rFonts w:ascii="Symbol" w:hAnsi="Symbol" w:hint="default"/>
      </w:rPr>
    </w:lvl>
    <w:lvl w:ilvl="7" w:tplc="08090003" w:tentative="1">
      <w:start w:val="1"/>
      <w:numFmt w:val="bullet"/>
      <w:lvlText w:val="o"/>
      <w:lvlJc w:val="left"/>
      <w:pPr>
        <w:ind w:left="6100" w:hanging="360"/>
      </w:pPr>
      <w:rPr>
        <w:rFonts w:ascii="Courier New" w:hAnsi="Courier New" w:cs="Courier New" w:hint="default"/>
      </w:rPr>
    </w:lvl>
    <w:lvl w:ilvl="8" w:tplc="08090005" w:tentative="1">
      <w:start w:val="1"/>
      <w:numFmt w:val="bullet"/>
      <w:lvlText w:val=""/>
      <w:lvlJc w:val="left"/>
      <w:pPr>
        <w:ind w:left="6820" w:hanging="360"/>
      </w:pPr>
      <w:rPr>
        <w:rFonts w:ascii="Wingdings" w:hAnsi="Wingdings" w:hint="default"/>
      </w:rPr>
    </w:lvl>
  </w:abstractNum>
  <w:abstractNum w:abstractNumId="12" w15:restartNumberingAfterBreak="0">
    <w:nsid w:val="25567D91"/>
    <w:multiLevelType w:val="hybridMultilevel"/>
    <w:tmpl w:val="FFFFFFFF"/>
    <w:styleLink w:val="WWOutlineListStyle81"/>
    <w:lvl w:ilvl="0" w:tplc="EADA5598">
      <w:start w:val="1"/>
      <w:numFmt w:val="bullet"/>
      <w:lvlText w:val=""/>
      <w:lvlJc w:val="left"/>
      <w:pPr>
        <w:ind w:left="720" w:hanging="360"/>
      </w:pPr>
      <w:rPr>
        <w:rFonts w:ascii="Symbol" w:hAnsi="Symbol" w:hint="default"/>
      </w:rPr>
    </w:lvl>
    <w:lvl w:ilvl="1" w:tplc="38CEBAE2">
      <w:start w:val="1"/>
      <w:numFmt w:val="bullet"/>
      <w:lvlText w:val="o"/>
      <w:lvlJc w:val="left"/>
      <w:pPr>
        <w:ind w:left="1440" w:hanging="360"/>
      </w:pPr>
      <w:rPr>
        <w:rFonts w:ascii="Courier New" w:hAnsi="Courier New" w:hint="default"/>
      </w:rPr>
    </w:lvl>
    <w:lvl w:ilvl="2" w:tplc="23606FF2">
      <w:start w:val="1"/>
      <w:numFmt w:val="bullet"/>
      <w:lvlText w:val=""/>
      <w:lvlJc w:val="left"/>
      <w:pPr>
        <w:ind w:left="2160" w:hanging="360"/>
      </w:pPr>
      <w:rPr>
        <w:rFonts w:ascii="Wingdings" w:hAnsi="Wingdings" w:hint="default"/>
      </w:rPr>
    </w:lvl>
    <w:lvl w:ilvl="3" w:tplc="197ACC90">
      <w:start w:val="1"/>
      <w:numFmt w:val="bullet"/>
      <w:lvlText w:val=""/>
      <w:lvlJc w:val="left"/>
      <w:pPr>
        <w:ind w:left="2880" w:hanging="360"/>
      </w:pPr>
      <w:rPr>
        <w:rFonts w:ascii="Symbol" w:hAnsi="Symbol" w:hint="default"/>
      </w:rPr>
    </w:lvl>
    <w:lvl w:ilvl="4" w:tplc="6D8631EE">
      <w:start w:val="1"/>
      <w:numFmt w:val="bullet"/>
      <w:lvlText w:val="o"/>
      <w:lvlJc w:val="left"/>
      <w:pPr>
        <w:ind w:left="3600" w:hanging="360"/>
      </w:pPr>
      <w:rPr>
        <w:rFonts w:ascii="Courier New" w:hAnsi="Courier New" w:hint="default"/>
      </w:rPr>
    </w:lvl>
    <w:lvl w:ilvl="5" w:tplc="F9A4D012">
      <w:start w:val="1"/>
      <w:numFmt w:val="bullet"/>
      <w:lvlText w:val=""/>
      <w:lvlJc w:val="left"/>
      <w:pPr>
        <w:ind w:left="4320" w:hanging="360"/>
      </w:pPr>
      <w:rPr>
        <w:rFonts w:ascii="Wingdings" w:hAnsi="Wingdings" w:hint="default"/>
      </w:rPr>
    </w:lvl>
    <w:lvl w:ilvl="6" w:tplc="B9D48FE6">
      <w:start w:val="1"/>
      <w:numFmt w:val="bullet"/>
      <w:lvlText w:val=""/>
      <w:lvlJc w:val="left"/>
      <w:pPr>
        <w:ind w:left="5040" w:hanging="360"/>
      </w:pPr>
      <w:rPr>
        <w:rFonts w:ascii="Symbol" w:hAnsi="Symbol" w:hint="default"/>
      </w:rPr>
    </w:lvl>
    <w:lvl w:ilvl="7" w:tplc="DA708F90">
      <w:start w:val="1"/>
      <w:numFmt w:val="bullet"/>
      <w:lvlText w:val="o"/>
      <w:lvlJc w:val="left"/>
      <w:pPr>
        <w:ind w:left="5760" w:hanging="360"/>
      </w:pPr>
      <w:rPr>
        <w:rFonts w:ascii="Courier New" w:hAnsi="Courier New" w:hint="default"/>
      </w:rPr>
    </w:lvl>
    <w:lvl w:ilvl="8" w:tplc="F870925C">
      <w:start w:val="1"/>
      <w:numFmt w:val="bullet"/>
      <w:lvlText w:val=""/>
      <w:lvlJc w:val="left"/>
      <w:pPr>
        <w:ind w:left="6480" w:hanging="360"/>
      </w:pPr>
      <w:rPr>
        <w:rFonts w:ascii="Wingdings" w:hAnsi="Wingdings" w:hint="default"/>
      </w:rPr>
    </w:lvl>
  </w:abstractNum>
  <w:abstractNum w:abstractNumId="13" w15:restartNumberingAfterBreak="0">
    <w:nsid w:val="268A42A6"/>
    <w:multiLevelType w:val="hybridMultilevel"/>
    <w:tmpl w:val="5DF858C4"/>
    <w:lvl w:ilvl="0" w:tplc="F1B41DD4">
      <w:start w:val="1"/>
      <w:numFmt w:val="bullet"/>
      <w:lvlText w:val=""/>
      <w:lvlJc w:val="left"/>
      <w:pPr>
        <w:ind w:left="720" w:hanging="360"/>
      </w:pPr>
      <w:rPr>
        <w:rFonts w:ascii="Symbol" w:hAnsi="Symbol" w:hint="default"/>
      </w:rPr>
    </w:lvl>
    <w:lvl w:ilvl="1" w:tplc="C022750C">
      <w:start w:val="1"/>
      <w:numFmt w:val="bullet"/>
      <w:lvlText w:val="o"/>
      <w:lvlJc w:val="left"/>
      <w:pPr>
        <w:ind w:left="1440" w:hanging="360"/>
      </w:pPr>
      <w:rPr>
        <w:rFonts w:ascii="Courier New" w:hAnsi="Courier New" w:hint="default"/>
      </w:rPr>
    </w:lvl>
    <w:lvl w:ilvl="2" w:tplc="CD04C06E">
      <w:start w:val="1"/>
      <w:numFmt w:val="bullet"/>
      <w:lvlText w:val=""/>
      <w:lvlJc w:val="left"/>
      <w:pPr>
        <w:ind w:left="2160" w:hanging="360"/>
      </w:pPr>
      <w:rPr>
        <w:rFonts w:ascii="Wingdings" w:hAnsi="Wingdings" w:hint="default"/>
      </w:rPr>
    </w:lvl>
    <w:lvl w:ilvl="3" w:tplc="CBD6571A">
      <w:start w:val="1"/>
      <w:numFmt w:val="bullet"/>
      <w:lvlText w:val=""/>
      <w:lvlJc w:val="left"/>
      <w:pPr>
        <w:ind w:left="2880" w:hanging="360"/>
      </w:pPr>
      <w:rPr>
        <w:rFonts w:ascii="Symbol" w:hAnsi="Symbol" w:hint="default"/>
      </w:rPr>
    </w:lvl>
    <w:lvl w:ilvl="4" w:tplc="E80A5BAC">
      <w:start w:val="1"/>
      <w:numFmt w:val="bullet"/>
      <w:lvlText w:val="o"/>
      <w:lvlJc w:val="left"/>
      <w:pPr>
        <w:ind w:left="3600" w:hanging="360"/>
      </w:pPr>
      <w:rPr>
        <w:rFonts w:ascii="Courier New" w:hAnsi="Courier New" w:hint="default"/>
      </w:rPr>
    </w:lvl>
    <w:lvl w:ilvl="5" w:tplc="70CCA5C6">
      <w:start w:val="1"/>
      <w:numFmt w:val="bullet"/>
      <w:lvlText w:val=""/>
      <w:lvlJc w:val="left"/>
      <w:pPr>
        <w:ind w:left="4320" w:hanging="360"/>
      </w:pPr>
      <w:rPr>
        <w:rFonts w:ascii="Wingdings" w:hAnsi="Wingdings" w:hint="default"/>
      </w:rPr>
    </w:lvl>
    <w:lvl w:ilvl="6" w:tplc="11D440B4">
      <w:start w:val="1"/>
      <w:numFmt w:val="bullet"/>
      <w:lvlText w:val=""/>
      <w:lvlJc w:val="left"/>
      <w:pPr>
        <w:ind w:left="5040" w:hanging="360"/>
      </w:pPr>
      <w:rPr>
        <w:rFonts w:ascii="Symbol" w:hAnsi="Symbol" w:hint="default"/>
      </w:rPr>
    </w:lvl>
    <w:lvl w:ilvl="7" w:tplc="A9BE84E8">
      <w:start w:val="1"/>
      <w:numFmt w:val="bullet"/>
      <w:lvlText w:val="o"/>
      <w:lvlJc w:val="left"/>
      <w:pPr>
        <w:ind w:left="5760" w:hanging="360"/>
      </w:pPr>
      <w:rPr>
        <w:rFonts w:ascii="Courier New" w:hAnsi="Courier New" w:hint="default"/>
      </w:rPr>
    </w:lvl>
    <w:lvl w:ilvl="8" w:tplc="3F4A78D0">
      <w:start w:val="1"/>
      <w:numFmt w:val="bullet"/>
      <w:lvlText w:val=""/>
      <w:lvlJc w:val="left"/>
      <w:pPr>
        <w:ind w:left="6480" w:hanging="360"/>
      </w:pPr>
      <w:rPr>
        <w:rFonts w:ascii="Wingdings" w:hAnsi="Wingdings" w:hint="default"/>
      </w:rPr>
    </w:lvl>
  </w:abstractNum>
  <w:abstractNum w:abstractNumId="14" w15:restartNumberingAfterBreak="0">
    <w:nsid w:val="286B4B36"/>
    <w:multiLevelType w:val="hybridMultilevel"/>
    <w:tmpl w:val="43D46C90"/>
    <w:styleLink w:val="WWOutlineListStyle31"/>
    <w:lvl w:ilvl="0" w:tplc="04260001">
      <w:start w:val="1"/>
      <w:numFmt w:val="bullet"/>
      <w:lvlText w:val=""/>
      <w:lvlJc w:val="left"/>
      <w:pPr>
        <w:ind w:left="1080" w:hanging="360"/>
      </w:pPr>
      <w:rPr>
        <w:rFonts w:ascii="Symbol" w:hAnsi="Symbol" w:hint="default"/>
      </w:rPr>
    </w:lvl>
    <w:lvl w:ilvl="1" w:tplc="04260003" w:tentative="1">
      <w:start w:val="1"/>
      <w:numFmt w:val="bullet"/>
      <w:lvlText w:val="o"/>
      <w:lvlJc w:val="left"/>
      <w:pPr>
        <w:ind w:left="1800" w:hanging="360"/>
      </w:pPr>
      <w:rPr>
        <w:rFonts w:ascii="Courier New" w:hAnsi="Courier New" w:cs="Courier New" w:hint="default"/>
      </w:rPr>
    </w:lvl>
    <w:lvl w:ilvl="2" w:tplc="04260005" w:tentative="1">
      <w:start w:val="1"/>
      <w:numFmt w:val="bullet"/>
      <w:lvlText w:val=""/>
      <w:lvlJc w:val="left"/>
      <w:pPr>
        <w:ind w:left="2520" w:hanging="360"/>
      </w:pPr>
      <w:rPr>
        <w:rFonts w:ascii="Wingdings" w:hAnsi="Wingdings" w:hint="default"/>
      </w:rPr>
    </w:lvl>
    <w:lvl w:ilvl="3" w:tplc="04260001" w:tentative="1">
      <w:start w:val="1"/>
      <w:numFmt w:val="bullet"/>
      <w:lvlText w:val=""/>
      <w:lvlJc w:val="left"/>
      <w:pPr>
        <w:ind w:left="3240" w:hanging="360"/>
      </w:pPr>
      <w:rPr>
        <w:rFonts w:ascii="Symbol" w:hAnsi="Symbol" w:hint="default"/>
      </w:rPr>
    </w:lvl>
    <w:lvl w:ilvl="4" w:tplc="04260003" w:tentative="1">
      <w:start w:val="1"/>
      <w:numFmt w:val="bullet"/>
      <w:lvlText w:val="o"/>
      <w:lvlJc w:val="left"/>
      <w:pPr>
        <w:ind w:left="3960" w:hanging="360"/>
      </w:pPr>
      <w:rPr>
        <w:rFonts w:ascii="Courier New" w:hAnsi="Courier New" w:cs="Courier New" w:hint="default"/>
      </w:rPr>
    </w:lvl>
    <w:lvl w:ilvl="5" w:tplc="04260005" w:tentative="1">
      <w:start w:val="1"/>
      <w:numFmt w:val="bullet"/>
      <w:lvlText w:val=""/>
      <w:lvlJc w:val="left"/>
      <w:pPr>
        <w:ind w:left="4680" w:hanging="360"/>
      </w:pPr>
      <w:rPr>
        <w:rFonts w:ascii="Wingdings" w:hAnsi="Wingdings" w:hint="default"/>
      </w:rPr>
    </w:lvl>
    <w:lvl w:ilvl="6" w:tplc="04260001" w:tentative="1">
      <w:start w:val="1"/>
      <w:numFmt w:val="bullet"/>
      <w:lvlText w:val=""/>
      <w:lvlJc w:val="left"/>
      <w:pPr>
        <w:ind w:left="5400" w:hanging="360"/>
      </w:pPr>
      <w:rPr>
        <w:rFonts w:ascii="Symbol" w:hAnsi="Symbol" w:hint="default"/>
      </w:rPr>
    </w:lvl>
    <w:lvl w:ilvl="7" w:tplc="04260003" w:tentative="1">
      <w:start w:val="1"/>
      <w:numFmt w:val="bullet"/>
      <w:lvlText w:val="o"/>
      <w:lvlJc w:val="left"/>
      <w:pPr>
        <w:ind w:left="6120" w:hanging="360"/>
      </w:pPr>
      <w:rPr>
        <w:rFonts w:ascii="Courier New" w:hAnsi="Courier New" w:cs="Courier New" w:hint="default"/>
      </w:rPr>
    </w:lvl>
    <w:lvl w:ilvl="8" w:tplc="04260005" w:tentative="1">
      <w:start w:val="1"/>
      <w:numFmt w:val="bullet"/>
      <w:lvlText w:val=""/>
      <w:lvlJc w:val="left"/>
      <w:pPr>
        <w:ind w:left="6840" w:hanging="360"/>
      </w:pPr>
      <w:rPr>
        <w:rFonts w:ascii="Wingdings" w:hAnsi="Wingdings" w:hint="default"/>
      </w:rPr>
    </w:lvl>
  </w:abstractNum>
  <w:abstractNum w:abstractNumId="15" w15:restartNumberingAfterBreak="0">
    <w:nsid w:val="28F15FBD"/>
    <w:multiLevelType w:val="multilevel"/>
    <w:tmpl w:val="581C8940"/>
    <w:styleLink w:val="WWOutlineListStyle4"/>
    <w:lvl w:ilvl="0">
      <w:start w:val="1"/>
      <w:numFmt w:val="upperRoman"/>
      <w:lvlText w:val="%1."/>
      <w:lvlJc w:val="right"/>
      <w:pPr>
        <w:ind w:left="720" w:hanging="360"/>
      </w:pPr>
    </w:lvl>
    <w:lvl w:ilvl="1">
      <w:start w:val="1"/>
      <w:numFmt w:val="none"/>
      <w:lvlText w:val="%2"/>
      <w:lvlJc w:val="left"/>
    </w:lvl>
    <w:lvl w:ilvl="2">
      <w:start w:val="1"/>
      <w:numFmt w:val="none"/>
      <w:lvlText w:val="%3"/>
      <w:lvlJc w:val="left"/>
    </w:lvl>
    <w:lvl w:ilvl="3">
      <w:start w:val="1"/>
      <w:numFmt w:val="none"/>
      <w:lvlText w:val="%4"/>
      <w:lvlJc w:val="left"/>
    </w:lvl>
    <w:lvl w:ilvl="4">
      <w:start w:val="1"/>
      <w:numFmt w:val="none"/>
      <w:lvlText w:val="%5"/>
      <w:lvlJc w:val="left"/>
    </w:lvl>
    <w:lvl w:ilvl="5">
      <w:start w:val="1"/>
      <w:numFmt w:val="none"/>
      <w:lvlText w:val="%6"/>
      <w:lvlJc w:val="left"/>
    </w:lvl>
    <w:lvl w:ilvl="6">
      <w:start w:val="1"/>
      <w:numFmt w:val="none"/>
      <w:lvlText w:val="%7"/>
      <w:lvlJc w:val="left"/>
    </w:lvl>
    <w:lvl w:ilvl="7">
      <w:start w:val="1"/>
      <w:numFmt w:val="none"/>
      <w:lvlText w:val="%8"/>
      <w:lvlJc w:val="left"/>
    </w:lvl>
    <w:lvl w:ilvl="8">
      <w:start w:val="1"/>
      <w:numFmt w:val="none"/>
      <w:lvlText w:val="%9"/>
      <w:lvlJc w:val="left"/>
    </w:lvl>
  </w:abstractNum>
  <w:abstractNum w:abstractNumId="16" w15:restartNumberingAfterBreak="0">
    <w:nsid w:val="29891BFD"/>
    <w:multiLevelType w:val="hybridMultilevel"/>
    <w:tmpl w:val="B322AF14"/>
    <w:styleLink w:val="WWOutlineListStyle91"/>
    <w:lvl w:ilvl="0" w:tplc="0426000F">
      <w:start w:val="1"/>
      <w:numFmt w:val="decimal"/>
      <w:lvlText w:val="%1."/>
      <w:lvlJc w:val="left"/>
      <w:pPr>
        <w:ind w:left="720" w:hanging="360"/>
      </w:pPr>
    </w:lvl>
    <w:lvl w:ilvl="1" w:tplc="04260019">
      <w:start w:val="1"/>
      <w:numFmt w:val="lowerLetter"/>
      <w:lvlText w:val="%2."/>
      <w:lvlJc w:val="left"/>
      <w:pPr>
        <w:ind w:left="1440" w:hanging="360"/>
      </w:pPr>
    </w:lvl>
    <w:lvl w:ilvl="2" w:tplc="0426001B">
      <w:start w:val="1"/>
      <w:numFmt w:val="lowerRoman"/>
      <w:lvlText w:val="%3."/>
      <w:lvlJc w:val="right"/>
      <w:pPr>
        <w:ind w:left="2160" w:hanging="180"/>
      </w:pPr>
    </w:lvl>
    <w:lvl w:ilvl="3" w:tplc="0426000F">
      <w:start w:val="1"/>
      <w:numFmt w:val="decimal"/>
      <w:lvlText w:val="%4."/>
      <w:lvlJc w:val="left"/>
      <w:pPr>
        <w:ind w:left="2880" w:hanging="360"/>
      </w:pPr>
    </w:lvl>
    <w:lvl w:ilvl="4" w:tplc="04260019">
      <w:start w:val="1"/>
      <w:numFmt w:val="lowerLetter"/>
      <w:lvlText w:val="%5."/>
      <w:lvlJc w:val="left"/>
      <w:pPr>
        <w:ind w:left="3600" w:hanging="360"/>
      </w:pPr>
    </w:lvl>
    <w:lvl w:ilvl="5" w:tplc="0426001B">
      <w:start w:val="1"/>
      <w:numFmt w:val="lowerRoman"/>
      <w:lvlText w:val="%6."/>
      <w:lvlJc w:val="right"/>
      <w:pPr>
        <w:ind w:left="4320" w:hanging="180"/>
      </w:pPr>
    </w:lvl>
    <w:lvl w:ilvl="6" w:tplc="0426000F">
      <w:start w:val="1"/>
      <w:numFmt w:val="decimal"/>
      <w:lvlText w:val="%7."/>
      <w:lvlJc w:val="left"/>
      <w:pPr>
        <w:ind w:left="5040" w:hanging="360"/>
      </w:pPr>
    </w:lvl>
    <w:lvl w:ilvl="7" w:tplc="04260019">
      <w:start w:val="1"/>
      <w:numFmt w:val="lowerLetter"/>
      <w:lvlText w:val="%8."/>
      <w:lvlJc w:val="left"/>
      <w:pPr>
        <w:ind w:left="5760" w:hanging="360"/>
      </w:pPr>
    </w:lvl>
    <w:lvl w:ilvl="8" w:tplc="0426001B">
      <w:start w:val="1"/>
      <w:numFmt w:val="lowerRoman"/>
      <w:lvlText w:val="%9."/>
      <w:lvlJc w:val="right"/>
      <w:pPr>
        <w:ind w:left="6480" w:hanging="180"/>
      </w:pPr>
    </w:lvl>
  </w:abstractNum>
  <w:abstractNum w:abstractNumId="17" w15:restartNumberingAfterBreak="0">
    <w:nsid w:val="29F136C9"/>
    <w:multiLevelType w:val="hybridMultilevel"/>
    <w:tmpl w:val="178E0C10"/>
    <w:lvl w:ilvl="0" w:tplc="1AFC82F2">
      <w:start w:val="1"/>
      <w:numFmt w:val="bullet"/>
      <w:lvlText w:val=""/>
      <w:lvlJc w:val="left"/>
      <w:pPr>
        <w:ind w:left="720" w:hanging="360"/>
      </w:pPr>
      <w:rPr>
        <w:rFonts w:ascii="Symbol" w:hAnsi="Symbol" w:hint="default"/>
      </w:rPr>
    </w:lvl>
    <w:lvl w:ilvl="1" w:tplc="F4E48078">
      <w:start w:val="1"/>
      <w:numFmt w:val="bullet"/>
      <w:lvlText w:val="o"/>
      <w:lvlJc w:val="left"/>
      <w:pPr>
        <w:ind w:left="1440" w:hanging="360"/>
      </w:pPr>
      <w:rPr>
        <w:rFonts w:ascii="Courier New" w:hAnsi="Courier New" w:hint="default"/>
      </w:rPr>
    </w:lvl>
    <w:lvl w:ilvl="2" w:tplc="E4FC3AA2">
      <w:start w:val="1"/>
      <w:numFmt w:val="bullet"/>
      <w:lvlText w:val=""/>
      <w:lvlJc w:val="left"/>
      <w:pPr>
        <w:ind w:left="2160" w:hanging="360"/>
      </w:pPr>
      <w:rPr>
        <w:rFonts w:ascii="Wingdings" w:hAnsi="Wingdings" w:hint="default"/>
      </w:rPr>
    </w:lvl>
    <w:lvl w:ilvl="3" w:tplc="DBD033C6">
      <w:start w:val="1"/>
      <w:numFmt w:val="bullet"/>
      <w:lvlText w:val=""/>
      <w:lvlJc w:val="left"/>
      <w:pPr>
        <w:ind w:left="2880" w:hanging="360"/>
      </w:pPr>
      <w:rPr>
        <w:rFonts w:ascii="Symbol" w:hAnsi="Symbol" w:hint="default"/>
      </w:rPr>
    </w:lvl>
    <w:lvl w:ilvl="4" w:tplc="7D129D6C">
      <w:start w:val="1"/>
      <w:numFmt w:val="bullet"/>
      <w:lvlText w:val="o"/>
      <w:lvlJc w:val="left"/>
      <w:pPr>
        <w:ind w:left="3600" w:hanging="360"/>
      </w:pPr>
      <w:rPr>
        <w:rFonts w:ascii="Courier New" w:hAnsi="Courier New" w:hint="default"/>
      </w:rPr>
    </w:lvl>
    <w:lvl w:ilvl="5" w:tplc="A658F33A">
      <w:start w:val="1"/>
      <w:numFmt w:val="bullet"/>
      <w:lvlText w:val=""/>
      <w:lvlJc w:val="left"/>
      <w:pPr>
        <w:ind w:left="4320" w:hanging="360"/>
      </w:pPr>
      <w:rPr>
        <w:rFonts w:ascii="Wingdings" w:hAnsi="Wingdings" w:hint="default"/>
      </w:rPr>
    </w:lvl>
    <w:lvl w:ilvl="6" w:tplc="907EA78A">
      <w:start w:val="1"/>
      <w:numFmt w:val="bullet"/>
      <w:lvlText w:val=""/>
      <w:lvlJc w:val="left"/>
      <w:pPr>
        <w:ind w:left="5040" w:hanging="360"/>
      </w:pPr>
      <w:rPr>
        <w:rFonts w:ascii="Symbol" w:hAnsi="Symbol" w:hint="default"/>
      </w:rPr>
    </w:lvl>
    <w:lvl w:ilvl="7" w:tplc="DE3C5C4C">
      <w:start w:val="1"/>
      <w:numFmt w:val="bullet"/>
      <w:lvlText w:val="o"/>
      <w:lvlJc w:val="left"/>
      <w:pPr>
        <w:ind w:left="5760" w:hanging="360"/>
      </w:pPr>
      <w:rPr>
        <w:rFonts w:ascii="Courier New" w:hAnsi="Courier New" w:hint="default"/>
      </w:rPr>
    </w:lvl>
    <w:lvl w:ilvl="8" w:tplc="557AAAAC">
      <w:start w:val="1"/>
      <w:numFmt w:val="bullet"/>
      <w:lvlText w:val=""/>
      <w:lvlJc w:val="left"/>
      <w:pPr>
        <w:ind w:left="6480" w:hanging="360"/>
      </w:pPr>
      <w:rPr>
        <w:rFonts w:ascii="Wingdings" w:hAnsi="Wingdings" w:hint="default"/>
      </w:rPr>
    </w:lvl>
  </w:abstractNum>
  <w:abstractNum w:abstractNumId="18" w15:restartNumberingAfterBreak="0">
    <w:nsid w:val="2ACA420E"/>
    <w:multiLevelType w:val="hybridMultilevel"/>
    <w:tmpl w:val="15581ABA"/>
    <w:lvl w:ilvl="0" w:tplc="9466AA82">
      <w:start w:val="1"/>
      <w:numFmt w:val="bullet"/>
      <w:pStyle w:val="TextBoxIntro"/>
      <w:lvlText w:val=""/>
      <w:lvlJc w:val="left"/>
      <w:pPr>
        <w:ind w:left="1713" w:hanging="360"/>
      </w:pPr>
      <w:rPr>
        <w:rFonts w:ascii="Wingdings" w:hAnsi="Wingdings"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9" w15:restartNumberingAfterBreak="0">
    <w:nsid w:val="2CEE689A"/>
    <w:multiLevelType w:val="hybridMultilevel"/>
    <w:tmpl w:val="639828A8"/>
    <w:styleLink w:val="WWOutlineListStyle21"/>
    <w:lvl w:ilvl="0" w:tplc="0A0CEF3C">
      <w:start w:val="1"/>
      <w:numFmt w:val="bullet"/>
      <w:lvlText w:val="•"/>
      <w:lvlJc w:val="left"/>
      <w:pPr>
        <w:tabs>
          <w:tab w:val="num" w:pos="720"/>
        </w:tabs>
        <w:ind w:left="720" w:hanging="360"/>
      </w:pPr>
      <w:rPr>
        <w:rFonts w:ascii="EYInterstate Light" w:hAnsi="EYInterstate Light" w:hint="default"/>
      </w:rPr>
    </w:lvl>
    <w:lvl w:ilvl="1" w:tplc="6A0841D2">
      <w:start w:val="1"/>
      <w:numFmt w:val="decimal"/>
      <w:lvlText w:val="%2."/>
      <w:lvlJc w:val="left"/>
      <w:pPr>
        <w:tabs>
          <w:tab w:val="num" w:pos="1440"/>
        </w:tabs>
        <w:ind w:left="1440" w:hanging="360"/>
      </w:pPr>
    </w:lvl>
    <w:lvl w:ilvl="2" w:tplc="68921492" w:tentative="1">
      <w:start w:val="1"/>
      <w:numFmt w:val="bullet"/>
      <w:lvlText w:val="•"/>
      <w:lvlJc w:val="left"/>
      <w:pPr>
        <w:tabs>
          <w:tab w:val="num" w:pos="2160"/>
        </w:tabs>
        <w:ind w:left="2160" w:hanging="360"/>
      </w:pPr>
      <w:rPr>
        <w:rFonts w:ascii="EYInterstate Light" w:hAnsi="EYInterstate Light" w:hint="default"/>
      </w:rPr>
    </w:lvl>
    <w:lvl w:ilvl="3" w:tplc="7D28C530" w:tentative="1">
      <w:start w:val="1"/>
      <w:numFmt w:val="bullet"/>
      <w:lvlText w:val="•"/>
      <w:lvlJc w:val="left"/>
      <w:pPr>
        <w:tabs>
          <w:tab w:val="num" w:pos="2880"/>
        </w:tabs>
        <w:ind w:left="2880" w:hanging="360"/>
      </w:pPr>
      <w:rPr>
        <w:rFonts w:ascii="EYInterstate Light" w:hAnsi="EYInterstate Light" w:hint="default"/>
      </w:rPr>
    </w:lvl>
    <w:lvl w:ilvl="4" w:tplc="4E08E378" w:tentative="1">
      <w:start w:val="1"/>
      <w:numFmt w:val="bullet"/>
      <w:lvlText w:val="•"/>
      <w:lvlJc w:val="left"/>
      <w:pPr>
        <w:tabs>
          <w:tab w:val="num" w:pos="3600"/>
        </w:tabs>
        <w:ind w:left="3600" w:hanging="360"/>
      </w:pPr>
      <w:rPr>
        <w:rFonts w:ascii="EYInterstate Light" w:hAnsi="EYInterstate Light" w:hint="default"/>
      </w:rPr>
    </w:lvl>
    <w:lvl w:ilvl="5" w:tplc="1054B480" w:tentative="1">
      <w:start w:val="1"/>
      <w:numFmt w:val="bullet"/>
      <w:lvlText w:val="•"/>
      <w:lvlJc w:val="left"/>
      <w:pPr>
        <w:tabs>
          <w:tab w:val="num" w:pos="4320"/>
        </w:tabs>
        <w:ind w:left="4320" w:hanging="360"/>
      </w:pPr>
      <w:rPr>
        <w:rFonts w:ascii="EYInterstate Light" w:hAnsi="EYInterstate Light" w:hint="default"/>
      </w:rPr>
    </w:lvl>
    <w:lvl w:ilvl="6" w:tplc="4516B536" w:tentative="1">
      <w:start w:val="1"/>
      <w:numFmt w:val="bullet"/>
      <w:lvlText w:val="•"/>
      <w:lvlJc w:val="left"/>
      <w:pPr>
        <w:tabs>
          <w:tab w:val="num" w:pos="5040"/>
        </w:tabs>
        <w:ind w:left="5040" w:hanging="360"/>
      </w:pPr>
      <w:rPr>
        <w:rFonts w:ascii="EYInterstate Light" w:hAnsi="EYInterstate Light" w:hint="default"/>
      </w:rPr>
    </w:lvl>
    <w:lvl w:ilvl="7" w:tplc="7ECAAE6E" w:tentative="1">
      <w:start w:val="1"/>
      <w:numFmt w:val="bullet"/>
      <w:lvlText w:val="•"/>
      <w:lvlJc w:val="left"/>
      <w:pPr>
        <w:tabs>
          <w:tab w:val="num" w:pos="5760"/>
        </w:tabs>
        <w:ind w:left="5760" w:hanging="360"/>
      </w:pPr>
      <w:rPr>
        <w:rFonts w:ascii="EYInterstate Light" w:hAnsi="EYInterstate Light" w:hint="default"/>
      </w:rPr>
    </w:lvl>
    <w:lvl w:ilvl="8" w:tplc="3F1223EE" w:tentative="1">
      <w:start w:val="1"/>
      <w:numFmt w:val="bullet"/>
      <w:lvlText w:val="•"/>
      <w:lvlJc w:val="left"/>
      <w:pPr>
        <w:tabs>
          <w:tab w:val="num" w:pos="6480"/>
        </w:tabs>
        <w:ind w:left="6480" w:hanging="360"/>
      </w:pPr>
      <w:rPr>
        <w:rFonts w:ascii="EYInterstate Light" w:hAnsi="EYInterstate Light" w:hint="default"/>
      </w:rPr>
    </w:lvl>
  </w:abstractNum>
  <w:abstractNum w:abstractNumId="20" w15:restartNumberingAfterBreak="0">
    <w:nsid w:val="2D194690"/>
    <w:multiLevelType w:val="multilevel"/>
    <w:tmpl w:val="9A38CEB8"/>
    <w:styleLink w:val="WWOutlineListStyle6"/>
    <w:lvl w:ilvl="0">
      <w:start w:val="1"/>
      <w:numFmt w:val="upperRoman"/>
      <w:lvlText w:val="%1."/>
      <w:lvlJc w:val="right"/>
      <w:pPr>
        <w:ind w:left="720" w:hanging="360"/>
      </w:pPr>
    </w:lvl>
    <w:lvl w:ilvl="1">
      <w:start w:val="1"/>
      <w:numFmt w:val="none"/>
      <w:lvlText w:val="%2"/>
      <w:lvlJc w:val="left"/>
    </w:lvl>
    <w:lvl w:ilvl="2">
      <w:start w:val="1"/>
      <w:numFmt w:val="none"/>
      <w:lvlText w:val="%3"/>
      <w:lvlJc w:val="left"/>
    </w:lvl>
    <w:lvl w:ilvl="3">
      <w:start w:val="1"/>
      <w:numFmt w:val="none"/>
      <w:lvlText w:val="%4"/>
      <w:lvlJc w:val="left"/>
    </w:lvl>
    <w:lvl w:ilvl="4">
      <w:start w:val="1"/>
      <w:numFmt w:val="none"/>
      <w:lvlText w:val="%5"/>
      <w:lvlJc w:val="left"/>
    </w:lvl>
    <w:lvl w:ilvl="5">
      <w:start w:val="1"/>
      <w:numFmt w:val="none"/>
      <w:lvlText w:val="%6"/>
      <w:lvlJc w:val="left"/>
    </w:lvl>
    <w:lvl w:ilvl="6">
      <w:start w:val="1"/>
      <w:numFmt w:val="none"/>
      <w:lvlText w:val="%7"/>
      <w:lvlJc w:val="left"/>
    </w:lvl>
    <w:lvl w:ilvl="7">
      <w:start w:val="1"/>
      <w:numFmt w:val="none"/>
      <w:lvlText w:val="%8"/>
      <w:lvlJc w:val="left"/>
    </w:lvl>
    <w:lvl w:ilvl="8">
      <w:start w:val="1"/>
      <w:numFmt w:val="none"/>
      <w:lvlText w:val="%9"/>
      <w:lvlJc w:val="left"/>
    </w:lvl>
  </w:abstractNum>
  <w:abstractNum w:abstractNumId="21" w15:restartNumberingAfterBreak="0">
    <w:nsid w:val="2ED908C7"/>
    <w:multiLevelType w:val="hybridMultilevel"/>
    <w:tmpl w:val="F4B68FCE"/>
    <w:lvl w:ilvl="0" w:tplc="2DD22CDC">
      <w:start w:val="1"/>
      <w:numFmt w:val="upperRoman"/>
      <w:pStyle w:val="Heading1"/>
      <w:lvlText w:val="%1."/>
      <w:lvlJc w:val="right"/>
      <w:pPr>
        <w:ind w:left="862" w:hanging="360"/>
      </w:pPr>
    </w:lvl>
    <w:lvl w:ilvl="1" w:tplc="04260019" w:tentative="1">
      <w:start w:val="1"/>
      <w:numFmt w:val="lowerLetter"/>
      <w:lvlText w:val="%2."/>
      <w:lvlJc w:val="left"/>
      <w:pPr>
        <w:ind w:left="1582" w:hanging="360"/>
      </w:pPr>
    </w:lvl>
    <w:lvl w:ilvl="2" w:tplc="0426001B" w:tentative="1">
      <w:start w:val="1"/>
      <w:numFmt w:val="lowerRoman"/>
      <w:lvlText w:val="%3."/>
      <w:lvlJc w:val="right"/>
      <w:pPr>
        <w:ind w:left="2302" w:hanging="180"/>
      </w:pPr>
    </w:lvl>
    <w:lvl w:ilvl="3" w:tplc="0426000F" w:tentative="1">
      <w:start w:val="1"/>
      <w:numFmt w:val="decimal"/>
      <w:lvlText w:val="%4."/>
      <w:lvlJc w:val="left"/>
      <w:pPr>
        <w:ind w:left="3022" w:hanging="360"/>
      </w:pPr>
    </w:lvl>
    <w:lvl w:ilvl="4" w:tplc="04260019" w:tentative="1">
      <w:start w:val="1"/>
      <w:numFmt w:val="lowerLetter"/>
      <w:lvlText w:val="%5."/>
      <w:lvlJc w:val="left"/>
      <w:pPr>
        <w:ind w:left="3742" w:hanging="360"/>
      </w:pPr>
    </w:lvl>
    <w:lvl w:ilvl="5" w:tplc="0426001B" w:tentative="1">
      <w:start w:val="1"/>
      <w:numFmt w:val="lowerRoman"/>
      <w:lvlText w:val="%6."/>
      <w:lvlJc w:val="right"/>
      <w:pPr>
        <w:ind w:left="4462" w:hanging="180"/>
      </w:pPr>
    </w:lvl>
    <w:lvl w:ilvl="6" w:tplc="0426000F" w:tentative="1">
      <w:start w:val="1"/>
      <w:numFmt w:val="decimal"/>
      <w:lvlText w:val="%7."/>
      <w:lvlJc w:val="left"/>
      <w:pPr>
        <w:ind w:left="5182" w:hanging="360"/>
      </w:pPr>
    </w:lvl>
    <w:lvl w:ilvl="7" w:tplc="04260019" w:tentative="1">
      <w:start w:val="1"/>
      <w:numFmt w:val="lowerLetter"/>
      <w:lvlText w:val="%8."/>
      <w:lvlJc w:val="left"/>
      <w:pPr>
        <w:ind w:left="5902" w:hanging="360"/>
      </w:pPr>
    </w:lvl>
    <w:lvl w:ilvl="8" w:tplc="0426001B" w:tentative="1">
      <w:start w:val="1"/>
      <w:numFmt w:val="lowerRoman"/>
      <w:lvlText w:val="%9."/>
      <w:lvlJc w:val="right"/>
      <w:pPr>
        <w:ind w:left="6622" w:hanging="180"/>
      </w:pPr>
    </w:lvl>
  </w:abstractNum>
  <w:abstractNum w:abstractNumId="22" w15:restartNumberingAfterBreak="0">
    <w:nsid w:val="2F592A3B"/>
    <w:multiLevelType w:val="hybridMultilevel"/>
    <w:tmpl w:val="A94C54CA"/>
    <w:lvl w:ilvl="0" w:tplc="526A1118">
      <w:start w:val="1"/>
      <w:numFmt w:val="bullet"/>
      <w:lvlText w:val=""/>
      <w:lvlJc w:val="left"/>
      <w:pPr>
        <w:ind w:left="720" w:hanging="360"/>
      </w:pPr>
      <w:rPr>
        <w:rFonts w:ascii="Symbol" w:hAnsi="Symbol" w:hint="default"/>
      </w:rPr>
    </w:lvl>
    <w:lvl w:ilvl="1" w:tplc="058E6948">
      <w:start w:val="1"/>
      <w:numFmt w:val="bullet"/>
      <w:lvlText w:val="o"/>
      <w:lvlJc w:val="left"/>
      <w:pPr>
        <w:ind w:left="1440" w:hanging="360"/>
      </w:pPr>
      <w:rPr>
        <w:rFonts w:ascii="Courier New" w:hAnsi="Courier New" w:hint="default"/>
      </w:rPr>
    </w:lvl>
    <w:lvl w:ilvl="2" w:tplc="7F5A096E">
      <w:start w:val="1"/>
      <w:numFmt w:val="bullet"/>
      <w:lvlText w:val=""/>
      <w:lvlJc w:val="left"/>
      <w:pPr>
        <w:ind w:left="2160" w:hanging="360"/>
      </w:pPr>
      <w:rPr>
        <w:rFonts w:ascii="Wingdings" w:hAnsi="Wingdings" w:hint="default"/>
      </w:rPr>
    </w:lvl>
    <w:lvl w:ilvl="3" w:tplc="3948F056">
      <w:start w:val="1"/>
      <w:numFmt w:val="bullet"/>
      <w:lvlText w:val=""/>
      <w:lvlJc w:val="left"/>
      <w:pPr>
        <w:ind w:left="2880" w:hanging="360"/>
      </w:pPr>
      <w:rPr>
        <w:rFonts w:ascii="Symbol" w:hAnsi="Symbol" w:hint="default"/>
      </w:rPr>
    </w:lvl>
    <w:lvl w:ilvl="4" w:tplc="9F74B73C">
      <w:start w:val="1"/>
      <w:numFmt w:val="bullet"/>
      <w:lvlText w:val="o"/>
      <w:lvlJc w:val="left"/>
      <w:pPr>
        <w:ind w:left="3600" w:hanging="360"/>
      </w:pPr>
      <w:rPr>
        <w:rFonts w:ascii="Courier New" w:hAnsi="Courier New" w:hint="default"/>
      </w:rPr>
    </w:lvl>
    <w:lvl w:ilvl="5" w:tplc="E8524C50">
      <w:start w:val="1"/>
      <w:numFmt w:val="bullet"/>
      <w:lvlText w:val=""/>
      <w:lvlJc w:val="left"/>
      <w:pPr>
        <w:ind w:left="4320" w:hanging="360"/>
      </w:pPr>
      <w:rPr>
        <w:rFonts w:ascii="Wingdings" w:hAnsi="Wingdings" w:hint="default"/>
      </w:rPr>
    </w:lvl>
    <w:lvl w:ilvl="6" w:tplc="2AB6F29E">
      <w:start w:val="1"/>
      <w:numFmt w:val="bullet"/>
      <w:lvlText w:val=""/>
      <w:lvlJc w:val="left"/>
      <w:pPr>
        <w:ind w:left="5040" w:hanging="360"/>
      </w:pPr>
      <w:rPr>
        <w:rFonts w:ascii="Symbol" w:hAnsi="Symbol" w:hint="default"/>
      </w:rPr>
    </w:lvl>
    <w:lvl w:ilvl="7" w:tplc="3E5821AC">
      <w:start w:val="1"/>
      <w:numFmt w:val="bullet"/>
      <w:lvlText w:val="o"/>
      <w:lvlJc w:val="left"/>
      <w:pPr>
        <w:ind w:left="5760" w:hanging="360"/>
      </w:pPr>
      <w:rPr>
        <w:rFonts w:ascii="Courier New" w:hAnsi="Courier New" w:hint="default"/>
      </w:rPr>
    </w:lvl>
    <w:lvl w:ilvl="8" w:tplc="5058CB02">
      <w:start w:val="1"/>
      <w:numFmt w:val="bullet"/>
      <w:lvlText w:val=""/>
      <w:lvlJc w:val="left"/>
      <w:pPr>
        <w:ind w:left="6480" w:hanging="360"/>
      </w:pPr>
      <w:rPr>
        <w:rFonts w:ascii="Wingdings" w:hAnsi="Wingdings" w:hint="default"/>
      </w:rPr>
    </w:lvl>
  </w:abstractNum>
  <w:abstractNum w:abstractNumId="23" w15:restartNumberingAfterBreak="0">
    <w:nsid w:val="306F514E"/>
    <w:multiLevelType w:val="multilevel"/>
    <w:tmpl w:val="1C4E2640"/>
    <w:lvl w:ilvl="0">
      <w:start w:val="1"/>
      <w:numFmt w:val="decimal"/>
      <w:pStyle w:val="List"/>
      <w:lvlText w:val="%1"/>
      <w:lvlJc w:val="left"/>
      <w:pPr>
        <w:tabs>
          <w:tab w:val="num" w:pos="567"/>
        </w:tabs>
        <w:ind w:left="567" w:hanging="567"/>
      </w:pPr>
      <w:rPr>
        <w:rFonts w:asciiTheme="minorHAnsi" w:hAnsiTheme="minorHAnsi" w:hint="default"/>
      </w:rPr>
    </w:lvl>
    <w:lvl w:ilvl="1">
      <w:start w:val="1"/>
      <w:numFmt w:val="decimal"/>
      <w:pStyle w:val="List2"/>
      <w:lvlText w:val="%1.%2"/>
      <w:lvlJc w:val="left"/>
      <w:pPr>
        <w:tabs>
          <w:tab w:val="num" w:pos="567"/>
        </w:tabs>
        <w:ind w:left="567" w:hanging="567"/>
      </w:pPr>
      <w:rPr>
        <w:rFonts w:asciiTheme="minorHAnsi" w:hAnsiTheme="minorHAnsi" w:hint="default"/>
      </w:rPr>
    </w:lvl>
    <w:lvl w:ilvl="2">
      <w:start w:val="1"/>
      <w:numFmt w:val="decimal"/>
      <w:pStyle w:val="List3"/>
      <w:lvlText w:val="%1.%2.%3"/>
      <w:lvlJc w:val="left"/>
      <w:pPr>
        <w:tabs>
          <w:tab w:val="num" w:pos="567"/>
        </w:tabs>
        <w:ind w:left="567" w:hanging="567"/>
      </w:pPr>
      <w:rPr>
        <w:rFonts w:asciiTheme="minorHAnsi" w:hAnsiTheme="minorHAnsi" w:hint="default"/>
      </w:rPr>
    </w:lvl>
    <w:lvl w:ilvl="3">
      <w:start w:val="1"/>
      <w:numFmt w:val="decimal"/>
      <w:lvlText w:val="%1.%2.%3.%4"/>
      <w:lvlJc w:val="left"/>
      <w:pPr>
        <w:tabs>
          <w:tab w:val="num" w:pos="567"/>
        </w:tabs>
        <w:ind w:left="567" w:hanging="567"/>
      </w:pPr>
      <w:rPr>
        <w:rFonts w:hint="default"/>
      </w:rPr>
    </w:lvl>
    <w:lvl w:ilvl="4">
      <w:start w:val="1"/>
      <w:numFmt w:val="bullet"/>
      <w:lvlText w:val="—"/>
      <w:lvlJc w:val="left"/>
      <w:pPr>
        <w:tabs>
          <w:tab w:val="num" w:pos="567"/>
        </w:tabs>
        <w:ind w:left="567" w:hanging="567"/>
      </w:pPr>
      <w:rPr>
        <w:rFonts w:ascii="Times New Roman" w:hAnsi="Times New Roman" w:cs="Times New Roman" w:hint="default"/>
        <w:color w:val="auto"/>
      </w:rPr>
    </w:lvl>
    <w:lvl w:ilvl="5">
      <w:start w:val="1"/>
      <w:numFmt w:val="bullet"/>
      <w:lvlText w:val="-"/>
      <w:lvlJc w:val="left"/>
      <w:pPr>
        <w:tabs>
          <w:tab w:val="num" w:pos="567"/>
        </w:tabs>
        <w:ind w:left="567" w:hanging="567"/>
      </w:pPr>
      <w:rPr>
        <w:rFonts w:ascii="Arial" w:hAnsi="Arial" w:hint="default"/>
      </w:rPr>
    </w:lvl>
    <w:lvl w:ilvl="6">
      <w:start w:val="1"/>
      <w:numFmt w:val="bullet"/>
      <w:lvlText w:val="—"/>
      <w:lvlJc w:val="left"/>
      <w:pPr>
        <w:tabs>
          <w:tab w:val="num" w:pos="567"/>
        </w:tabs>
        <w:ind w:left="567" w:hanging="567"/>
      </w:pPr>
      <w:rPr>
        <w:rFonts w:ascii="Arial" w:hAnsi="Arial" w:hint="default"/>
      </w:rPr>
    </w:lvl>
    <w:lvl w:ilvl="7">
      <w:start w:val="1"/>
      <w:numFmt w:val="bullet"/>
      <w:lvlText w:val="-"/>
      <w:lvlJc w:val="left"/>
      <w:pPr>
        <w:tabs>
          <w:tab w:val="num" w:pos="567"/>
        </w:tabs>
        <w:ind w:left="567" w:hanging="567"/>
      </w:pPr>
      <w:rPr>
        <w:rFonts w:ascii="Arial" w:hAnsi="Arial" w:hint="default"/>
      </w:rPr>
    </w:lvl>
    <w:lvl w:ilvl="8">
      <w:start w:val="1"/>
      <w:numFmt w:val="bullet"/>
      <w:lvlText w:val="—"/>
      <w:lvlJc w:val="left"/>
      <w:pPr>
        <w:tabs>
          <w:tab w:val="num" w:pos="567"/>
        </w:tabs>
        <w:ind w:left="567" w:hanging="567"/>
      </w:pPr>
      <w:rPr>
        <w:rFonts w:ascii="Arial" w:hAnsi="Arial" w:hint="default"/>
      </w:rPr>
    </w:lvl>
  </w:abstractNum>
  <w:abstractNum w:abstractNumId="24" w15:restartNumberingAfterBreak="0">
    <w:nsid w:val="323D0515"/>
    <w:multiLevelType w:val="multilevel"/>
    <w:tmpl w:val="CD40A012"/>
    <w:lvl w:ilvl="0">
      <w:start w:val="1"/>
      <w:numFmt w:val="upperLetter"/>
      <w:pStyle w:val="AppendixHeading"/>
      <w:lvlText w:val="%1"/>
      <w:lvlJc w:val="left"/>
      <w:pPr>
        <w:tabs>
          <w:tab w:val="num" w:pos="0"/>
        </w:tabs>
        <w:ind w:left="0" w:hanging="964"/>
      </w:pPr>
    </w:lvl>
    <w:lvl w:ilvl="1">
      <w:start w:val="1"/>
      <w:numFmt w:val="decimal"/>
      <w:pStyle w:val="AppendixHeading2"/>
      <w:lvlText w:val="%1.%2"/>
      <w:lvlJc w:val="left"/>
      <w:pPr>
        <w:tabs>
          <w:tab w:val="num" w:pos="0"/>
        </w:tabs>
        <w:ind w:left="0" w:hanging="964"/>
      </w:pPr>
    </w:lvl>
    <w:lvl w:ilvl="2">
      <w:start w:val="1"/>
      <w:numFmt w:val="decimal"/>
      <w:lvlText w:val="%1.%2.%3"/>
      <w:lvlJc w:val="left"/>
      <w:pPr>
        <w:tabs>
          <w:tab w:val="num" w:pos="0"/>
        </w:tabs>
        <w:ind w:left="0" w:hanging="964"/>
      </w:pPr>
    </w:lvl>
    <w:lvl w:ilvl="3">
      <w:start w:val="1"/>
      <w:numFmt w:val="decimal"/>
      <w:lvlText w:val="%1.%2.%3.%4"/>
      <w:lvlJc w:val="left"/>
      <w:pPr>
        <w:tabs>
          <w:tab w:val="num" w:pos="0"/>
        </w:tabs>
        <w:ind w:left="0" w:hanging="964"/>
      </w:pPr>
    </w:lvl>
    <w:lvl w:ilvl="4">
      <w:start w:val="1"/>
      <w:numFmt w:val="decimal"/>
      <w:lvlText w:val="(%5)"/>
      <w:lvlJc w:val="left"/>
      <w:pPr>
        <w:ind w:left="2880" w:firstLine="0"/>
      </w:pPr>
    </w:lvl>
    <w:lvl w:ilvl="5">
      <w:start w:val="1"/>
      <w:numFmt w:val="lowerLetter"/>
      <w:lvlText w:val="(%6)"/>
      <w:lvlJc w:val="left"/>
      <w:pPr>
        <w:ind w:left="3600" w:firstLine="0"/>
      </w:pPr>
    </w:lvl>
    <w:lvl w:ilvl="6">
      <w:start w:val="1"/>
      <w:numFmt w:val="lowerRoman"/>
      <w:lvlText w:val="(%7)"/>
      <w:lvlJc w:val="left"/>
      <w:pPr>
        <w:ind w:left="4320" w:firstLine="0"/>
      </w:pPr>
    </w:lvl>
    <w:lvl w:ilvl="7">
      <w:start w:val="1"/>
      <w:numFmt w:val="lowerLetter"/>
      <w:lvlText w:val="(%8)"/>
      <w:lvlJc w:val="left"/>
      <w:pPr>
        <w:ind w:left="5040" w:firstLine="0"/>
      </w:pPr>
    </w:lvl>
    <w:lvl w:ilvl="8">
      <w:start w:val="1"/>
      <w:numFmt w:val="lowerRoman"/>
      <w:lvlText w:val="(%9)"/>
      <w:lvlJc w:val="left"/>
      <w:pPr>
        <w:ind w:left="5760" w:firstLine="0"/>
      </w:pPr>
    </w:lvl>
  </w:abstractNum>
  <w:abstractNum w:abstractNumId="25" w15:restartNumberingAfterBreak="0">
    <w:nsid w:val="345C765F"/>
    <w:multiLevelType w:val="hybridMultilevel"/>
    <w:tmpl w:val="BFD60BAE"/>
    <w:lvl w:ilvl="0" w:tplc="4F6EC43E">
      <w:start w:val="1"/>
      <w:numFmt w:val="bullet"/>
      <w:lvlText w:val=""/>
      <w:lvlJc w:val="left"/>
      <w:pPr>
        <w:ind w:left="720" w:hanging="360"/>
      </w:pPr>
      <w:rPr>
        <w:rFonts w:ascii="Symbol" w:hAnsi="Symbol" w:hint="default"/>
      </w:rPr>
    </w:lvl>
    <w:lvl w:ilvl="1" w:tplc="11D4722A">
      <w:start w:val="1"/>
      <w:numFmt w:val="bullet"/>
      <w:lvlText w:val="o"/>
      <w:lvlJc w:val="left"/>
      <w:pPr>
        <w:ind w:left="1440" w:hanging="360"/>
      </w:pPr>
      <w:rPr>
        <w:rFonts w:ascii="Courier New" w:hAnsi="Courier New" w:hint="default"/>
      </w:rPr>
    </w:lvl>
    <w:lvl w:ilvl="2" w:tplc="20E8BAF4">
      <w:start w:val="1"/>
      <w:numFmt w:val="bullet"/>
      <w:lvlText w:val=""/>
      <w:lvlJc w:val="left"/>
      <w:pPr>
        <w:ind w:left="2160" w:hanging="360"/>
      </w:pPr>
      <w:rPr>
        <w:rFonts w:ascii="Wingdings" w:hAnsi="Wingdings" w:hint="default"/>
      </w:rPr>
    </w:lvl>
    <w:lvl w:ilvl="3" w:tplc="CE5C2580">
      <w:start w:val="1"/>
      <w:numFmt w:val="bullet"/>
      <w:lvlText w:val=""/>
      <w:lvlJc w:val="left"/>
      <w:pPr>
        <w:ind w:left="2880" w:hanging="360"/>
      </w:pPr>
      <w:rPr>
        <w:rFonts w:ascii="Symbol" w:hAnsi="Symbol" w:hint="default"/>
      </w:rPr>
    </w:lvl>
    <w:lvl w:ilvl="4" w:tplc="EEDACCB8">
      <w:start w:val="1"/>
      <w:numFmt w:val="bullet"/>
      <w:lvlText w:val="o"/>
      <w:lvlJc w:val="left"/>
      <w:pPr>
        <w:ind w:left="3600" w:hanging="360"/>
      </w:pPr>
      <w:rPr>
        <w:rFonts w:ascii="Courier New" w:hAnsi="Courier New" w:hint="default"/>
      </w:rPr>
    </w:lvl>
    <w:lvl w:ilvl="5" w:tplc="65C8400E">
      <w:start w:val="1"/>
      <w:numFmt w:val="bullet"/>
      <w:lvlText w:val=""/>
      <w:lvlJc w:val="left"/>
      <w:pPr>
        <w:ind w:left="4320" w:hanging="360"/>
      </w:pPr>
      <w:rPr>
        <w:rFonts w:ascii="Wingdings" w:hAnsi="Wingdings" w:hint="default"/>
      </w:rPr>
    </w:lvl>
    <w:lvl w:ilvl="6" w:tplc="CD28F876">
      <w:start w:val="1"/>
      <w:numFmt w:val="bullet"/>
      <w:lvlText w:val=""/>
      <w:lvlJc w:val="left"/>
      <w:pPr>
        <w:ind w:left="5040" w:hanging="360"/>
      </w:pPr>
      <w:rPr>
        <w:rFonts w:ascii="Symbol" w:hAnsi="Symbol" w:hint="default"/>
      </w:rPr>
    </w:lvl>
    <w:lvl w:ilvl="7" w:tplc="89B68D0E">
      <w:start w:val="1"/>
      <w:numFmt w:val="bullet"/>
      <w:lvlText w:val="o"/>
      <w:lvlJc w:val="left"/>
      <w:pPr>
        <w:ind w:left="5760" w:hanging="360"/>
      </w:pPr>
      <w:rPr>
        <w:rFonts w:ascii="Courier New" w:hAnsi="Courier New" w:hint="default"/>
      </w:rPr>
    </w:lvl>
    <w:lvl w:ilvl="8" w:tplc="EFDC8AA8">
      <w:start w:val="1"/>
      <w:numFmt w:val="bullet"/>
      <w:lvlText w:val=""/>
      <w:lvlJc w:val="left"/>
      <w:pPr>
        <w:ind w:left="6480" w:hanging="360"/>
      </w:pPr>
      <w:rPr>
        <w:rFonts w:ascii="Wingdings" w:hAnsi="Wingdings" w:hint="default"/>
      </w:rPr>
    </w:lvl>
  </w:abstractNum>
  <w:abstractNum w:abstractNumId="26" w15:restartNumberingAfterBreak="0">
    <w:nsid w:val="37394C4D"/>
    <w:multiLevelType w:val="multilevel"/>
    <w:tmpl w:val="BADE661C"/>
    <w:styleLink w:val="WWOutlineListStyle8"/>
    <w:lvl w:ilvl="0">
      <w:start w:val="1"/>
      <w:numFmt w:val="upperRoman"/>
      <w:lvlText w:val="%1."/>
      <w:lvlJc w:val="right"/>
      <w:pPr>
        <w:ind w:left="720" w:hanging="360"/>
      </w:pPr>
    </w:lvl>
    <w:lvl w:ilvl="1">
      <w:start w:val="1"/>
      <w:numFmt w:val="none"/>
      <w:lvlText w:val="%2"/>
      <w:lvlJc w:val="left"/>
    </w:lvl>
    <w:lvl w:ilvl="2">
      <w:start w:val="1"/>
      <w:numFmt w:val="none"/>
      <w:lvlText w:val="%3"/>
      <w:lvlJc w:val="left"/>
    </w:lvl>
    <w:lvl w:ilvl="3">
      <w:start w:val="1"/>
      <w:numFmt w:val="none"/>
      <w:lvlText w:val="%4"/>
      <w:lvlJc w:val="left"/>
    </w:lvl>
    <w:lvl w:ilvl="4">
      <w:start w:val="1"/>
      <w:numFmt w:val="none"/>
      <w:lvlText w:val="%5"/>
      <w:lvlJc w:val="left"/>
    </w:lvl>
    <w:lvl w:ilvl="5">
      <w:start w:val="1"/>
      <w:numFmt w:val="none"/>
      <w:lvlText w:val="%6"/>
      <w:lvlJc w:val="left"/>
    </w:lvl>
    <w:lvl w:ilvl="6">
      <w:start w:val="1"/>
      <w:numFmt w:val="none"/>
      <w:lvlText w:val="%7"/>
      <w:lvlJc w:val="left"/>
    </w:lvl>
    <w:lvl w:ilvl="7">
      <w:start w:val="1"/>
      <w:numFmt w:val="none"/>
      <w:lvlText w:val="%8"/>
      <w:lvlJc w:val="left"/>
    </w:lvl>
    <w:lvl w:ilvl="8">
      <w:start w:val="1"/>
      <w:numFmt w:val="none"/>
      <w:lvlText w:val="%9"/>
      <w:lvlJc w:val="left"/>
    </w:lvl>
  </w:abstractNum>
  <w:abstractNum w:abstractNumId="27" w15:restartNumberingAfterBreak="0">
    <w:nsid w:val="393856DC"/>
    <w:multiLevelType w:val="multilevel"/>
    <w:tmpl w:val="FB4EA6E2"/>
    <w:styleLink w:val="WWOutlineListStyle1"/>
    <w:lvl w:ilvl="0">
      <w:start w:val="1"/>
      <w:numFmt w:val="upperRoman"/>
      <w:lvlText w:val="%1."/>
      <w:lvlJc w:val="right"/>
      <w:pPr>
        <w:ind w:left="720" w:hanging="360"/>
      </w:pPr>
    </w:lvl>
    <w:lvl w:ilvl="1">
      <w:start w:val="1"/>
      <w:numFmt w:val="none"/>
      <w:lvlText w:val="%2"/>
      <w:lvlJc w:val="left"/>
    </w:lvl>
    <w:lvl w:ilvl="2">
      <w:start w:val="1"/>
      <w:numFmt w:val="none"/>
      <w:lvlText w:val="%3"/>
      <w:lvlJc w:val="left"/>
    </w:lvl>
    <w:lvl w:ilvl="3">
      <w:start w:val="1"/>
      <w:numFmt w:val="none"/>
      <w:lvlText w:val="%4"/>
      <w:lvlJc w:val="left"/>
    </w:lvl>
    <w:lvl w:ilvl="4">
      <w:start w:val="1"/>
      <w:numFmt w:val="none"/>
      <w:lvlText w:val="%5"/>
      <w:lvlJc w:val="left"/>
    </w:lvl>
    <w:lvl w:ilvl="5">
      <w:start w:val="1"/>
      <w:numFmt w:val="none"/>
      <w:lvlText w:val="%6"/>
      <w:lvlJc w:val="left"/>
    </w:lvl>
    <w:lvl w:ilvl="6">
      <w:start w:val="1"/>
      <w:numFmt w:val="none"/>
      <w:lvlText w:val="%7"/>
      <w:lvlJc w:val="left"/>
    </w:lvl>
    <w:lvl w:ilvl="7">
      <w:start w:val="1"/>
      <w:numFmt w:val="none"/>
      <w:lvlText w:val="%8"/>
      <w:lvlJc w:val="left"/>
    </w:lvl>
    <w:lvl w:ilvl="8">
      <w:start w:val="1"/>
      <w:numFmt w:val="none"/>
      <w:lvlText w:val="%9"/>
      <w:lvlJc w:val="left"/>
    </w:lvl>
  </w:abstractNum>
  <w:abstractNum w:abstractNumId="28" w15:restartNumberingAfterBreak="0">
    <w:nsid w:val="39397E06"/>
    <w:multiLevelType w:val="hybridMultilevel"/>
    <w:tmpl w:val="21BA1D5C"/>
    <w:styleLink w:val="WWOutlineListStyle111"/>
    <w:lvl w:ilvl="0" w:tplc="B764056A">
      <w:start w:val="1"/>
      <w:numFmt w:val="bullet"/>
      <w:lvlText w:val="•"/>
      <w:lvlJc w:val="left"/>
      <w:pPr>
        <w:tabs>
          <w:tab w:val="num" w:pos="720"/>
        </w:tabs>
        <w:ind w:left="720" w:hanging="360"/>
      </w:pPr>
      <w:rPr>
        <w:rFonts w:ascii="Arial" w:hAnsi="Arial" w:hint="default"/>
      </w:rPr>
    </w:lvl>
    <w:lvl w:ilvl="1" w:tplc="241EF9E4" w:tentative="1">
      <w:start w:val="1"/>
      <w:numFmt w:val="bullet"/>
      <w:lvlText w:val="•"/>
      <w:lvlJc w:val="left"/>
      <w:pPr>
        <w:tabs>
          <w:tab w:val="num" w:pos="1440"/>
        </w:tabs>
        <w:ind w:left="1440" w:hanging="360"/>
      </w:pPr>
      <w:rPr>
        <w:rFonts w:ascii="Arial" w:hAnsi="Arial" w:hint="default"/>
      </w:rPr>
    </w:lvl>
    <w:lvl w:ilvl="2" w:tplc="55342034" w:tentative="1">
      <w:start w:val="1"/>
      <w:numFmt w:val="bullet"/>
      <w:lvlText w:val="•"/>
      <w:lvlJc w:val="left"/>
      <w:pPr>
        <w:tabs>
          <w:tab w:val="num" w:pos="2160"/>
        </w:tabs>
        <w:ind w:left="2160" w:hanging="360"/>
      </w:pPr>
      <w:rPr>
        <w:rFonts w:ascii="Arial" w:hAnsi="Arial" w:hint="default"/>
      </w:rPr>
    </w:lvl>
    <w:lvl w:ilvl="3" w:tplc="C92E9B2C" w:tentative="1">
      <w:start w:val="1"/>
      <w:numFmt w:val="bullet"/>
      <w:lvlText w:val="•"/>
      <w:lvlJc w:val="left"/>
      <w:pPr>
        <w:tabs>
          <w:tab w:val="num" w:pos="2880"/>
        </w:tabs>
        <w:ind w:left="2880" w:hanging="360"/>
      </w:pPr>
      <w:rPr>
        <w:rFonts w:ascii="Arial" w:hAnsi="Arial" w:hint="default"/>
      </w:rPr>
    </w:lvl>
    <w:lvl w:ilvl="4" w:tplc="656A2B04" w:tentative="1">
      <w:start w:val="1"/>
      <w:numFmt w:val="bullet"/>
      <w:lvlText w:val="•"/>
      <w:lvlJc w:val="left"/>
      <w:pPr>
        <w:tabs>
          <w:tab w:val="num" w:pos="3600"/>
        </w:tabs>
        <w:ind w:left="3600" w:hanging="360"/>
      </w:pPr>
      <w:rPr>
        <w:rFonts w:ascii="Arial" w:hAnsi="Arial" w:hint="default"/>
      </w:rPr>
    </w:lvl>
    <w:lvl w:ilvl="5" w:tplc="975C4C78" w:tentative="1">
      <w:start w:val="1"/>
      <w:numFmt w:val="bullet"/>
      <w:lvlText w:val="•"/>
      <w:lvlJc w:val="left"/>
      <w:pPr>
        <w:tabs>
          <w:tab w:val="num" w:pos="4320"/>
        </w:tabs>
        <w:ind w:left="4320" w:hanging="360"/>
      </w:pPr>
      <w:rPr>
        <w:rFonts w:ascii="Arial" w:hAnsi="Arial" w:hint="default"/>
      </w:rPr>
    </w:lvl>
    <w:lvl w:ilvl="6" w:tplc="E4C8854E" w:tentative="1">
      <w:start w:val="1"/>
      <w:numFmt w:val="bullet"/>
      <w:lvlText w:val="•"/>
      <w:lvlJc w:val="left"/>
      <w:pPr>
        <w:tabs>
          <w:tab w:val="num" w:pos="5040"/>
        </w:tabs>
        <w:ind w:left="5040" w:hanging="360"/>
      </w:pPr>
      <w:rPr>
        <w:rFonts w:ascii="Arial" w:hAnsi="Arial" w:hint="default"/>
      </w:rPr>
    </w:lvl>
    <w:lvl w:ilvl="7" w:tplc="962CA07E" w:tentative="1">
      <w:start w:val="1"/>
      <w:numFmt w:val="bullet"/>
      <w:lvlText w:val="•"/>
      <w:lvlJc w:val="left"/>
      <w:pPr>
        <w:tabs>
          <w:tab w:val="num" w:pos="5760"/>
        </w:tabs>
        <w:ind w:left="5760" w:hanging="360"/>
      </w:pPr>
      <w:rPr>
        <w:rFonts w:ascii="Arial" w:hAnsi="Arial" w:hint="default"/>
      </w:rPr>
    </w:lvl>
    <w:lvl w:ilvl="8" w:tplc="74DA3BFA">
      <w:start w:val="1"/>
      <w:numFmt w:val="bullet"/>
      <w:lvlText w:val="•"/>
      <w:lvlJc w:val="left"/>
      <w:pPr>
        <w:tabs>
          <w:tab w:val="num" w:pos="6480"/>
        </w:tabs>
        <w:ind w:left="6480" w:hanging="360"/>
      </w:pPr>
      <w:rPr>
        <w:rFonts w:ascii="Arial" w:hAnsi="Arial" w:hint="default"/>
      </w:rPr>
    </w:lvl>
  </w:abstractNum>
  <w:abstractNum w:abstractNumId="29" w15:restartNumberingAfterBreak="0">
    <w:nsid w:val="3C734005"/>
    <w:multiLevelType w:val="singleLevel"/>
    <w:tmpl w:val="F8C2BED4"/>
    <w:styleLink w:val="WWOutlineListStyle71"/>
    <w:lvl w:ilvl="0">
      <w:start w:val="1"/>
      <w:numFmt w:val="bullet"/>
      <w:lvlText w:val="—"/>
      <w:lvlJc w:val="left"/>
      <w:pPr>
        <w:tabs>
          <w:tab w:val="num" w:pos="340"/>
        </w:tabs>
        <w:ind w:left="340" w:hanging="340"/>
      </w:pPr>
      <w:rPr>
        <w:rFonts w:ascii="Arial" w:hAnsi="Arial" w:cs="Arial" w:hint="default"/>
        <w:color w:val="auto"/>
        <w:sz w:val="24"/>
      </w:rPr>
    </w:lvl>
  </w:abstractNum>
  <w:abstractNum w:abstractNumId="30" w15:restartNumberingAfterBreak="0">
    <w:nsid w:val="3FC66346"/>
    <w:multiLevelType w:val="hybridMultilevel"/>
    <w:tmpl w:val="6BA28932"/>
    <w:styleLink w:val="WWOutlineListStyle11"/>
    <w:lvl w:ilvl="0" w:tplc="AD3419B6">
      <w:start w:val="1"/>
      <w:numFmt w:val="bullet"/>
      <w:lvlText w:val=""/>
      <w:lvlJc w:val="left"/>
      <w:pPr>
        <w:ind w:left="720" w:hanging="360"/>
      </w:pPr>
      <w:rPr>
        <w:rFonts w:ascii="Symbol" w:hAnsi="Symbol" w:hint="default"/>
      </w:rPr>
    </w:lvl>
    <w:lvl w:ilvl="1" w:tplc="B88A002A">
      <w:start w:val="1"/>
      <w:numFmt w:val="bullet"/>
      <w:lvlText w:val="o"/>
      <w:lvlJc w:val="left"/>
      <w:pPr>
        <w:ind w:left="1440" w:hanging="360"/>
      </w:pPr>
      <w:rPr>
        <w:rFonts w:ascii="Courier New" w:hAnsi="Courier New" w:hint="default"/>
      </w:rPr>
    </w:lvl>
    <w:lvl w:ilvl="2" w:tplc="B33EDAF6">
      <w:start w:val="1"/>
      <w:numFmt w:val="bullet"/>
      <w:lvlText w:val=""/>
      <w:lvlJc w:val="left"/>
      <w:pPr>
        <w:ind w:left="2160" w:hanging="360"/>
      </w:pPr>
      <w:rPr>
        <w:rFonts w:ascii="Symbol" w:hAnsi="Symbol" w:hint="default"/>
      </w:rPr>
    </w:lvl>
    <w:lvl w:ilvl="3" w:tplc="B928A2E8">
      <w:start w:val="1"/>
      <w:numFmt w:val="bullet"/>
      <w:lvlText w:val=""/>
      <w:lvlJc w:val="left"/>
      <w:pPr>
        <w:ind w:left="2880" w:hanging="360"/>
      </w:pPr>
      <w:rPr>
        <w:rFonts w:ascii="Symbol" w:hAnsi="Symbol" w:hint="default"/>
      </w:rPr>
    </w:lvl>
    <w:lvl w:ilvl="4" w:tplc="23DE4900">
      <w:start w:val="1"/>
      <w:numFmt w:val="bullet"/>
      <w:lvlText w:val="o"/>
      <w:lvlJc w:val="left"/>
      <w:pPr>
        <w:ind w:left="3600" w:hanging="360"/>
      </w:pPr>
      <w:rPr>
        <w:rFonts w:ascii="Courier New" w:hAnsi="Courier New" w:hint="default"/>
      </w:rPr>
    </w:lvl>
    <w:lvl w:ilvl="5" w:tplc="1646D7DE">
      <w:start w:val="1"/>
      <w:numFmt w:val="bullet"/>
      <w:lvlText w:val=""/>
      <w:lvlJc w:val="left"/>
      <w:pPr>
        <w:ind w:left="4320" w:hanging="360"/>
      </w:pPr>
      <w:rPr>
        <w:rFonts w:ascii="Wingdings" w:hAnsi="Wingdings" w:hint="default"/>
      </w:rPr>
    </w:lvl>
    <w:lvl w:ilvl="6" w:tplc="09987F86">
      <w:start w:val="1"/>
      <w:numFmt w:val="bullet"/>
      <w:lvlText w:val=""/>
      <w:lvlJc w:val="left"/>
      <w:pPr>
        <w:ind w:left="5040" w:hanging="360"/>
      </w:pPr>
      <w:rPr>
        <w:rFonts w:ascii="Symbol" w:hAnsi="Symbol" w:hint="default"/>
      </w:rPr>
    </w:lvl>
    <w:lvl w:ilvl="7" w:tplc="BE846B92">
      <w:start w:val="1"/>
      <w:numFmt w:val="bullet"/>
      <w:lvlText w:val="o"/>
      <w:lvlJc w:val="left"/>
      <w:pPr>
        <w:ind w:left="5760" w:hanging="360"/>
      </w:pPr>
      <w:rPr>
        <w:rFonts w:ascii="Courier New" w:hAnsi="Courier New" w:hint="default"/>
      </w:rPr>
    </w:lvl>
    <w:lvl w:ilvl="8" w:tplc="1A7AF8AA">
      <w:start w:val="1"/>
      <w:numFmt w:val="bullet"/>
      <w:lvlText w:val=""/>
      <w:lvlJc w:val="left"/>
      <w:pPr>
        <w:ind w:left="6480" w:hanging="360"/>
      </w:pPr>
      <w:rPr>
        <w:rFonts w:ascii="Wingdings" w:hAnsi="Wingdings" w:hint="default"/>
      </w:rPr>
    </w:lvl>
  </w:abstractNum>
  <w:abstractNum w:abstractNumId="31" w15:restartNumberingAfterBreak="0">
    <w:nsid w:val="47A37066"/>
    <w:multiLevelType w:val="hybridMultilevel"/>
    <w:tmpl w:val="87008E62"/>
    <w:styleLink w:val="WWOutlineListStyle121"/>
    <w:lvl w:ilvl="0" w:tplc="C852689C">
      <w:start w:val="1"/>
      <w:numFmt w:val="bullet"/>
      <w:lvlText w:val="•"/>
      <w:lvlJc w:val="left"/>
      <w:pPr>
        <w:tabs>
          <w:tab w:val="num" w:pos="720"/>
        </w:tabs>
        <w:ind w:left="720" w:hanging="360"/>
      </w:pPr>
      <w:rPr>
        <w:rFonts w:ascii="Arial" w:hAnsi="Arial" w:hint="default"/>
      </w:rPr>
    </w:lvl>
    <w:lvl w:ilvl="1" w:tplc="80FA75A8" w:tentative="1">
      <w:start w:val="1"/>
      <w:numFmt w:val="bullet"/>
      <w:lvlText w:val="•"/>
      <w:lvlJc w:val="left"/>
      <w:pPr>
        <w:tabs>
          <w:tab w:val="num" w:pos="1440"/>
        </w:tabs>
        <w:ind w:left="1440" w:hanging="360"/>
      </w:pPr>
      <w:rPr>
        <w:rFonts w:ascii="Arial" w:hAnsi="Arial" w:hint="default"/>
      </w:rPr>
    </w:lvl>
    <w:lvl w:ilvl="2" w:tplc="52EA65D4" w:tentative="1">
      <w:start w:val="1"/>
      <w:numFmt w:val="bullet"/>
      <w:lvlText w:val="•"/>
      <w:lvlJc w:val="left"/>
      <w:pPr>
        <w:tabs>
          <w:tab w:val="num" w:pos="2160"/>
        </w:tabs>
        <w:ind w:left="2160" w:hanging="360"/>
      </w:pPr>
      <w:rPr>
        <w:rFonts w:ascii="Arial" w:hAnsi="Arial" w:hint="default"/>
      </w:rPr>
    </w:lvl>
    <w:lvl w:ilvl="3" w:tplc="E33ACBDC" w:tentative="1">
      <w:start w:val="1"/>
      <w:numFmt w:val="bullet"/>
      <w:lvlText w:val="•"/>
      <w:lvlJc w:val="left"/>
      <w:pPr>
        <w:tabs>
          <w:tab w:val="num" w:pos="2880"/>
        </w:tabs>
        <w:ind w:left="2880" w:hanging="360"/>
      </w:pPr>
      <w:rPr>
        <w:rFonts w:ascii="Arial" w:hAnsi="Arial" w:hint="default"/>
      </w:rPr>
    </w:lvl>
    <w:lvl w:ilvl="4" w:tplc="548AA664" w:tentative="1">
      <w:start w:val="1"/>
      <w:numFmt w:val="bullet"/>
      <w:lvlText w:val="•"/>
      <w:lvlJc w:val="left"/>
      <w:pPr>
        <w:tabs>
          <w:tab w:val="num" w:pos="3600"/>
        </w:tabs>
        <w:ind w:left="3600" w:hanging="360"/>
      </w:pPr>
      <w:rPr>
        <w:rFonts w:ascii="Arial" w:hAnsi="Arial" w:hint="default"/>
      </w:rPr>
    </w:lvl>
    <w:lvl w:ilvl="5" w:tplc="BC021240" w:tentative="1">
      <w:start w:val="1"/>
      <w:numFmt w:val="bullet"/>
      <w:lvlText w:val="•"/>
      <w:lvlJc w:val="left"/>
      <w:pPr>
        <w:tabs>
          <w:tab w:val="num" w:pos="4320"/>
        </w:tabs>
        <w:ind w:left="4320" w:hanging="360"/>
      </w:pPr>
      <w:rPr>
        <w:rFonts w:ascii="Arial" w:hAnsi="Arial" w:hint="default"/>
      </w:rPr>
    </w:lvl>
    <w:lvl w:ilvl="6" w:tplc="767CF1DC" w:tentative="1">
      <w:start w:val="1"/>
      <w:numFmt w:val="bullet"/>
      <w:lvlText w:val="•"/>
      <w:lvlJc w:val="left"/>
      <w:pPr>
        <w:tabs>
          <w:tab w:val="num" w:pos="5040"/>
        </w:tabs>
        <w:ind w:left="5040" w:hanging="360"/>
      </w:pPr>
      <w:rPr>
        <w:rFonts w:ascii="Arial" w:hAnsi="Arial" w:hint="default"/>
      </w:rPr>
    </w:lvl>
    <w:lvl w:ilvl="7" w:tplc="2556B14C" w:tentative="1">
      <w:start w:val="1"/>
      <w:numFmt w:val="bullet"/>
      <w:lvlText w:val="•"/>
      <w:lvlJc w:val="left"/>
      <w:pPr>
        <w:tabs>
          <w:tab w:val="num" w:pos="5760"/>
        </w:tabs>
        <w:ind w:left="5760" w:hanging="360"/>
      </w:pPr>
      <w:rPr>
        <w:rFonts w:ascii="Arial" w:hAnsi="Arial" w:hint="default"/>
      </w:rPr>
    </w:lvl>
    <w:lvl w:ilvl="8" w:tplc="64B853D6" w:tentative="1">
      <w:start w:val="1"/>
      <w:numFmt w:val="bullet"/>
      <w:lvlText w:val="•"/>
      <w:lvlJc w:val="left"/>
      <w:pPr>
        <w:tabs>
          <w:tab w:val="num" w:pos="6480"/>
        </w:tabs>
        <w:ind w:left="6480" w:hanging="360"/>
      </w:pPr>
      <w:rPr>
        <w:rFonts w:ascii="Arial" w:hAnsi="Arial" w:hint="default"/>
      </w:rPr>
    </w:lvl>
  </w:abstractNum>
  <w:abstractNum w:abstractNumId="32" w15:restartNumberingAfterBreak="0">
    <w:nsid w:val="485A5A86"/>
    <w:multiLevelType w:val="hybridMultilevel"/>
    <w:tmpl w:val="36B414C0"/>
    <w:lvl w:ilvl="0" w:tplc="63AE7EFE">
      <w:start w:val="9"/>
      <w:numFmt w:val="bullet"/>
      <w:pStyle w:val="Bullet"/>
      <w:lvlText w:val=""/>
      <w:lvlJc w:val="left"/>
      <w:pPr>
        <w:ind w:left="720" w:hanging="360"/>
      </w:pPr>
      <w:rPr>
        <w:rFonts w:ascii="Symbol" w:eastAsia="SimSun" w:hAnsi="Symbol" w:cs="Cambria" w:hint="default"/>
        <w:color w:val="4472C4" w:themeColor="accent1"/>
        <w:sz w:val="22"/>
        <w:szCs w:val="22"/>
      </w:rPr>
    </w:lvl>
    <w:lvl w:ilvl="1" w:tplc="0104652C">
      <w:start w:val="4"/>
      <w:numFmt w:val="bullet"/>
      <w:lvlText w:val="–"/>
      <w:lvlJc w:val="left"/>
      <w:pPr>
        <w:ind w:left="1474" w:hanging="397"/>
      </w:pPr>
      <w:rPr>
        <w:rFonts w:ascii="Times New Roman" w:eastAsiaTheme="minorHAnsi" w:hAnsi="Times New Roman" w:cs="Times New Roman" w:hint="default"/>
        <w:b w:val="0"/>
        <w:bCs/>
        <w:color w:val="4472C4" w:themeColor="accent1"/>
      </w:rPr>
    </w:lvl>
    <w:lvl w:ilvl="2" w:tplc="DAAA408C">
      <w:start w:val="1"/>
      <w:numFmt w:val="bullet"/>
      <w:lvlText w:val="–"/>
      <w:lvlJc w:val="left"/>
      <w:pPr>
        <w:ind w:left="2155" w:hanging="355"/>
      </w:pPr>
      <w:rPr>
        <w:rFonts w:ascii="Times New Roman" w:hAnsi="Times New Roman" w:cs="Times New Roman" w:hint="default"/>
        <w:color w:val="4472C4" w:themeColor="accent1"/>
      </w:rPr>
    </w:lvl>
    <w:lvl w:ilvl="3" w:tplc="2AEC2476">
      <w:start w:val="1"/>
      <w:numFmt w:val="bullet"/>
      <w:lvlText w:val="–"/>
      <w:lvlJc w:val="left"/>
      <w:pPr>
        <w:ind w:left="2880" w:hanging="360"/>
      </w:pPr>
      <w:rPr>
        <w:rFonts w:ascii="Times New Roman" w:hAnsi="Times New Roman" w:cs="Times New Roman" w:hint="default"/>
        <w:color w:val="4472C4" w:themeColor="accent1"/>
      </w:rPr>
    </w:lvl>
    <w:lvl w:ilvl="4" w:tplc="52EECB76">
      <w:start w:val="1"/>
      <w:numFmt w:val="bullet"/>
      <w:lvlText w:val="–"/>
      <w:lvlJc w:val="left"/>
      <w:pPr>
        <w:ind w:left="3600" w:hanging="360"/>
      </w:pPr>
      <w:rPr>
        <w:rFonts w:ascii="Times New Roman" w:hAnsi="Times New Roman" w:cs="Times New Roman" w:hint="default"/>
        <w:color w:val="4472C4" w:themeColor="accent1"/>
      </w:rPr>
    </w:lvl>
    <w:lvl w:ilvl="5" w:tplc="6D94300C">
      <w:start w:val="1"/>
      <w:numFmt w:val="bullet"/>
      <w:lvlText w:val="–"/>
      <w:lvlJc w:val="left"/>
      <w:pPr>
        <w:ind w:left="4320" w:hanging="360"/>
      </w:pPr>
      <w:rPr>
        <w:rFonts w:ascii="Times New Roman" w:hAnsi="Times New Roman" w:cs="Times New Roman" w:hint="default"/>
        <w:color w:val="4472C4" w:themeColor="accent1"/>
      </w:rPr>
    </w:lvl>
    <w:lvl w:ilvl="6" w:tplc="364EC13C">
      <w:start w:val="1"/>
      <w:numFmt w:val="bullet"/>
      <w:lvlText w:val="–"/>
      <w:lvlJc w:val="left"/>
      <w:pPr>
        <w:ind w:left="5040" w:hanging="360"/>
      </w:pPr>
      <w:rPr>
        <w:rFonts w:ascii="Times New Roman" w:hAnsi="Times New Roman" w:cs="Times New Roman" w:hint="default"/>
        <w:color w:val="4472C4" w:themeColor="accent1"/>
      </w:rPr>
    </w:lvl>
    <w:lvl w:ilvl="7" w:tplc="DBBA220A">
      <w:start w:val="1"/>
      <w:numFmt w:val="bullet"/>
      <w:lvlText w:val="–"/>
      <w:lvlJc w:val="left"/>
      <w:pPr>
        <w:ind w:left="5760" w:hanging="360"/>
      </w:pPr>
      <w:rPr>
        <w:rFonts w:ascii="Times New Roman" w:hAnsi="Times New Roman" w:cs="Times New Roman" w:hint="default"/>
        <w:color w:val="4472C4" w:themeColor="accent1"/>
      </w:rPr>
    </w:lvl>
    <w:lvl w:ilvl="8" w:tplc="7FF419D0">
      <w:start w:val="1"/>
      <w:numFmt w:val="bullet"/>
      <w:lvlText w:val="–"/>
      <w:lvlJc w:val="left"/>
      <w:pPr>
        <w:ind w:left="6480" w:hanging="360"/>
      </w:pPr>
      <w:rPr>
        <w:rFonts w:ascii="Times New Roman" w:hAnsi="Times New Roman" w:cs="Times New Roman" w:hint="default"/>
        <w:color w:val="4472C4" w:themeColor="accent1"/>
      </w:rPr>
    </w:lvl>
  </w:abstractNum>
  <w:abstractNum w:abstractNumId="33" w15:restartNumberingAfterBreak="0">
    <w:nsid w:val="4F147034"/>
    <w:multiLevelType w:val="multilevel"/>
    <w:tmpl w:val="B2865BF2"/>
    <w:styleLink w:val="WWOutlineListStyle"/>
    <w:lvl w:ilvl="0">
      <w:start w:val="1"/>
      <w:numFmt w:val="upperRoman"/>
      <w:lvlText w:val="%1."/>
      <w:lvlJc w:val="right"/>
      <w:pPr>
        <w:ind w:left="720" w:hanging="360"/>
      </w:pPr>
    </w:lvl>
    <w:lvl w:ilvl="1">
      <w:start w:val="1"/>
      <w:numFmt w:val="none"/>
      <w:lvlText w:val="%2"/>
      <w:lvlJc w:val="left"/>
    </w:lvl>
    <w:lvl w:ilvl="2">
      <w:start w:val="1"/>
      <w:numFmt w:val="none"/>
      <w:lvlText w:val="%3"/>
      <w:lvlJc w:val="left"/>
    </w:lvl>
    <w:lvl w:ilvl="3">
      <w:start w:val="1"/>
      <w:numFmt w:val="none"/>
      <w:lvlText w:val="%4"/>
      <w:lvlJc w:val="left"/>
    </w:lvl>
    <w:lvl w:ilvl="4">
      <w:start w:val="1"/>
      <w:numFmt w:val="none"/>
      <w:lvlText w:val="%5"/>
      <w:lvlJc w:val="left"/>
    </w:lvl>
    <w:lvl w:ilvl="5">
      <w:start w:val="1"/>
      <w:numFmt w:val="none"/>
      <w:lvlText w:val="%6"/>
      <w:lvlJc w:val="left"/>
    </w:lvl>
    <w:lvl w:ilvl="6">
      <w:start w:val="1"/>
      <w:numFmt w:val="none"/>
      <w:lvlText w:val="%7"/>
      <w:lvlJc w:val="left"/>
    </w:lvl>
    <w:lvl w:ilvl="7">
      <w:start w:val="1"/>
      <w:numFmt w:val="none"/>
      <w:lvlText w:val="%8"/>
      <w:lvlJc w:val="left"/>
    </w:lvl>
    <w:lvl w:ilvl="8">
      <w:start w:val="1"/>
      <w:numFmt w:val="none"/>
      <w:lvlText w:val="%9"/>
      <w:lvlJc w:val="left"/>
    </w:lvl>
  </w:abstractNum>
  <w:abstractNum w:abstractNumId="34" w15:restartNumberingAfterBreak="0">
    <w:nsid w:val="50C2622E"/>
    <w:multiLevelType w:val="multilevel"/>
    <w:tmpl w:val="A31E3F7E"/>
    <w:styleLink w:val="WWOutlineListStyle7"/>
    <w:lvl w:ilvl="0">
      <w:start w:val="1"/>
      <w:numFmt w:val="upperRoman"/>
      <w:lvlText w:val="%1."/>
      <w:lvlJc w:val="right"/>
      <w:pPr>
        <w:ind w:left="720" w:hanging="360"/>
      </w:pPr>
    </w:lvl>
    <w:lvl w:ilvl="1">
      <w:start w:val="1"/>
      <w:numFmt w:val="none"/>
      <w:lvlText w:val="%2"/>
      <w:lvlJc w:val="left"/>
    </w:lvl>
    <w:lvl w:ilvl="2">
      <w:start w:val="1"/>
      <w:numFmt w:val="none"/>
      <w:lvlText w:val="%3"/>
      <w:lvlJc w:val="left"/>
    </w:lvl>
    <w:lvl w:ilvl="3">
      <w:start w:val="1"/>
      <w:numFmt w:val="none"/>
      <w:lvlText w:val="%4"/>
      <w:lvlJc w:val="left"/>
    </w:lvl>
    <w:lvl w:ilvl="4">
      <w:start w:val="1"/>
      <w:numFmt w:val="none"/>
      <w:lvlText w:val="%5"/>
      <w:lvlJc w:val="left"/>
    </w:lvl>
    <w:lvl w:ilvl="5">
      <w:start w:val="1"/>
      <w:numFmt w:val="none"/>
      <w:lvlText w:val="%6"/>
      <w:lvlJc w:val="left"/>
    </w:lvl>
    <w:lvl w:ilvl="6">
      <w:start w:val="1"/>
      <w:numFmt w:val="none"/>
      <w:lvlText w:val="%7"/>
      <w:lvlJc w:val="left"/>
    </w:lvl>
    <w:lvl w:ilvl="7">
      <w:start w:val="1"/>
      <w:numFmt w:val="none"/>
      <w:lvlText w:val="%8"/>
      <w:lvlJc w:val="left"/>
    </w:lvl>
    <w:lvl w:ilvl="8">
      <w:start w:val="1"/>
      <w:numFmt w:val="none"/>
      <w:lvlText w:val="%9"/>
      <w:lvlJc w:val="left"/>
    </w:lvl>
  </w:abstractNum>
  <w:abstractNum w:abstractNumId="35" w15:restartNumberingAfterBreak="0">
    <w:nsid w:val="526B1BA0"/>
    <w:multiLevelType w:val="hybridMultilevel"/>
    <w:tmpl w:val="0F2087F2"/>
    <w:styleLink w:val="WWOutlineListStyle101"/>
    <w:lvl w:ilvl="0" w:tplc="C934664C">
      <w:start w:val="1"/>
      <w:numFmt w:val="bullet"/>
      <w:lvlText w:val="•"/>
      <w:lvlJc w:val="left"/>
      <w:pPr>
        <w:tabs>
          <w:tab w:val="num" w:pos="720"/>
        </w:tabs>
        <w:ind w:left="720" w:hanging="360"/>
      </w:pPr>
      <w:rPr>
        <w:rFonts w:ascii="Arial" w:hAnsi="Arial" w:hint="default"/>
      </w:rPr>
    </w:lvl>
    <w:lvl w:ilvl="1" w:tplc="047C437E" w:tentative="1">
      <w:start w:val="1"/>
      <w:numFmt w:val="bullet"/>
      <w:lvlText w:val="•"/>
      <w:lvlJc w:val="left"/>
      <w:pPr>
        <w:tabs>
          <w:tab w:val="num" w:pos="1440"/>
        </w:tabs>
        <w:ind w:left="1440" w:hanging="360"/>
      </w:pPr>
      <w:rPr>
        <w:rFonts w:ascii="Arial" w:hAnsi="Arial" w:hint="default"/>
      </w:rPr>
    </w:lvl>
    <w:lvl w:ilvl="2" w:tplc="877AD882" w:tentative="1">
      <w:start w:val="1"/>
      <w:numFmt w:val="bullet"/>
      <w:lvlText w:val="•"/>
      <w:lvlJc w:val="left"/>
      <w:pPr>
        <w:tabs>
          <w:tab w:val="num" w:pos="2160"/>
        </w:tabs>
        <w:ind w:left="2160" w:hanging="360"/>
      </w:pPr>
      <w:rPr>
        <w:rFonts w:ascii="Arial" w:hAnsi="Arial" w:hint="default"/>
      </w:rPr>
    </w:lvl>
    <w:lvl w:ilvl="3" w:tplc="9D80A70C" w:tentative="1">
      <w:start w:val="1"/>
      <w:numFmt w:val="bullet"/>
      <w:lvlText w:val="•"/>
      <w:lvlJc w:val="left"/>
      <w:pPr>
        <w:tabs>
          <w:tab w:val="num" w:pos="2880"/>
        </w:tabs>
        <w:ind w:left="2880" w:hanging="360"/>
      </w:pPr>
      <w:rPr>
        <w:rFonts w:ascii="Arial" w:hAnsi="Arial" w:hint="default"/>
      </w:rPr>
    </w:lvl>
    <w:lvl w:ilvl="4" w:tplc="188ABF8E" w:tentative="1">
      <w:start w:val="1"/>
      <w:numFmt w:val="bullet"/>
      <w:lvlText w:val="•"/>
      <w:lvlJc w:val="left"/>
      <w:pPr>
        <w:tabs>
          <w:tab w:val="num" w:pos="3600"/>
        </w:tabs>
        <w:ind w:left="3600" w:hanging="360"/>
      </w:pPr>
      <w:rPr>
        <w:rFonts w:ascii="Arial" w:hAnsi="Arial" w:hint="default"/>
      </w:rPr>
    </w:lvl>
    <w:lvl w:ilvl="5" w:tplc="5008CFF0" w:tentative="1">
      <w:start w:val="1"/>
      <w:numFmt w:val="bullet"/>
      <w:lvlText w:val="•"/>
      <w:lvlJc w:val="left"/>
      <w:pPr>
        <w:tabs>
          <w:tab w:val="num" w:pos="4320"/>
        </w:tabs>
        <w:ind w:left="4320" w:hanging="360"/>
      </w:pPr>
      <w:rPr>
        <w:rFonts w:ascii="Arial" w:hAnsi="Arial" w:hint="default"/>
      </w:rPr>
    </w:lvl>
    <w:lvl w:ilvl="6" w:tplc="DEA29F4A" w:tentative="1">
      <w:start w:val="1"/>
      <w:numFmt w:val="bullet"/>
      <w:lvlText w:val="•"/>
      <w:lvlJc w:val="left"/>
      <w:pPr>
        <w:tabs>
          <w:tab w:val="num" w:pos="5040"/>
        </w:tabs>
        <w:ind w:left="5040" w:hanging="360"/>
      </w:pPr>
      <w:rPr>
        <w:rFonts w:ascii="Arial" w:hAnsi="Arial" w:hint="default"/>
      </w:rPr>
    </w:lvl>
    <w:lvl w:ilvl="7" w:tplc="416E9E7C" w:tentative="1">
      <w:start w:val="1"/>
      <w:numFmt w:val="bullet"/>
      <w:lvlText w:val="•"/>
      <w:lvlJc w:val="left"/>
      <w:pPr>
        <w:tabs>
          <w:tab w:val="num" w:pos="5760"/>
        </w:tabs>
        <w:ind w:left="5760" w:hanging="360"/>
      </w:pPr>
      <w:rPr>
        <w:rFonts w:ascii="Arial" w:hAnsi="Arial" w:hint="default"/>
      </w:rPr>
    </w:lvl>
    <w:lvl w:ilvl="8" w:tplc="912E09BA" w:tentative="1">
      <w:start w:val="1"/>
      <w:numFmt w:val="bullet"/>
      <w:lvlText w:val="•"/>
      <w:lvlJc w:val="left"/>
      <w:pPr>
        <w:tabs>
          <w:tab w:val="num" w:pos="6480"/>
        </w:tabs>
        <w:ind w:left="6480" w:hanging="360"/>
      </w:pPr>
      <w:rPr>
        <w:rFonts w:ascii="Arial" w:hAnsi="Arial" w:hint="default"/>
      </w:rPr>
    </w:lvl>
  </w:abstractNum>
  <w:abstractNum w:abstractNumId="36" w15:restartNumberingAfterBreak="0">
    <w:nsid w:val="529C6BF2"/>
    <w:multiLevelType w:val="hybridMultilevel"/>
    <w:tmpl w:val="FBB4DB18"/>
    <w:styleLink w:val="WWOutlineListStyle13"/>
    <w:lvl w:ilvl="0" w:tplc="D34CB93C">
      <w:start w:val="1"/>
      <w:numFmt w:val="bullet"/>
      <w:lvlText w:val=""/>
      <w:lvlJc w:val="left"/>
      <w:pPr>
        <w:ind w:left="720" w:hanging="360"/>
      </w:pPr>
      <w:rPr>
        <w:rFonts w:ascii="Symbol" w:hAnsi="Symbol" w:hint="default"/>
      </w:rPr>
    </w:lvl>
    <w:lvl w:ilvl="1" w:tplc="BE124FD8">
      <w:start w:val="1"/>
      <w:numFmt w:val="bullet"/>
      <w:lvlText w:val="o"/>
      <w:lvlJc w:val="left"/>
      <w:pPr>
        <w:ind w:left="1440" w:hanging="360"/>
      </w:pPr>
      <w:rPr>
        <w:rFonts w:ascii="Courier New" w:hAnsi="Courier New" w:hint="default"/>
      </w:rPr>
    </w:lvl>
    <w:lvl w:ilvl="2" w:tplc="81201710">
      <w:start w:val="1"/>
      <w:numFmt w:val="bullet"/>
      <w:lvlText w:val=""/>
      <w:lvlJc w:val="left"/>
      <w:pPr>
        <w:ind w:left="2160" w:hanging="360"/>
      </w:pPr>
      <w:rPr>
        <w:rFonts w:ascii="Wingdings" w:hAnsi="Wingdings" w:hint="default"/>
      </w:rPr>
    </w:lvl>
    <w:lvl w:ilvl="3" w:tplc="35489264">
      <w:start w:val="1"/>
      <w:numFmt w:val="bullet"/>
      <w:lvlText w:val=""/>
      <w:lvlJc w:val="left"/>
      <w:pPr>
        <w:ind w:left="2880" w:hanging="360"/>
      </w:pPr>
      <w:rPr>
        <w:rFonts w:ascii="Symbol" w:hAnsi="Symbol" w:hint="default"/>
      </w:rPr>
    </w:lvl>
    <w:lvl w:ilvl="4" w:tplc="7932D244">
      <w:start w:val="1"/>
      <w:numFmt w:val="bullet"/>
      <w:lvlText w:val="o"/>
      <w:lvlJc w:val="left"/>
      <w:pPr>
        <w:ind w:left="3600" w:hanging="360"/>
      </w:pPr>
      <w:rPr>
        <w:rFonts w:ascii="Courier New" w:hAnsi="Courier New" w:hint="default"/>
      </w:rPr>
    </w:lvl>
    <w:lvl w:ilvl="5" w:tplc="128865DC">
      <w:start w:val="1"/>
      <w:numFmt w:val="bullet"/>
      <w:lvlText w:val=""/>
      <w:lvlJc w:val="left"/>
      <w:pPr>
        <w:ind w:left="4320" w:hanging="360"/>
      </w:pPr>
      <w:rPr>
        <w:rFonts w:ascii="Wingdings" w:hAnsi="Wingdings" w:hint="default"/>
      </w:rPr>
    </w:lvl>
    <w:lvl w:ilvl="6" w:tplc="16A071A8">
      <w:start w:val="1"/>
      <w:numFmt w:val="bullet"/>
      <w:lvlText w:val=""/>
      <w:lvlJc w:val="left"/>
      <w:pPr>
        <w:ind w:left="5040" w:hanging="360"/>
      </w:pPr>
      <w:rPr>
        <w:rFonts w:ascii="Symbol" w:hAnsi="Symbol" w:hint="default"/>
      </w:rPr>
    </w:lvl>
    <w:lvl w:ilvl="7" w:tplc="C19E8400">
      <w:start w:val="1"/>
      <w:numFmt w:val="bullet"/>
      <w:lvlText w:val="o"/>
      <w:lvlJc w:val="left"/>
      <w:pPr>
        <w:ind w:left="5760" w:hanging="360"/>
      </w:pPr>
      <w:rPr>
        <w:rFonts w:ascii="Courier New" w:hAnsi="Courier New" w:hint="default"/>
      </w:rPr>
    </w:lvl>
    <w:lvl w:ilvl="8" w:tplc="8234A884">
      <w:start w:val="1"/>
      <w:numFmt w:val="bullet"/>
      <w:lvlText w:val=""/>
      <w:lvlJc w:val="left"/>
      <w:pPr>
        <w:ind w:left="6480" w:hanging="360"/>
      </w:pPr>
      <w:rPr>
        <w:rFonts w:ascii="Wingdings" w:hAnsi="Wingdings" w:hint="default"/>
      </w:rPr>
    </w:lvl>
  </w:abstractNum>
  <w:abstractNum w:abstractNumId="37" w15:restartNumberingAfterBreak="0">
    <w:nsid w:val="561B238B"/>
    <w:multiLevelType w:val="singleLevel"/>
    <w:tmpl w:val="A49EBAE6"/>
    <w:styleLink w:val="WWOutlineListStyle61"/>
    <w:lvl w:ilvl="0">
      <w:start w:val="1"/>
      <w:numFmt w:val="bullet"/>
      <w:lvlText w:val="—"/>
      <w:lvlJc w:val="left"/>
      <w:pPr>
        <w:tabs>
          <w:tab w:val="num" w:pos="340"/>
        </w:tabs>
        <w:ind w:left="340" w:hanging="340"/>
      </w:pPr>
      <w:rPr>
        <w:rFonts w:ascii="Arial" w:hAnsi="Arial" w:cs="Arial" w:hint="default"/>
        <w:color w:val="auto"/>
        <w:sz w:val="24"/>
      </w:rPr>
    </w:lvl>
  </w:abstractNum>
  <w:abstractNum w:abstractNumId="38" w15:restartNumberingAfterBreak="0">
    <w:nsid w:val="563A2C7C"/>
    <w:multiLevelType w:val="multilevel"/>
    <w:tmpl w:val="9DBA530C"/>
    <w:styleLink w:val="WWOutlineListStyle2"/>
    <w:lvl w:ilvl="0">
      <w:start w:val="1"/>
      <w:numFmt w:val="upperRoman"/>
      <w:lvlText w:val="%1."/>
      <w:lvlJc w:val="right"/>
      <w:pPr>
        <w:ind w:left="720" w:hanging="360"/>
      </w:pPr>
    </w:lvl>
    <w:lvl w:ilvl="1">
      <w:start w:val="1"/>
      <w:numFmt w:val="none"/>
      <w:lvlText w:val="%2"/>
      <w:lvlJc w:val="left"/>
    </w:lvl>
    <w:lvl w:ilvl="2">
      <w:start w:val="1"/>
      <w:numFmt w:val="none"/>
      <w:lvlText w:val="%3"/>
      <w:lvlJc w:val="left"/>
    </w:lvl>
    <w:lvl w:ilvl="3">
      <w:start w:val="1"/>
      <w:numFmt w:val="none"/>
      <w:lvlText w:val="%4"/>
      <w:lvlJc w:val="left"/>
    </w:lvl>
    <w:lvl w:ilvl="4">
      <w:start w:val="1"/>
      <w:numFmt w:val="none"/>
      <w:lvlText w:val="%5"/>
      <w:lvlJc w:val="left"/>
    </w:lvl>
    <w:lvl w:ilvl="5">
      <w:start w:val="1"/>
      <w:numFmt w:val="none"/>
      <w:lvlText w:val="%6"/>
      <w:lvlJc w:val="left"/>
    </w:lvl>
    <w:lvl w:ilvl="6">
      <w:start w:val="1"/>
      <w:numFmt w:val="none"/>
      <w:lvlText w:val="%7"/>
      <w:lvlJc w:val="left"/>
    </w:lvl>
    <w:lvl w:ilvl="7">
      <w:start w:val="1"/>
      <w:numFmt w:val="none"/>
      <w:lvlText w:val="%8"/>
      <w:lvlJc w:val="left"/>
    </w:lvl>
    <w:lvl w:ilvl="8">
      <w:start w:val="1"/>
      <w:numFmt w:val="none"/>
      <w:lvlText w:val="%9"/>
      <w:lvlJc w:val="left"/>
    </w:lvl>
  </w:abstractNum>
  <w:abstractNum w:abstractNumId="39" w15:restartNumberingAfterBreak="0">
    <w:nsid w:val="56484482"/>
    <w:multiLevelType w:val="hybridMultilevel"/>
    <w:tmpl w:val="D8FCEB7E"/>
    <w:lvl w:ilvl="0" w:tplc="F3D4B954">
      <w:start w:val="1"/>
      <w:numFmt w:val="bullet"/>
      <w:lvlText w:val=""/>
      <w:lvlJc w:val="left"/>
      <w:pPr>
        <w:ind w:left="720" w:hanging="360"/>
      </w:pPr>
      <w:rPr>
        <w:rFonts w:ascii="Symbol" w:hAnsi="Symbol" w:hint="default"/>
      </w:rPr>
    </w:lvl>
    <w:lvl w:ilvl="1" w:tplc="43C4457C">
      <w:start w:val="1"/>
      <w:numFmt w:val="bullet"/>
      <w:lvlText w:val="o"/>
      <w:lvlJc w:val="left"/>
      <w:pPr>
        <w:ind w:left="1440" w:hanging="360"/>
      </w:pPr>
      <w:rPr>
        <w:rFonts w:ascii="Courier New" w:hAnsi="Courier New" w:hint="default"/>
      </w:rPr>
    </w:lvl>
    <w:lvl w:ilvl="2" w:tplc="30DE1870">
      <w:start w:val="1"/>
      <w:numFmt w:val="bullet"/>
      <w:lvlText w:val=""/>
      <w:lvlJc w:val="left"/>
      <w:pPr>
        <w:ind w:left="2160" w:hanging="360"/>
      </w:pPr>
      <w:rPr>
        <w:rFonts w:ascii="Wingdings" w:hAnsi="Wingdings" w:hint="default"/>
      </w:rPr>
    </w:lvl>
    <w:lvl w:ilvl="3" w:tplc="C1AA4954">
      <w:start w:val="1"/>
      <w:numFmt w:val="bullet"/>
      <w:lvlText w:val=""/>
      <w:lvlJc w:val="left"/>
      <w:pPr>
        <w:ind w:left="2880" w:hanging="360"/>
      </w:pPr>
      <w:rPr>
        <w:rFonts w:ascii="Symbol" w:hAnsi="Symbol" w:hint="default"/>
      </w:rPr>
    </w:lvl>
    <w:lvl w:ilvl="4" w:tplc="AFC4A02C">
      <w:start w:val="1"/>
      <w:numFmt w:val="bullet"/>
      <w:lvlText w:val="o"/>
      <w:lvlJc w:val="left"/>
      <w:pPr>
        <w:ind w:left="3600" w:hanging="360"/>
      </w:pPr>
      <w:rPr>
        <w:rFonts w:ascii="Courier New" w:hAnsi="Courier New" w:hint="default"/>
      </w:rPr>
    </w:lvl>
    <w:lvl w:ilvl="5" w:tplc="238ADB9C">
      <w:start w:val="1"/>
      <w:numFmt w:val="bullet"/>
      <w:lvlText w:val=""/>
      <w:lvlJc w:val="left"/>
      <w:pPr>
        <w:ind w:left="4320" w:hanging="360"/>
      </w:pPr>
      <w:rPr>
        <w:rFonts w:ascii="Wingdings" w:hAnsi="Wingdings" w:hint="default"/>
      </w:rPr>
    </w:lvl>
    <w:lvl w:ilvl="6" w:tplc="918899D6">
      <w:start w:val="1"/>
      <w:numFmt w:val="bullet"/>
      <w:lvlText w:val=""/>
      <w:lvlJc w:val="left"/>
      <w:pPr>
        <w:ind w:left="5040" w:hanging="360"/>
      </w:pPr>
      <w:rPr>
        <w:rFonts w:ascii="Symbol" w:hAnsi="Symbol" w:hint="default"/>
      </w:rPr>
    </w:lvl>
    <w:lvl w:ilvl="7" w:tplc="3FD2CFF2">
      <w:start w:val="1"/>
      <w:numFmt w:val="bullet"/>
      <w:lvlText w:val="o"/>
      <w:lvlJc w:val="left"/>
      <w:pPr>
        <w:ind w:left="5760" w:hanging="360"/>
      </w:pPr>
      <w:rPr>
        <w:rFonts w:ascii="Courier New" w:hAnsi="Courier New" w:hint="default"/>
      </w:rPr>
    </w:lvl>
    <w:lvl w:ilvl="8" w:tplc="F594D306">
      <w:start w:val="1"/>
      <w:numFmt w:val="bullet"/>
      <w:lvlText w:val=""/>
      <w:lvlJc w:val="left"/>
      <w:pPr>
        <w:ind w:left="6480" w:hanging="360"/>
      </w:pPr>
      <w:rPr>
        <w:rFonts w:ascii="Wingdings" w:hAnsi="Wingdings" w:hint="default"/>
      </w:rPr>
    </w:lvl>
  </w:abstractNum>
  <w:abstractNum w:abstractNumId="40" w15:restartNumberingAfterBreak="0">
    <w:nsid w:val="57F522CB"/>
    <w:multiLevelType w:val="multilevel"/>
    <w:tmpl w:val="223CD492"/>
    <w:styleLink w:val="WWOutlineListStyle9"/>
    <w:lvl w:ilvl="0">
      <w:start w:val="1"/>
      <w:numFmt w:val="upperRoman"/>
      <w:lvlText w:val="%1."/>
      <w:lvlJc w:val="right"/>
      <w:pPr>
        <w:ind w:left="720" w:hanging="360"/>
      </w:pPr>
    </w:lvl>
    <w:lvl w:ilvl="1">
      <w:start w:val="1"/>
      <w:numFmt w:val="none"/>
      <w:lvlText w:val="%2"/>
      <w:lvlJc w:val="left"/>
    </w:lvl>
    <w:lvl w:ilvl="2">
      <w:start w:val="1"/>
      <w:numFmt w:val="none"/>
      <w:lvlText w:val="%3"/>
      <w:lvlJc w:val="left"/>
    </w:lvl>
    <w:lvl w:ilvl="3">
      <w:start w:val="1"/>
      <w:numFmt w:val="none"/>
      <w:lvlText w:val="%4"/>
      <w:lvlJc w:val="left"/>
    </w:lvl>
    <w:lvl w:ilvl="4">
      <w:start w:val="1"/>
      <w:numFmt w:val="none"/>
      <w:lvlText w:val="%5"/>
      <w:lvlJc w:val="left"/>
    </w:lvl>
    <w:lvl w:ilvl="5">
      <w:start w:val="1"/>
      <w:numFmt w:val="none"/>
      <w:lvlText w:val="%6"/>
      <w:lvlJc w:val="left"/>
    </w:lvl>
    <w:lvl w:ilvl="6">
      <w:start w:val="1"/>
      <w:numFmt w:val="none"/>
      <w:lvlText w:val="%7"/>
      <w:lvlJc w:val="left"/>
    </w:lvl>
    <w:lvl w:ilvl="7">
      <w:start w:val="1"/>
      <w:numFmt w:val="none"/>
      <w:lvlText w:val="%8"/>
      <w:lvlJc w:val="left"/>
    </w:lvl>
    <w:lvl w:ilvl="8">
      <w:start w:val="1"/>
      <w:numFmt w:val="none"/>
      <w:lvlText w:val="%9"/>
      <w:lvlJc w:val="left"/>
    </w:lvl>
  </w:abstractNum>
  <w:abstractNum w:abstractNumId="41" w15:restartNumberingAfterBreak="0">
    <w:nsid w:val="602B12DF"/>
    <w:multiLevelType w:val="hybridMultilevel"/>
    <w:tmpl w:val="57E689DC"/>
    <w:lvl w:ilvl="0" w:tplc="375647AE">
      <w:start w:val="1"/>
      <w:numFmt w:val="bullet"/>
      <w:lvlText w:val=""/>
      <w:lvlJc w:val="left"/>
      <w:pPr>
        <w:ind w:left="720" w:hanging="360"/>
      </w:pPr>
      <w:rPr>
        <w:rFonts w:ascii="Symbol" w:hAnsi="Symbol" w:hint="default"/>
      </w:rPr>
    </w:lvl>
    <w:lvl w:ilvl="1" w:tplc="4C50E914">
      <w:start w:val="1"/>
      <w:numFmt w:val="bullet"/>
      <w:lvlText w:val="o"/>
      <w:lvlJc w:val="left"/>
      <w:pPr>
        <w:ind w:left="1440" w:hanging="360"/>
      </w:pPr>
      <w:rPr>
        <w:rFonts w:ascii="Courier New" w:hAnsi="Courier New" w:hint="default"/>
      </w:rPr>
    </w:lvl>
    <w:lvl w:ilvl="2" w:tplc="37FE71B8">
      <w:start w:val="1"/>
      <w:numFmt w:val="bullet"/>
      <w:lvlText w:val=""/>
      <w:lvlJc w:val="left"/>
      <w:pPr>
        <w:ind w:left="2160" w:hanging="360"/>
      </w:pPr>
      <w:rPr>
        <w:rFonts w:ascii="Wingdings" w:hAnsi="Wingdings" w:hint="default"/>
      </w:rPr>
    </w:lvl>
    <w:lvl w:ilvl="3" w:tplc="283839B2">
      <w:start w:val="1"/>
      <w:numFmt w:val="bullet"/>
      <w:lvlText w:val=""/>
      <w:lvlJc w:val="left"/>
      <w:pPr>
        <w:ind w:left="2880" w:hanging="360"/>
      </w:pPr>
      <w:rPr>
        <w:rFonts w:ascii="Symbol" w:hAnsi="Symbol" w:hint="default"/>
      </w:rPr>
    </w:lvl>
    <w:lvl w:ilvl="4" w:tplc="AB905164">
      <w:start w:val="1"/>
      <w:numFmt w:val="bullet"/>
      <w:lvlText w:val="o"/>
      <w:lvlJc w:val="left"/>
      <w:pPr>
        <w:ind w:left="3600" w:hanging="360"/>
      </w:pPr>
      <w:rPr>
        <w:rFonts w:ascii="Courier New" w:hAnsi="Courier New" w:hint="default"/>
      </w:rPr>
    </w:lvl>
    <w:lvl w:ilvl="5" w:tplc="EA5A0D76">
      <w:start w:val="1"/>
      <w:numFmt w:val="bullet"/>
      <w:lvlText w:val=""/>
      <w:lvlJc w:val="left"/>
      <w:pPr>
        <w:ind w:left="4320" w:hanging="360"/>
      </w:pPr>
      <w:rPr>
        <w:rFonts w:ascii="Wingdings" w:hAnsi="Wingdings" w:hint="default"/>
      </w:rPr>
    </w:lvl>
    <w:lvl w:ilvl="6" w:tplc="C05AADC6">
      <w:start w:val="1"/>
      <w:numFmt w:val="bullet"/>
      <w:lvlText w:val=""/>
      <w:lvlJc w:val="left"/>
      <w:pPr>
        <w:ind w:left="5040" w:hanging="360"/>
      </w:pPr>
      <w:rPr>
        <w:rFonts w:ascii="Symbol" w:hAnsi="Symbol" w:hint="default"/>
      </w:rPr>
    </w:lvl>
    <w:lvl w:ilvl="7" w:tplc="026EACBC">
      <w:start w:val="1"/>
      <w:numFmt w:val="bullet"/>
      <w:lvlText w:val="o"/>
      <w:lvlJc w:val="left"/>
      <w:pPr>
        <w:ind w:left="5760" w:hanging="360"/>
      </w:pPr>
      <w:rPr>
        <w:rFonts w:ascii="Courier New" w:hAnsi="Courier New" w:hint="default"/>
      </w:rPr>
    </w:lvl>
    <w:lvl w:ilvl="8" w:tplc="1AC2E7E4">
      <w:start w:val="1"/>
      <w:numFmt w:val="bullet"/>
      <w:lvlText w:val=""/>
      <w:lvlJc w:val="left"/>
      <w:pPr>
        <w:ind w:left="6480" w:hanging="360"/>
      </w:pPr>
      <w:rPr>
        <w:rFonts w:ascii="Wingdings" w:hAnsi="Wingdings" w:hint="default"/>
      </w:rPr>
    </w:lvl>
  </w:abstractNum>
  <w:abstractNum w:abstractNumId="42" w15:restartNumberingAfterBreak="0">
    <w:nsid w:val="6BC66967"/>
    <w:multiLevelType w:val="multilevel"/>
    <w:tmpl w:val="2D846E78"/>
    <w:lvl w:ilvl="0">
      <w:start w:val="1"/>
      <w:numFmt w:val="decimal"/>
      <w:pStyle w:val="ListNumber"/>
      <w:lvlText w:val="%1"/>
      <w:lvlJc w:val="left"/>
      <w:pPr>
        <w:tabs>
          <w:tab w:val="num" w:pos="340"/>
        </w:tabs>
        <w:ind w:left="340" w:hanging="340"/>
      </w:pPr>
      <w:rPr>
        <w:rFonts w:asciiTheme="minorHAnsi" w:hAnsiTheme="minorHAnsi" w:hint="default"/>
        <w:sz w:val="22"/>
      </w:rPr>
    </w:lvl>
    <w:lvl w:ilvl="1">
      <w:start w:val="1"/>
      <w:numFmt w:val="lowerLetter"/>
      <w:pStyle w:val="ListNumber2"/>
      <w:lvlText w:val="%2)"/>
      <w:lvlJc w:val="left"/>
      <w:pPr>
        <w:tabs>
          <w:tab w:val="num" w:pos="680"/>
        </w:tabs>
        <w:ind w:left="680" w:hanging="340"/>
      </w:pPr>
      <w:rPr>
        <w:rFonts w:hint="default"/>
      </w:rPr>
    </w:lvl>
    <w:lvl w:ilvl="2">
      <w:start w:val="1"/>
      <w:numFmt w:val="bullet"/>
      <w:lvlText w:val="—"/>
      <w:lvlJc w:val="left"/>
      <w:pPr>
        <w:tabs>
          <w:tab w:val="num" w:pos="1020"/>
        </w:tabs>
        <w:ind w:left="1020" w:hanging="340"/>
      </w:pPr>
      <w:rPr>
        <w:rFonts w:asciiTheme="minorHAnsi" w:hAnsiTheme="minorHAnsi" w:cs="Times New Roman" w:hint="default"/>
        <w:color w:val="auto"/>
      </w:rPr>
    </w:lvl>
    <w:lvl w:ilvl="3">
      <w:start w:val="1"/>
      <w:numFmt w:val="bullet"/>
      <w:lvlText w:val="-"/>
      <w:lvlJc w:val="left"/>
      <w:pPr>
        <w:tabs>
          <w:tab w:val="num" w:pos="1360"/>
        </w:tabs>
        <w:ind w:left="1360" w:hanging="340"/>
      </w:pPr>
      <w:rPr>
        <w:rFonts w:ascii="Arial" w:hAnsi="Arial" w:hint="default"/>
      </w:rPr>
    </w:lvl>
    <w:lvl w:ilvl="4">
      <w:start w:val="1"/>
      <w:numFmt w:val="bullet"/>
      <w:lvlText w:val="—"/>
      <w:lvlJc w:val="left"/>
      <w:pPr>
        <w:tabs>
          <w:tab w:val="num" w:pos="1700"/>
        </w:tabs>
        <w:ind w:left="1700" w:hanging="340"/>
      </w:pPr>
      <w:rPr>
        <w:rFonts w:asciiTheme="minorHAnsi" w:hAnsiTheme="minorHAnsi" w:cs="Times New Roman" w:hint="default"/>
        <w:color w:val="auto"/>
      </w:rPr>
    </w:lvl>
    <w:lvl w:ilvl="5">
      <w:start w:val="1"/>
      <w:numFmt w:val="bullet"/>
      <w:lvlText w:val="-"/>
      <w:lvlJc w:val="left"/>
      <w:pPr>
        <w:tabs>
          <w:tab w:val="num" w:pos="2040"/>
        </w:tabs>
        <w:ind w:left="2040" w:hanging="340"/>
      </w:pPr>
      <w:rPr>
        <w:rFonts w:ascii="Arial" w:hAnsi="Arial" w:hint="default"/>
      </w:rPr>
    </w:lvl>
    <w:lvl w:ilvl="6">
      <w:start w:val="1"/>
      <w:numFmt w:val="bullet"/>
      <w:lvlText w:val="—"/>
      <w:lvlJc w:val="left"/>
      <w:pPr>
        <w:tabs>
          <w:tab w:val="num" w:pos="2380"/>
        </w:tabs>
        <w:ind w:left="2380" w:hanging="340"/>
      </w:pPr>
      <w:rPr>
        <w:rFonts w:ascii="Arial" w:hAnsi="Arial" w:hint="default"/>
      </w:rPr>
    </w:lvl>
    <w:lvl w:ilvl="7">
      <w:start w:val="1"/>
      <w:numFmt w:val="bullet"/>
      <w:lvlText w:val="-"/>
      <w:lvlJc w:val="left"/>
      <w:pPr>
        <w:tabs>
          <w:tab w:val="num" w:pos="2720"/>
        </w:tabs>
        <w:ind w:left="2720" w:hanging="340"/>
      </w:pPr>
      <w:rPr>
        <w:rFonts w:ascii="Arial" w:hAnsi="Arial" w:hint="default"/>
      </w:rPr>
    </w:lvl>
    <w:lvl w:ilvl="8">
      <w:start w:val="1"/>
      <w:numFmt w:val="bullet"/>
      <w:lvlText w:val="—"/>
      <w:lvlJc w:val="left"/>
      <w:pPr>
        <w:tabs>
          <w:tab w:val="num" w:pos="3060"/>
        </w:tabs>
        <w:ind w:left="3060" w:hanging="340"/>
      </w:pPr>
      <w:rPr>
        <w:rFonts w:ascii="Arial" w:hAnsi="Arial" w:hint="default"/>
      </w:rPr>
    </w:lvl>
  </w:abstractNum>
  <w:abstractNum w:abstractNumId="43" w15:restartNumberingAfterBreak="0">
    <w:nsid w:val="6CDD2B0B"/>
    <w:multiLevelType w:val="hybridMultilevel"/>
    <w:tmpl w:val="FA2027F6"/>
    <w:lvl w:ilvl="0" w:tplc="8D14AADC">
      <w:start w:val="1"/>
      <w:numFmt w:val="bullet"/>
      <w:lvlText w:val=""/>
      <w:lvlJc w:val="left"/>
      <w:pPr>
        <w:ind w:left="720" w:hanging="360"/>
      </w:pPr>
      <w:rPr>
        <w:rFonts w:ascii="Symbol" w:hAnsi="Symbol" w:hint="default"/>
      </w:rPr>
    </w:lvl>
    <w:lvl w:ilvl="1" w:tplc="2C68146C">
      <w:start w:val="1"/>
      <w:numFmt w:val="bullet"/>
      <w:lvlText w:val="o"/>
      <w:lvlJc w:val="left"/>
      <w:pPr>
        <w:ind w:left="1440" w:hanging="360"/>
      </w:pPr>
      <w:rPr>
        <w:rFonts w:ascii="Courier New" w:hAnsi="Courier New" w:hint="default"/>
      </w:rPr>
    </w:lvl>
    <w:lvl w:ilvl="2" w:tplc="F028C9C8">
      <w:start w:val="1"/>
      <w:numFmt w:val="bullet"/>
      <w:lvlText w:val=""/>
      <w:lvlJc w:val="left"/>
      <w:pPr>
        <w:ind w:left="2160" w:hanging="360"/>
      </w:pPr>
      <w:rPr>
        <w:rFonts w:ascii="Wingdings" w:hAnsi="Wingdings" w:hint="default"/>
      </w:rPr>
    </w:lvl>
    <w:lvl w:ilvl="3" w:tplc="8F0AE03E">
      <w:start w:val="1"/>
      <w:numFmt w:val="bullet"/>
      <w:lvlText w:val=""/>
      <w:lvlJc w:val="left"/>
      <w:pPr>
        <w:ind w:left="2880" w:hanging="360"/>
      </w:pPr>
      <w:rPr>
        <w:rFonts w:ascii="Symbol" w:hAnsi="Symbol" w:hint="default"/>
      </w:rPr>
    </w:lvl>
    <w:lvl w:ilvl="4" w:tplc="47064638">
      <w:start w:val="1"/>
      <w:numFmt w:val="bullet"/>
      <w:lvlText w:val="o"/>
      <w:lvlJc w:val="left"/>
      <w:pPr>
        <w:ind w:left="3600" w:hanging="360"/>
      </w:pPr>
      <w:rPr>
        <w:rFonts w:ascii="Courier New" w:hAnsi="Courier New" w:hint="default"/>
      </w:rPr>
    </w:lvl>
    <w:lvl w:ilvl="5" w:tplc="5D5AD49C">
      <w:start w:val="1"/>
      <w:numFmt w:val="bullet"/>
      <w:lvlText w:val=""/>
      <w:lvlJc w:val="left"/>
      <w:pPr>
        <w:ind w:left="4320" w:hanging="360"/>
      </w:pPr>
      <w:rPr>
        <w:rFonts w:ascii="Wingdings" w:hAnsi="Wingdings" w:hint="default"/>
      </w:rPr>
    </w:lvl>
    <w:lvl w:ilvl="6" w:tplc="DDBAD11E">
      <w:start w:val="1"/>
      <w:numFmt w:val="bullet"/>
      <w:lvlText w:val=""/>
      <w:lvlJc w:val="left"/>
      <w:pPr>
        <w:ind w:left="5040" w:hanging="360"/>
      </w:pPr>
      <w:rPr>
        <w:rFonts w:ascii="Symbol" w:hAnsi="Symbol" w:hint="default"/>
      </w:rPr>
    </w:lvl>
    <w:lvl w:ilvl="7" w:tplc="0C22C6DA">
      <w:start w:val="1"/>
      <w:numFmt w:val="bullet"/>
      <w:lvlText w:val="o"/>
      <w:lvlJc w:val="left"/>
      <w:pPr>
        <w:ind w:left="5760" w:hanging="360"/>
      </w:pPr>
      <w:rPr>
        <w:rFonts w:ascii="Courier New" w:hAnsi="Courier New" w:hint="default"/>
      </w:rPr>
    </w:lvl>
    <w:lvl w:ilvl="8" w:tplc="21F8678E">
      <w:start w:val="1"/>
      <w:numFmt w:val="bullet"/>
      <w:lvlText w:val=""/>
      <w:lvlJc w:val="left"/>
      <w:pPr>
        <w:ind w:left="6480" w:hanging="360"/>
      </w:pPr>
      <w:rPr>
        <w:rFonts w:ascii="Wingdings" w:hAnsi="Wingdings" w:hint="default"/>
      </w:rPr>
    </w:lvl>
  </w:abstractNum>
  <w:abstractNum w:abstractNumId="44" w15:restartNumberingAfterBreak="0">
    <w:nsid w:val="6E865DDD"/>
    <w:multiLevelType w:val="multilevel"/>
    <w:tmpl w:val="82B6E43A"/>
    <w:styleLink w:val="WWOutlineListStyle110"/>
    <w:lvl w:ilvl="0">
      <w:start w:val="1"/>
      <w:numFmt w:val="upperRoman"/>
      <w:lvlText w:val="%1."/>
      <w:lvlJc w:val="right"/>
      <w:pPr>
        <w:ind w:left="720" w:hanging="360"/>
      </w:pPr>
    </w:lvl>
    <w:lvl w:ilvl="1">
      <w:start w:val="1"/>
      <w:numFmt w:val="none"/>
      <w:lvlText w:val="%2"/>
      <w:lvlJc w:val="left"/>
    </w:lvl>
    <w:lvl w:ilvl="2">
      <w:start w:val="1"/>
      <w:numFmt w:val="none"/>
      <w:lvlText w:val="%3"/>
      <w:lvlJc w:val="left"/>
    </w:lvl>
    <w:lvl w:ilvl="3">
      <w:start w:val="1"/>
      <w:numFmt w:val="none"/>
      <w:lvlText w:val="%4"/>
      <w:lvlJc w:val="left"/>
    </w:lvl>
    <w:lvl w:ilvl="4">
      <w:start w:val="1"/>
      <w:numFmt w:val="none"/>
      <w:lvlText w:val="%5"/>
      <w:lvlJc w:val="left"/>
    </w:lvl>
    <w:lvl w:ilvl="5">
      <w:start w:val="1"/>
      <w:numFmt w:val="none"/>
      <w:lvlText w:val="%6"/>
      <w:lvlJc w:val="left"/>
    </w:lvl>
    <w:lvl w:ilvl="6">
      <w:start w:val="1"/>
      <w:numFmt w:val="none"/>
      <w:lvlText w:val="%7"/>
      <w:lvlJc w:val="left"/>
    </w:lvl>
    <w:lvl w:ilvl="7">
      <w:start w:val="1"/>
      <w:numFmt w:val="none"/>
      <w:lvlText w:val="%8"/>
      <w:lvlJc w:val="left"/>
    </w:lvl>
    <w:lvl w:ilvl="8">
      <w:start w:val="1"/>
      <w:numFmt w:val="none"/>
      <w:lvlText w:val="%9"/>
      <w:lvlJc w:val="left"/>
    </w:lvl>
  </w:abstractNum>
  <w:num w:numId="1" w16cid:durableId="864176646">
    <w:abstractNumId w:val="6"/>
  </w:num>
  <w:num w:numId="2" w16cid:durableId="685402636">
    <w:abstractNumId w:val="25"/>
  </w:num>
  <w:num w:numId="3" w16cid:durableId="2032296812">
    <w:abstractNumId w:val="13"/>
  </w:num>
  <w:num w:numId="4" w16cid:durableId="1041904441">
    <w:abstractNumId w:val="22"/>
  </w:num>
  <w:num w:numId="5" w16cid:durableId="929511629">
    <w:abstractNumId w:val="41"/>
  </w:num>
  <w:num w:numId="6" w16cid:durableId="1240670526">
    <w:abstractNumId w:val="43"/>
  </w:num>
  <w:num w:numId="7" w16cid:durableId="1945764288">
    <w:abstractNumId w:val="17"/>
  </w:num>
  <w:num w:numId="8" w16cid:durableId="764575138">
    <w:abstractNumId w:val="42"/>
  </w:num>
  <w:num w:numId="9" w16cid:durableId="152189018">
    <w:abstractNumId w:val="23"/>
  </w:num>
  <w:num w:numId="10" w16cid:durableId="1184856650">
    <w:abstractNumId w:val="24"/>
  </w:num>
  <w:num w:numId="11" w16cid:durableId="518861250">
    <w:abstractNumId w:val="11"/>
  </w:num>
  <w:num w:numId="12" w16cid:durableId="437064457">
    <w:abstractNumId w:val="32"/>
  </w:num>
  <w:num w:numId="13" w16cid:durableId="758525266">
    <w:abstractNumId w:val="0"/>
  </w:num>
  <w:num w:numId="14" w16cid:durableId="1145195719">
    <w:abstractNumId w:val="21"/>
  </w:num>
  <w:num w:numId="15" w16cid:durableId="1545798175">
    <w:abstractNumId w:val="7"/>
  </w:num>
  <w:num w:numId="16" w16cid:durableId="191305768">
    <w:abstractNumId w:val="44"/>
  </w:num>
  <w:num w:numId="17" w16cid:durableId="478768420">
    <w:abstractNumId w:val="8"/>
  </w:num>
  <w:num w:numId="18" w16cid:durableId="331681744">
    <w:abstractNumId w:val="40"/>
  </w:num>
  <w:num w:numId="19" w16cid:durableId="1565068166">
    <w:abstractNumId w:val="26"/>
  </w:num>
  <w:num w:numId="20" w16cid:durableId="272981211">
    <w:abstractNumId w:val="34"/>
  </w:num>
  <w:num w:numId="21" w16cid:durableId="1662124822">
    <w:abstractNumId w:val="20"/>
  </w:num>
  <w:num w:numId="22" w16cid:durableId="273682149">
    <w:abstractNumId w:val="3"/>
  </w:num>
  <w:num w:numId="23" w16cid:durableId="888104151">
    <w:abstractNumId w:val="15"/>
  </w:num>
  <w:num w:numId="24" w16cid:durableId="1106467286">
    <w:abstractNumId w:val="1"/>
  </w:num>
  <w:num w:numId="25" w16cid:durableId="513496694">
    <w:abstractNumId w:val="38"/>
  </w:num>
  <w:num w:numId="26" w16cid:durableId="1924755751">
    <w:abstractNumId w:val="27"/>
  </w:num>
  <w:num w:numId="27" w16cid:durableId="767383506">
    <w:abstractNumId w:val="33"/>
  </w:num>
  <w:num w:numId="28" w16cid:durableId="2118021782">
    <w:abstractNumId w:val="31"/>
  </w:num>
  <w:num w:numId="29" w16cid:durableId="1151019874">
    <w:abstractNumId w:val="28"/>
  </w:num>
  <w:num w:numId="30" w16cid:durableId="419983084">
    <w:abstractNumId w:val="35"/>
  </w:num>
  <w:num w:numId="31" w16cid:durableId="2006736436">
    <w:abstractNumId w:val="29"/>
  </w:num>
  <w:num w:numId="32" w16cid:durableId="738133314">
    <w:abstractNumId w:val="37"/>
  </w:num>
  <w:num w:numId="33" w16cid:durableId="1773626806">
    <w:abstractNumId w:val="9"/>
  </w:num>
  <w:num w:numId="34" w16cid:durableId="138427473">
    <w:abstractNumId w:val="2"/>
  </w:num>
  <w:num w:numId="35" w16cid:durableId="1001355914">
    <w:abstractNumId w:val="19"/>
  </w:num>
  <w:num w:numId="36" w16cid:durableId="1359695992">
    <w:abstractNumId w:val="10"/>
  </w:num>
  <w:num w:numId="37" w16cid:durableId="1559394548">
    <w:abstractNumId w:val="14"/>
  </w:num>
  <w:num w:numId="38" w16cid:durableId="1655184202">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402681956">
    <w:abstractNumId w:val="12"/>
  </w:num>
  <w:num w:numId="40" w16cid:durableId="2136092408">
    <w:abstractNumId w:val="36"/>
  </w:num>
  <w:num w:numId="41" w16cid:durableId="480847447">
    <w:abstractNumId w:val="30"/>
  </w:num>
  <w:num w:numId="42" w16cid:durableId="754476522">
    <w:abstractNumId w:val="4"/>
  </w:num>
  <w:num w:numId="43" w16cid:durableId="11228842">
    <w:abstractNumId w:val="39"/>
  </w:num>
  <w:num w:numId="44" w16cid:durableId="520124854">
    <w:abstractNumId w:val="5"/>
  </w:num>
  <w:num w:numId="45" w16cid:durableId="617179896">
    <w:abstractNumId w:val="18"/>
  </w:num>
  <w:num w:numId="46" w16cid:durableId="781070580">
    <w:abstractNumId w:val="16"/>
  </w:num>
  <w:numIdMacAtCleanup w:val="4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1"/>
  <w:proofState w:spelling="clean" w:grammar="clean"/>
  <w:trackRevisions/>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F13A1"/>
    <w:rsid w:val="000402F3"/>
    <w:rsid w:val="00136454"/>
    <w:rsid w:val="00182FE6"/>
    <w:rsid w:val="002F13A1"/>
    <w:rsid w:val="00373316"/>
    <w:rsid w:val="00376407"/>
    <w:rsid w:val="00410059"/>
    <w:rsid w:val="00454C9D"/>
    <w:rsid w:val="004D17BB"/>
    <w:rsid w:val="004F73B3"/>
    <w:rsid w:val="004F7A46"/>
    <w:rsid w:val="005053EA"/>
    <w:rsid w:val="00596BF6"/>
    <w:rsid w:val="006002A4"/>
    <w:rsid w:val="00651BA0"/>
    <w:rsid w:val="006B4A66"/>
    <w:rsid w:val="00790D13"/>
    <w:rsid w:val="0086736B"/>
    <w:rsid w:val="008E2C84"/>
    <w:rsid w:val="0093427C"/>
    <w:rsid w:val="00955BC0"/>
    <w:rsid w:val="00960AFB"/>
    <w:rsid w:val="00966056"/>
    <w:rsid w:val="009938EA"/>
    <w:rsid w:val="00AA680D"/>
    <w:rsid w:val="00AE3D1D"/>
    <w:rsid w:val="00B03571"/>
    <w:rsid w:val="00B34963"/>
    <w:rsid w:val="00B377A5"/>
    <w:rsid w:val="00B55C6F"/>
    <w:rsid w:val="00BA5516"/>
    <w:rsid w:val="00BB690E"/>
    <w:rsid w:val="00BE6867"/>
    <w:rsid w:val="00C02A9E"/>
    <w:rsid w:val="00C721E9"/>
    <w:rsid w:val="00C7381D"/>
    <w:rsid w:val="00C7473F"/>
    <w:rsid w:val="00CA1F54"/>
    <w:rsid w:val="00CD6C35"/>
    <w:rsid w:val="00D446B3"/>
    <w:rsid w:val="00DE570F"/>
    <w:rsid w:val="00E6039F"/>
    <w:rsid w:val="00E67AC2"/>
    <w:rsid w:val="00E70B0D"/>
    <w:rsid w:val="00EA0558"/>
    <w:rsid w:val="00ED598E"/>
    <w:rsid w:val="00EF6DFA"/>
    <w:rsid w:val="00F3059D"/>
    <w:rsid w:val="00F35AE5"/>
    <w:rsid w:val="00F75284"/>
    <w:rsid w:val="00FD0DBE"/>
    <w:rsid w:val="00FE2603"/>
    <w:rsid w:val="01F349AC"/>
    <w:rsid w:val="031E0624"/>
    <w:rsid w:val="043781BA"/>
    <w:rsid w:val="06834D0F"/>
    <w:rsid w:val="06AC2BFD"/>
    <w:rsid w:val="0B9EE6E7"/>
    <w:rsid w:val="0D5BBB01"/>
    <w:rsid w:val="0F166AA6"/>
    <w:rsid w:val="114452D9"/>
    <w:rsid w:val="122F2C24"/>
    <w:rsid w:val="19B10FDF"/>
    <w:rsid w:val="1C6B317C"/>
    <w:rsid w:val="1F159CB2"/>
    <w:rsid w:val="1F2A5208"/>
    <w:rsid w:val="243826F9"/>
    <w:rsid w:val="25D3F75A"/>
    <w:rsid w:val="2670B3A3"/>
    <w:rsid w:val="26AA7537"/>
    <w:rsid w:val="278A2F39"/>
    <w:rsid w:val="2BCEBB4B"/>
    <w:rsid w:val="2FBC2315"/>
    <w:rsid w:val="30246463"/>
    <w:rsid w:val="30CD47C4"/>
    <w:rsid w:val="32FF14C9"/>
    <w:rsid w:val="3460F887"/>
    <w:rsid w:val="360C7028"/>
    <w:rsid w:val="3C2ADCBB"/>
    <w:rsid w:val="45B896A4"/>
    <w:rsid w:val="4654C6DB"/>
    <w:rsid w:val="46DD2BD1"/>
    <w:rsid w:val="47D95CB5"/>
    <w:rsid w:val="4843A1D4"/>
    <w:rsid w:val="4A25280A"/>
    <w:rsid w:val="4AB21F45"/>
    <w:rsid w:val="4BA2F982"/>
    <w:rsid w:val="4C52F476"/>
    <w:rsid w:val="4CC4085F"/>
    <w:rsid w:val="50533BDD"/>
    <w:rsid w:val="5094698E"/>
    <w:rsid w:val="51DB4181"/>
    <w:rsid w:val="526A2692"/>
    <w:rsid w:val="565B9DA4"/>
    <w:rsid w:val="56B77522"/>
    <w:rsid w:val="5AFAEE08"/>
    <w:rsid w:val="5BCD9B18"/>
    <w:rsid w:val="5EFF1C9C"/>
    <w:rsid w:val="6207FCF7"/>
    <w:rsid w:val="64BCC8B0"/>
    <w:rsid w:val="6A9349C7"/>
    <w:rsid w:val="6AD230D2"/>
    <w:rsid w:val="714F15C8"/>
    <w:rsid w:val="731E5E17"/>
    <w:rsid w:val="7398DC3A"/>
    <w:rsid w:val="73AFEFC7"/>
    <w:rsid w:val="76543871"/>
    <w:rsid w:val="7FA85449"/>
  </w:rsids>
  <m:mathPr>
    <m:mathFont m:val="Cambria Math"/>
    <m:brkBin m:val="before"/>
    <m:brkBinSub m:val="--"/>
    <m:smallFrac m:val="0"/>
    <m:dispDef/>
    <m:lMargin m:val="0"/>
    <m:rMargin m:val="0"/>
    <m:defJc m:val="centerGroup"/>
    <m:wrapIndent m:val="1440"/>
    <m:intLim m:val="subSup"/>
    <m:naryLim m:val="undOvr"/>
  </m:mathPr>
  <w:themeFontLang w:val="lv-LV"/>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2B576EEB"/>
  <w15:chartTrackingRefBased/>
  <w15:docId w15:val="{0C7002DA-B632-49FA-A2EB-7BF8C26A3BF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lv-LV"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iPriority="9" w:unhideWhenUsed="1"/>
    <w:lsdException w:name="index 2" w:semiHidden="1" w:uiPriority="9"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9"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iPriority="1" w:unhideWhenUsed="1"/>
    <w:lsdException w:name="Default Paragraph Font" w:semiHidden="1" w:uiPriority="1" w:unhideWhenUsed="1"/>
    <w:lsdException w:name="Body Text" w:semiHidden="1" w:unhideWhenUsed="1" w:qFormat="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10" w:unhideWhenUsed="1" w:qFormat="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F13A1"/>
    <w:pPr>
      <w:spacing w:after="120" w:line="240" w:lineRule="auto"/>
      <w:jc w:val="both"/>
    </w:pPr>
    <w:rPr>
      <w:rFonts w:ascii="Times New Roman" w:hAnsi="Times New Roman" w:cs="Times New Roman"/>
      <w:sz w:val="24"/>
      <w:szCs w:val="24"/>
    </w:rPr>
  </w:style>
  <w:style w:type="paragraph" w:styleId="Heading1">
    <w:name w:val="heading 1"/>
    <w:basedOn w:val="Normal"/>
    <w:next w:val="Normal"/>
    <w:link w:val="Heading1Char"/>
    <w:uiPriority w:val="9"/>
    <w:qFormat/>
    <w:rsid w:val="002F13A1"/>
    <w:pPr>
      <w:keepNext/>
      <w:keepLines/>
      <w:numPr>
        <w:numId w:val="14"/>
      </w:numPr>
      <w:tabs>
        <w:tab w:val="left" w:pos="426"/>
      </w:tabs>
      <w:spacing w:after="240"/>
      <w:jc w:val="left"/>
      <w:outlineLvl w:val="0"/>
    </w:pPr>
    <w:rPr>
      <w:rFonts w:eastAsiaTheme="majorEastAsia" w:cstheme="majorBidi"/>
      <w:b/>
      <w:caps/>
      <w:szCs w:val="32"/>
    </w:rPr>
  </w:style>
  <w:style w:type="paragraph" w:styleId="Heading2">
    <w:name w:val="heading 2"/>
    <w:basedOn w:val="Normal"/>
    <w:next w:val="Normal"/>
    <w:link w:val="Heading2Char"/>
    <w:uiPriority w:val="9"/>
    <w:unhideWhenUsed/>
    <w:qFormat/>
    <w:rsid w:val="002F13A1"/>
    <w:pPr>
      <w:keepNext/>
      <w:keepLines/>
      <w:spacing w:after="240"/>
      <w:ind w:left="357"/>
      <w:outlineLvl w:val="1"/>
    </w:pPr>
    <w:rPr>
      <w:rFonts w:eastAsiaTheme="majorEastAsia" w:cstheme="majorBidi"/>
      <w:b/>
      <w:sz w:val="26"/>
      <w:szCs w:val="26"/>
    </w:rPr>
  </w:style>
  <w:style w:type="paragraph" w:styleId="Heading3">
    <w:name w:val="heading 3"/>
    <w:basedOn w:val="Normal"/>
    <w:next w:val="Normal"/>
    <w:link w:val="Heading3Char"/>
    <w:uiPriority w:val="9"/>
    <w:unhideWhenUsed/>
    <w:qFormat/>
    <w:rsid w:val="002F13A1"/>
    <w:pPr>
      <w:keepNext/>
      <w:keepLines/>
      <w:spacing w:before="40"/>
      <w:outlineLvl w:val="2"/>
    </w:pPr>
    <w:rPr>
      <w:rFonts w:eastAsiaTheme="majorEastAsia"/>
      <w:b/>
      <w:bCs/>
    </w:rPr>
  </w:style>
  <w:style w:type="paragraph" w:styleId="Heading4">
    <w:name w:val="heading 4"/>
    <w:basedOn w:val="Normal"/>
    <w:next w:val="Normal"/>
    <w:link w:val="Heading4Char"/>
    <w:uiPriority w:val="9"/>
    <w:unhideWhenUsed/>
    <w:qFormat/>
    <w:rsid w:val="002F13A1"/>
    <w:pPr>
      <w:outlineLvl w:val="3"/>
    </w:pPr>
    <w:rPr>
      <w:b/>
      <w:bCs/>
      <w:i/>
      <w:iCs/>
    </w:rPr>
  </w:style>
  <w:style w:type="paragraph" w:styleId="Heading5">
    <w:name w:val="heading 5"/>
    <w:basedOn w:val="Normal"/>
    <w:next w:val="BodyText"/>
    <w:link w:val="Heading5Char"/>
    <w:uiPriority w:val="9"/>
    <w:qFormat/>
    <w:rsid w:val="002F13A1"/>
    <w:pPr>
      <w:ind w:firstLine="720"/>
      <w:outlineLvl w:val="4"/>
    </w:pPr>
    <w:rPr>
      <w:b/>
      <w:bCs/>
      <w:i/>
      <w:iCs/>
    </w:rPr>
  </w:style>
  <w:style w:type="paragraph" w:styleId="Heading6">
    <w:name w:val="heading 6"/>
    <w:basedOn w:val="Normal"/>
    <w:next w:val="Normal"/>
    <w:link w:val="Heading6Char"/>
    <w:uiPriority w:val="9"/>
    <w:qFormat/>
    <w:rsid w:val="002F13A1"/>
    <w:pPr>
      <w:jc w:val="left"/>
      <w:outlineLvl w:val="5"/>
    </w:pPr>
    <w:rPr>
      <w:rFonts w:asciiTheme="minorHAnsi" w:eastAsia="Times New Roman" w:hAnsiTheme="minorHAnsi"/>
      <w:sz w:val="22"/>
      <w:szCs w:val="22"/>
      <w:lang w:eastAsia="en-AU"/>
    </w:rPr>
  </w:style>
  <w:style w:type="paragraph" w:styleId="Heading7">
    <w:name w:val="heading 7"/>
    <w:basedOn w:val="Normal"/>
    <w:next w:val="Normal"/>
    <w:link w:val="Heading7Char"/>
    <w:qFormat/>
    <w:rsid w:val="002F13A1"/>
    <w:pPr>
      <w:jc w:val="left"/>
      <w:outlineLvl w:val="6"/>
    </w:pPr>
    <w:rPr>
      <w:rFonts w:asciiTheme="minorHAnsi" w:eastAsia="Times New Roman" w:hAnsiTheme="minorHAnsi"/>
      <w:sz w:val="22"/>
      <w:szCs w:val="22"/>
      <w:lang w:eastAsia="en-AU"/>
    </w:rPr>
  </w:style>
  <w:style w:type="paragraph" w:styleId="Heading8">
    <w:name w:val="heading 8"/>
    <w:basedOn w:val="Normal"/>
    <w:next w:val="Normal"/>
    <w:link w:val="Heading8Char"/>
    <w:qFormat/>
    <w:rsid w:val="002F13A1"/>
    <w:pPr>
      <w:jc w:val="left"/>
      <w:outlineLvl w:val="7"/>
    </w:pPr>
    <w:rPr>
      <w:rFonts w:asciiTheme="minorHAnsi" w:eastAsia="Times New Roman" w:hAnsiTheme="minorHAnsi"/>
      <w:sz w:val="22"/>
      <w:szCs w:val="22"/>
      <w:lang w:eastAsia="en-AU"/>
    </w:rPr>
  </w:style>
  <w:style w:type="paragraph" w:styleId="Heading9">
    <w:name w:val="heading 9"/>
    <w:basedOn w:val="Normal"/>
    <w:next w:val="Normal"/>
    <w:link w:val="Heading9Char"/>
    <w:qFormat/>
    <w:rsid w:val="002F13A1"/>
    <w:pPr>
      <w:jc w:val="left"/>
      <w:outlineLvl w:val="8"/>
    </w:pPr>
    <w:rPr>
      <w:rFonts w:asciiTheme="minorHAnsi" w:eastAsia="Times New Roman" w:hAnsiTheme="minorHAnsi"/>
      <w:sz w:val="22"/>
      <w:szCs w:val="22"/>
      <w:lang w:eastAsia="en-AU"/>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2F13A1"/>
    <w:rPr>
      <w:rFonts w:ascii="Times New Roman" w:eastAsiaTheme="majorEastAsia" w:hAnsi="Times New Roman" w:cstheme="majorBidi"/>
      <w:b/>
      <w:caps/>
      <w:sz w:val="24"/>
      <w:szCs w:val="32"/>
    </w:rPr>
  </w:style>
  <w:style w:type="character" w:customStyle="1" w:styleId="Heading2Char">
    <w:name w:val="Heading 2 Char"/>
    <w:basedOn w:val="DefaultParagraphFont"/>
    <w:link w:val="Heading2"/>
    <w:rsid w:val="002F13A1"/>
    <w:rPr>
      <w:rFonts w:ascii="Times New Roman" w:eastAsiaTheme="majorEastAsia" w:hAnsi="Times New Roman" w:cstheme="majorBidi"/>
      <w:b/>
      <w:sz w:val="26"/>
      <w:szCs w:val="26"/>
    </w:rPr>
  </w:style>
  <w:style w:type="character" w:customStyle="1" w:styleId="Heading3Char">
    <w:name w:val="Heading 3 Char"/>
    <w:basedOn w:val="DefaultParagraphFont"/>
    <w:link w:val="Heading3"/>
    <w:rsid w:val="002F13A1"/>
    <w:rPr>
      <w:rFonts w:ascii="Times New Roman" w:eastAsiaTheme="majorEastAsia" w:hAnsi="Times New Roman" w:cs="Times New Roman"/>
      <w:b/>
      <w:bCs/>
      <w:sz w:val="24"/>
      <w:szCs w:val="24"/>
    </w:rPr>
  </w:style>
  <w:style w:type="character" w:customStyle="1" w:styleId="Heading4Char">
    <w:name w:val="Heading 4 Char"/>
    <w:basedOn w:val="DefaultParagraphFont"/>
    <w:link w:val="Heading4"/>
    <w:uiPriority w:val="9"/>
    <w:rsid w:val="002F13A1"/>
    <w:rPr>
      <w:rFonts w:ascii="Times New Roman" w:hAnsi="Times New Roman" w:cs="Times New Roman"/>
      <w:b/>
      <w:bCs/>
      <w:i/>
      <w:iCs/>
      <w:sz w:val="24"/>
      <w:szCs w:val="24"/>
    </w:rPr>
  </w:style>
  <w:style w:type="character" w:customStyle="1" w:styleId="Heading5Char">
    <w:name w:val="Heading 5 Char"/>
    <w:basedOn w:val="DefaultParagraphFont"/>
    <w:link w:val="Heading5"/>
    <w:uiPriority w:val="9"/>
    <w:rsid w:val="002F13A1"/>
    <w:rPr>
      <w:rFonts w:ascii="Times New Roman" w:hAnsi="Times New Roman" w:cs="Times New Roman"/>
      <w:b/>
      <w:bCs/>
      <w:i/>
      <w:iCs/>
      <w:sz w:val="24"/>
      <w:szCs w:val="24"/>
    </w:rPr>
  </w:style>
  <w:style w:type="character" w:customStyle="1" w:styleId="Heading6Char">
    <w:name w:val="Heading 6 Char"/>
    <w:basedOn w:val="DefaultParagraphFont"/>
    <w:link w:val="Heading6"/>
    <w:uiPriority w:val="9"/>
    <w:rsid w:val="002F13A1"/>
    <w:rPr>
      <w:rFonts w:eastAsia="Times New Roman" w:cs="Times New Roman"/>
      <w:lang w:eastAsia="en-AU"/>
    </w:rPr>
  </w:style>
  <w:style w:type="character" w:customStyle="1" w:styleId="Heading7Char">
    <w:name w:val="Heading 7 Char"/>
    <w:basedOn w:val="DefaultParagraphFont"/>
    <w:link w:val="Heading7"/>
    <w:rsid w:val="002F13A1"/>
    <w:rPr>
      <w:rFonts w:eastAsia="Times New Roman" w:cs="Times New Roman"/>
      <w:lang w:eastAsia="en-AU"/>
    </w:rPr>
  </w:style>
  <w:style w:type="character" w:customStyle="1" w:styleId="Heading8Char">
    <w:name w:val="Heading 8 Char"/>
    <w:basedOn w:val="DefaultParagraphFont"/>
    <w:link w:val="Heading8"/>
    <w:rsid w:val="002F13A1"/>
    <w:rPr>
      <w:rFonts w:eastAsia="Times New Roman" w:cs="Times New Roman"/>
      <w:lang w:eastAsia="en-AU"/>
    </w:rPr>
  </w:style>
  <w:style w:type="character" w:customStyle="1" w:styleId="Heading9Char">
    <w:name w:val="Heading 9 Char"/>
    <w:basedOn w:val="DefaultParagraphFont"/>
    <w:link w:val="Heading9"/>
    <w:rsid w:val="002F13A1"/>
    <w:rPr>
      <w:rFonts w:eastAsia="Times New Roman" w:cs="Times New Roman"/>
      <w:lang w:eastAsia="en-AU"/>
    </w:rPr>
  </w:style>
  <w:style w:type="character" w:styleId="CommentReference">
    <w:name w:val="annotation reference"/>
    <w:basedOn w:val="DefaultParagraphFont"/>
    <w:uiPriority w:val="99"/>
    <w:unhideWhenUsed/>
    <w:rsid w:val="002F13A1"/>
    <w:rPr>
      <w:sz w:val="16"/>
      <w:szCs w:val="16"/>
    </w:rPr>
  </w:style>
  <w:style w:type="paragraph" w:styleId="CommentText">
    <w:name w:val="annotation text"/>
    <w:basedOn w:val="Normal"/>
    <w:link w:val="CommentTextChar"/>
    <w:uiPriority w:val="99"/>
    <w:unhideWhenUsed/>
    <w:rsid w:val="002F13A1"/>
    <w:rPr>
      <w:sz w:val="20"/>
      <w:szCs w:val="20"/>
    </w:rPr>
  </w:style>
  <w:style w:type="character" w:customStyle="1" w:styleId="CommentTextChar">
    <w:name w:val="Comment Text Char"/>
    <w:basedOn w:val="DefaultParagraphFont"/>
    <w:link w:val="CommentText"/>
    <w:uiPriority w:val="99"/>
    <w:rsid w:val="002F13A1"/>
    <w:rPr>
      <w:rFonts w:ascii="Times New Roman" w:hAnsi="Times New Roman" w:cs="Times New Roman"/>
      <w:sz w:val="20"/>
      <w:szCs w:val="20"/>
    </w:rPr>
  </w:style>
  <w:style w:type="paragraph" w:styleId="CommentSubject">
    <w:name w:val="annotation subject"/>
    <w:basedOn w:val="CommentText"/>
    <w:next w:val="CommentText"/>
    <w:link w:val="CommentSubjectChar"/>
    <w:uiPriority w:val="99"/>
    <w:unhideWhenUsed/>
    <w:rsid w:val="002F13A1"/>
    <w:rPr>
      <w:b/>
      <w:bCs/>
    </w:rPr>
  </w:style>
  <w:style w:type="character" w:customStyle="1" w:styleId="CommentSubjectChar">
    <w:name w:val="Comment Subject Char"/>
    <w:basedOn w:val="CommentTextChar"/>
    <w:link w:val="CommentSubject"/>
    <w:uiPriority w:val="99"/>
    <w:rsid w:val="002F13A1"/>
    <w:rPr>
      <w:rFonts w:ascii="Times New Roman" w:hAnsi="Times New Roman" w:cs="Times New Roman"/>
      <w:b/>
      <w:bCs/>
      <w:sz w:val="20"/>
      <w:szCs w:val="20"/>
    </w:rPr>
  </w:style>
  <w:style w:type="paragraph" w:styleId="ListParagraph">
    <w:name w:val="List Paragraph"/>
    <w:aliases w:val="Numbered List,ERP-List Paragraph,List Paragraph11,Bullet EY,List Paragraph1,Paragraph,Resume Title,Normal bullet 2,Grey Bullet List,Grey Bullet Style,List Paragraph (numbered (a)),Citation List,Bulet Para,List Paragraph Char Char,Bullet 1"/>
    <w:basedOn w:val="Normal"/>
    <w:link w:val="ListParagraphChar"/>
    <w:uiPriority w:val="34"/>
    <w:qFormat/>
    <w:rsid w:val="002F13A1"/>
    <w:pPr>
      <w:ind w:left="720"/>
      <w:contextualSpacing/>
    </w:pPr>
  </w:style>
  <w:style w:type="character" w:styleId="IntenseEmphasis">
    <w:name w:val="Intense Emphasis"/>
    <w:basedOn w:val="DefaultParagraphFont"/>
    <w:uiPriority w:val="21"/>
    <w:qFormat/>
    <w:rsid w:val="002F13A1"/>
    <w:rPr>
      <w:rFonts w:ascii="Times New Roman" w:hAnsi="Times New Roman"/>
      <w:i w:val="0"/>
      <w:iCs/>
      <w:color w:val="auto"/>
      <w:spacing w:val="20"/>
      <w:sz w:val="24"/>
    </w:rPr>
  </w:style>
  <w:style w:type="paragraph" w:customStyle="1" w:styleId="tv213">
    <w:name w:val="tv213"/>
    <w:basedOn w:val="Normal"/>
    <w:rsid w:val="002F13A1"/>
    <w:pPr>
      <w:spacing w:before="100" w:beforeAutospacing="1" w:after="100" w:afterAutospacing="1"/>
    </w:pPr>
    <w:rPr>
      <w:rFonts w:eastAsia="Times New Roman"/>
      <w:lang w:eastAsia="lv-LV"/>
    </w:rPr>
  </w:style>
  <w:style w:type="character" w:styleId="Mention">
    <w:name w:val="Mention"/>
    <w:basedOn w:val="DefaultParagraphFont"/>
    <w:uiPriority w:val="99"/>
    <w:unhideWhenUsed/>
    <w:rsid w:val="002F13A1"/>
    <w:rPr>
      <w:color w:val="2B579A"/>
      <w:shd w:val="clear" w:color="auto" w:fill="E6E6E6"/>
    </w:rPr>
  </w:style>
  <w:style w:type="character" w:styleId="Hyperlink">
    <w:name w:val="Hyperlink"/>
    <w:basedOn w:val="DefaultParagraphFont"/>
    <w:uiPriority w:val="99"/>
    <w:unhideWhenUsed/>
    <w:rsid w:val="002F13A1"/>
    <w:rPr>
      <w:color w:val="0000FF"/>
      <w:u w:val="single"/>
    </w:rPr>
  </w:style>
  <w:style w:type="paragraph" w:styleId="FootnoteText">
    <w:name w:val="footnote text"/>
    <w:aliases w:val=" Ch, Char,Footnote,Footnote Text Char Char Char Char,Footnote Text Char Char Char Char Char Char,Footnote Text Char1 Char Char Char Char,Footnote Text Char1 Char2 Char,Footnote Text Char2 Char,Fußnote,Fußnote Char,Rakstz.,Rakstz. Rakstz.,o"/>
    <w:basedOn w:val="Normal"/>
    <w:link w:val="FootnoteTextChar"/>
    <w:uiPriority w:val="99"/>
    <w:unhideWhenUsed/>
    <w:qFormat/>
    <w:rsid w:val="002F13A1"/>
    <w:rPr>
      <w:sz w:val="20"/>
      <w:szCs w:val="20"/>
    </w:rPr>
  </w:style>
  <w:style w:type="character" w:customStyle="1" w:styleId="FootnoteTextChar">
    <w:name w:val="Footnote Text Char"/>
    <w:aliases w:val=" Ch Char1, Char Char1,Footnote Char1,Footnote Text Char Char Char Char Char1,Footnote Text Char Char Char Char Char Char Char1,Footnote Text Char1 Char Char Char Char Char1,Footnote Text Char1 Char2 Char Char1,Fußnote Char1,o Char"/>
    <w:basedOn w:val="DefaultParagraphFont"/>
    <w:link w:val="FootnoteText"/>
    <w:uiPriority w:val="99"/>
    <w:qFormat/>
    <w:rsid w:val="002F13A1"/>
    <w:rPr>
      <w:rFonts w:ascii="Times New Roman" w:hAnsi="Times New Roman" w:cs="Times New Roman"/>
      <w:sz w:val="20"/>
      <w:szCs w:val="20"/>
    </w:rPr>
  </w:style>
  <w:style w:type="character" w:styleId="FootnoteReference">
    <w:name w:val="footnote reference"/>
    <w:aliases w:val="-E Fußnotenzeichen,BVI fnr,E,Footnote Reference Number,Footnote Reference Superscript,Footnote Refernece,Footnote reference number,Footnote sign,Footnote symbol,Footnotes refss,Ref,SUPERS,Times 10 Point,de nota al pie,fr,ftref,number"/>
    <w:basedOn w:val="DefaultParagraphFont"/>
    <w:link w:val="FootnotesymbolCarZchn"/>
    <w:uiPriority w:val="99"/>
    <w:unhideWhenUsed/>
    <w:qFormat/>
    <w:rsid w:val="002F13A1"/>
    <w:rPr>
      <w:vertAlign w:val="superscript"/>
    </w:rPr>
  </w:style>
  <w:style w:type="paragraph" w:styleId="Title">
    <w:name w:val="Title"/>
    <w:basedOn w:val="Normal"/>
    <w:next w:val="Normal"/>
    <w:link w:val="TitleChar"/>
    <w:uiPriority w:val="10"/>
    <w:qFormat/>
    <w:rsid w:val="002F13A1"/>
    <w:pPr>
      <w:contextualSpacing/>
      <w:jc w:val="center"/>
    </w:pPr>
    <w:rPr>
      <w:rFonts w:eastAsiaTheme="majorEastAsia" w:cstheme="majorBidi"/>
      <w:b/>
      <w:bCs/>
      <w:smallCaps/>
      <w:spacing w:val="-10"/>
      <w:kern w:val="28"/>
      <w:sz w:val="44"/>
      <w:szCs w:val="44"/>
    </w:rPr>
  </w:style>
  <w:style w:type="character" w:customStyle="1" w:styleId="TitleChar">
    <w:name w:val="Title Char"/>
    <w:basedOn w:val="DefaultParagraphFont"/>
    <w:link w:val="Title"/>
    <w:uiPriority w:val="10"/>
    <w:rsid w:val="002F13A1"/>
    <w:rPr>
      <w:rFonts w:ascii="Times New Roman" w:eastAsiaTheme="majorEastAsia" w:hAnsi="Times New Roman" w:cstheme="majorBidi"/>
      <w:b/>
      <w:bCs/>
      <w:smallCaps/>
      <w:spacing w:val="-10"/>
      <w:kern w:val="28"/>
      <w:sz w:val="44"/>
      <w:szCs w:val="44"/>
    </w:rPr>
  </w:style>
  <w:style w:type="paragraph" w:styleId="Header">
    <w:name w:val="header"/>
    <w:basedOn w:val="Normal"/>
    <w:link w:val="HeaderChar"/>
    <w:uiPriority w:val="99"/>
    <w:unhideWhenUsed/>
    <w:rsid w:val="002F13A1"/>
    <w:pPr>
      <w:tabs>
        <w:tab w:val="center" w:pos="4153"/>
        <w:tab w:val="right" w:pos="8306"/>
      </w:tabs>
    </w:pPr>
  </w:style>
  <w:style w:type="character" w:customStyle="1" w:styleId="HeaderChar">
    <w:name w:val="Header Char"/>
    <w:basedOn w:val="DefaultParagraphFont"/>
    <w:link w:val="Header"/>
    <w:uiPriority w:val="99"/>
    <w:rsid w:val="002F13A1"/>
    <w:rPr>
      <w:rFonts w:ascii="Times New Roman" w:hAnsi="Times New Roman" w:cs="Times New Roman"/>
      <w:sz w:val="24"/>
      <w:szCs w:val="24"/>
    </w:rPr>
  </w:style>
  <w:style w:type="paragraph" w:styleId="Footer">
    <w:name w:val="footer"/>
    <w:basedOn w:val="Normal"/>
    <w:link w:val="FooterChar"/>
    <w:uiPriority w:val="99"/>
    <w:unhideWhenUsed/>
    <w:rsid w:val="002F13A1"/>
    <w:pPr>
      <w:tabs>
        <w:tab w:val="center" w:pos="4153"/>
        <w:tab w:val="right" w:pos="8306"/>
      </w:tabs>
    </w:pPr>
  </w:style>
  <w:style w:type="character" w:customStyle="1" w:styleId="FooterChar">
    <w:name w:val="Footer Char"/>
    <w:basedOn w:val="DefaultParagraphFont"/>
    <w:link w:val="Footer"/>
    <w:uiPriority w:val="99"/>
    <w:rsid w:val="002F13A1"/>
    <w:rPr>
      <w:rFonts w:ascii="Times New Roman" w:hAnsi="Times New Roman" w:cs="Times New Roman"/>
      <w:sz w:val="24"/>
      <w:szCs w:val="24"/>
    </w:rPr>
  </w:style>
  <w:style w:type="table" w:styleId="TableGrid">
    <w:name w:val="Table Grid"/>
    <w:aliases w:val="TabelEcorys,HTG,Tabellengitternetz"/>
    <w:basedOn w:val="TableNormal"/>
    <w:uiPriority w:val="39"/>
    <w:rsid w:val="002F13A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aliases w:val="Body Text1"/>
    <w:basedOn w:val="Normal"/>
    <w:link w:val="BodyTextChar"/>
    <w:uiPriority w:val="99"/>
    <w:qFormat/>
    <w:rsid w:val="002F13A1"/>
    <w:pPr>
      <w:spacing w:before="240" w:after="240"/>
      <w:jc w:val="left"/>
    </w:pPr>
    <w:rPr>
      <w:rFonts w:asciiTheme="minorHAnsi" w:eastAsia="Times New Roman" w:hAnsiTheme="minorHAnsi"/>
      <w:sz w:val="22"/>
      <w:szCs w:val="22"/>
      <w:lang w:eastAsia="en-AU"/>
    </w:rPr>
  </w:style>
  <w:style w:type="character" w:customStyle="1" w:styleId="BodyTextChar">
    <w:name w:val="Body Text Char"/>
    <w:aliases w:val="Body Text1 Char"/>
    <w:basedOn w:val="DefaultParagraphFont"/>
    <w:link w:val="BodyText"/>
    <w:uiPriority w:val="99"/>
    <w:rsid w:val="002F13A1"/>
    <w:rPr>
      <w:rFonts w:eastAsia="Times New Roman" w:cs="Times New Roman"/>
      <w:lang w:eastAsia="en-AU"/>
    </w:rPr>
  </w:style>
  <w:style w:type="paragraph" w:styleId="Caption">
    <w:name w:val="caption"/>
    <w:basedOn w:val="Normal"/>
    <w:next w:val="Normal"/>
    <w:uiPriority w:val="35"/>
    <w:qFormat/>
    <w:rsid w:val="008E2C84"/>
    <w:pPr>
      <w:jc w:val="right"/>
    </w:pPr>
    <w:rPr>
      <w:b/>
      <w:bCs/>
      <w:i/>
      <w:iCs/>
      <w:sz w:val="22"/>
      <w:szCs w:val="22"/>
    </w:rPr>
  </w:style>
  <w:style w:type="paragraph" w:customStyle="1" w:styleId="Bodytextnavyhighlight">
    <w:name w:val="Body text navy highlight"/>
    <w:basedOn w:val="BodyText"/>
    <w:next w:val="BodyText"/>
    <w:qFormat/>
    <w:rsid w:val="002F13A1"/>
    <w:rPr>
      <w:rFonts w:eastAsia="Arial Unicode MS"/>
      <w:b/>
      <w:color w:val="00338D"/>
    </w:rPr>
  </w:style>
  <w:style w:type="table" w:customStyle="1" w:styleId="KPMGFinancialTable">
    <w:name w:val="KPMG Financial Table"/>
    <w:basedOn w:val="TableNormal"/>
    <w:uiPriority w:val="99"/>
    <w:rsid w:val="002F13A1"/>
    <w:pPr>
      <w:spacing w:before="40" w:after="40" w:line="240" w:lineRule="auto"/>
      <w:jc w:val="right"/>
    </w:pPr>
    <w:rPr>
      <w:rFonts w:eastAsiaTheme="minorEastAsia"/>
      <w:sz w:val="18"/>
      <w:lang w:val="en-AU" w:eastAsia="zh-CN"/>
    </w:rPr>
    <w:tblPr>
      <w:tblStyleColBandSize w:val="1"/>
      <w:tblBorders>
        <w:bottom w:val="single" w:sz="4" w:space="0" w:color="00338D"/>
      </w:tblBorders>
    </w:tblPr>
    <w:tcPr>
      <w:vAlign w:val="bottom"/>
    </w:tcPr>
    <w:tblStylePr w:type="firstRow">
      <w:pPr>
        <w:jc w:val="left"/>
      </w:pPr>
      <w:rPr>
        <w:rFonts w:asciiTheme="minorHAnsi" w:hAnsiTheme="minorHAnsi"/>
        <w:b/>
        <w:color w:val="auto"/>
        <w:sz w:val="18"/>
      </w:rPr>
      <w:tblPr/>
      <w:tcPr>
        <w:shd w:val="clear" w:color="auto" w:fill="00338D"/>
      </w:tcPr>
    </w:tblStylePr>
    <w:tblStylePr w:type="lastRow">
      <w:tblPr/>
      <w:tcPr>
        <w:tcBorders>
          <w:top w:val="nil"/>
          <w:left w:val="nil"/>
          <w:bottom w:val="nil"/>
          <w:right w:val="nil"/>
          <w:insideH w:val="nil"/>
          <w:insideV w:val="nil"/>
          <w:tl2br w:val="nil"/>
          <w:tr2bl w:val="nil"/>
        </w:tcBorders>
      </w:tcPr>
    </w:tblStylePr>
    <w:tblStylePr w:type="firstCol">
      <w:pPr>
        <w:jc w:val="left"/>
      </w:pPr>
    </w:tblStylePr>
  </w:style>
  <w:style w:type="character" w:customStyle="1" w:styleId="ListParagraphChar">
    <w:name w:val="List Paragraph Char"/>
    <w:aliases w:val="Numbered List Char,ERP-List Paragraph Char,List Paragraph11 Char,Bullet EY Char,List Paragraph1 Char,Paragraph Char,Resume Title Char,Normal bullet 2 Char,Grey Bullet List Char,Grey Bullet Style Char,Citation List Char,Bullet 1 Char"/>
    <w:basedOn w:val="DefaultParagraphFont"/>
    <w:link w:val="ListParagraph"/>
    <w:uiPriority w:val="34"/>
    <w:qFormat/>
    <w:locked/>
    <w:rsid w:val="002F13A1"/>
    <w:rPr>
      <w:rFonts w:ascii="Times New Roman" w:hAnsi="Times New Roman" w:cs="Times New Roman"/>
      <w:sz w:val="24"/>
      <w:szCs w:val="24"/>
    </w:rPr>
  </w:style>
  <w:style w:type="table" w:customStyle="1" w:styleId="KPMGTextTable">
    <w:name w:val="KPMG Text Table"/>
    <w:basedOn w:val="KPMGFinancialTable"/>
    <w:uiPriority w:val="99"/>
    <w:rsid w:val="002F13A1"/>
    <w:pPr>
      <w:jc w:val="left"/>
    </w:pPr>
    <w:tblPr/>
    <w:tblStylePr w:type="firstRow">
      <w:pPr>
        <w:jc w:val="left"/>
      </w:pPr>
      <w:rPr>
        <w:rFonts w:asciiTheme="minorHAnsi" w:hAnsiTheme="minorHAnsi"/>
        <w:b/>
        <w:color w:val="auto"/>
        <w:sz w:val="18"/>
      </w:rPr>
      <w:tblPr/>
      <w:tcPr>
        <w:shd w:val="clear" w:color="auto" w:fill="00338D"/>
      </w:tcPr>
    </w:tblStylePr>
    <w:tblStylePr w:type="lastRow">
      <w:tblPr/>
      <w:tcPr>
        <w:tcBorders>
          <w:top w:val="nil"/>
          <w:left w:val="nil"/>
          <w:bottom w:val="nil"/>
          <w:right w:val="nil"/>
          <w:insideH w:val="nil"/>
          <w:insideV w:val="nil"/>
          <w:tl2br w:val="nil"/>
          <w:tr2bl w:val="nil"/>
        </w:tcBorders>
      </w:tcPr>
    </w:tblStylePr>
    <w:tblStylePr w:type="firstCol">
      <w:pPr>
        <w:jc w:val="left"/>
      </w:pPr>
    </w:tblStylePr>
  </w:style>
  <w:style w:type="paragraph" w:styleId="ListBullet">
    <w:name w:val="List Bullet"/>
    <w:basedOn w:val="BodyText"/>
    <w:rsid w:val="002F13A1"/>
    <w:pPr>
      <w:tabs>
        <w:tab w:val="num" w:pos="340"/>
      </w:tabs>
      <w:spacing w:before="60" w:after="60"/>
      <w:ind w:left="340" w:hanging="340"/>
    </w:pPr>
  </w:style>
  <w:style w:type="paragraph" w:styleId="ListBullet3">
    <w:name w:val="List Bullet 3"/>
    <w:basedOn w:val="ListBullet"/>
    <w:uiPriority w:val="99"/>
    <w:qFormat/>
    <w:rsid w:val="002F13A1"/>
    <w:pPr>
      <w:numPr>
        <w:ilvl w:val="2"/>
      </w:numPr>
      <w:tabs>
        <w:tab w:val="num" w:pos="340"/>
      </w:tabs>
      <w:ind w:left="340" w:hanging="340"/>
    </w:pPr>
  </w:style>
  <w:style w:type="paragraph" w:styleId="ListBullet2">
    <w:name w:val="List Bullet 2"/>
    <w:basedOn w:val="Normal"/>
    <w:unhideWhenUsed/>
    <w:qFormat/>
    <w:rsid w:val="002F13A1"/>
    <w:pPr>
      <w:numPr>
        <w:numId w:val="13"/>
      </w:numPr>
      <w:tabs>
        <w:tab w:val="clear" w:pos="643"/>
        <w:tab w:val="num" w:pos="720"/>
      </w:tabs>
      <w:spacing w:line="259" w:lineRule="auto"/>
      <w:ind w:left="720"/>
      <w:contextualSpacing/>
    </w:pPr>
    <w:rPr>
      <w:rFonts w:cstheme="minorBidi"/>
      <w:szCs w:val="22"/>
    </w:rPr>
  </w:style>
  <w:style w:type="character" w:customStyle="1" w:styleId="FootnoteTextChar1">
    <w:name w:val="Footnote Text Char1"/>
    <w:aliases w:val=" Ch Char, Char Char,Footnote Char,Footnote Text Char Char Char Char Char,Footnote Text Char Char Char Char Char Char Char,Footnote Text Char1 Char Char Char Char Char,Footnote Text Char1 Char2 Char Char,Footnote Text Char2 Char Char"/>
    <w:basedOn w:val="DefaultParagraphFont"/>
    <w:uiPriority w:val="99"/>
    <w:rsid w:val="002F13A1"/>
    <w:rPr>
      <w:sz w:val="18"/>
      <w:lang w:val="lv-LV"/>
    </w:rPr>
  </w:style>
  <w:style w:type="paragraph" w:styleId="TOC4">
    <w:name w:val="toc 4"/>
    <w:basedOn w:val="TOC3"/>
    <w:uiPriority w:val="39"/>
    <w:rsid w:val="002F13A1"/>
  </w:style>
  <w:style w:type="paragraph" w:styleId="TOC3">
    <w:name w:val="toc 3"/>
    <w:basedOn w:val="TOC2"/>
    <w:uiPriority w:val="39"/>
    <w:rsid w:val="002F13A1"/>
    <w:pPr>
      <w:tabs>
        <w:tab w:val="left" w:pos="1418"/>
      </w:tabs>
      <w:ind w:left="1418" w:hanging="1418"/>
    </w:pPr>
  </w:style>
  <w:style w:type="paragraph" w:styleId="TOC2">
    <w:name w:val="toc 2"/>
    <w:basedOn w:val="TOC1"/>
    <w:uiPriority w:val="39"/>
    <w:rsid w:val="002F13A1"/>
    <w:pPr>
      <w:spacing w:before="0"/>
    </w:pPr>
    <w:rPr>
      <w:sz w:val="24"/>
    </w:rPr>
  </w:style>
  <w:style w:type="paragraph" w:styleId="TOC1">
    <w:name w:val="toc 1"/>
    <w:basedOn w:val="Normal"/>
    <w:uiPriority w:val="39"/>
    <w:rsid w:val="002F13A1"/>
    <w:pPr>
      <w:tabs>
        <w:tab w:val="right" w:pos="8505"/>
      </w:tabs>
      <w:spacing w:before="260"/>
      <w:ind w:left="850" w:right="567" w:hanging="850"/>
      <w:jc w:val="left"/>
    </w:pPr>
    <w:rPr>
      <w:rFonts w:asciiTheme="minorHAnsi" w:eastAsia="Times New Roman" w:hAnsiTheme="minorHAnsi"/>
      <w:sz w:val="28"/>
      <w:szCs w:val="22"/>
      <w:lang w:eastAsia="en-AU"/>
    </w:rPr>
  </w:style>
  <w:style w:type="paragraph" w:customStyle="1" w:styleId="zreportname">
    <w:name w:val="zreport name"/>
    <w:basedOn w:val="Normal"/>
    <w:uiPriority w:val="11"/>
    <w:rsid w:val="002F13A1"/>
    <w:pPr>
      <w:keepLines/>
      <w:jc w:val="left"/>
    </w:pPr>
    <w:rPr>
      <w:rFonts w:asciiTheme="minorHAnsi" w:eastAsia="Times New Roman" w:hAnsiTheme="minorHAnsi"/>
      <w:b/>
      <w:color w:val="00338D"/>
      <w:sz w:val="40"/>
      <w:szCs w:val="22"/>
      <w:lang w:eastAsia="en-AU"/>
    </w:rPr>
  </w:style>
  <w:style w:type="paragraph" w:customStyle="1" w:styleId="zcontents">
    <w:name w:val="zcontents"/>
    <w:basedOn w:val="Normal"/>
    <w:uiPriority w:val="11"/>
    <w:rsid w:val="002F13A1"/>
    <w:pPr>
      <w:spacing w:after="260"/>
      <w:jc w:val="left"/>
    </w:pPr>
    <w:rPr>
      <w:rFonts w:asciiTheme="minorHAnsi" w:eastAsia="Times New Roman" w:hAnsiTheme="minorHAnsi"/>
      <w:b/>
      <w:color w:val="00338D"/>
      <w:sz w:val="32"/>
      <w:szCs w:val="22"/>
      <w:lang w:eastAsia="en-AU"/>
    </w:rPr>
  </w:style>
  <w:style w:type="paragraph" w:customStyle="1" w:styleId="zcompanyname">
    <w:name w:val="zcompany name"/>
    <w:basedOn w:val="Normal"/>
    <w:uiPriority w:val="11"/>
    <w:rsid w:val="002F13A1"/>
    <w:pPr>
      <w:spacing w:after="720" w:line="168" w:lineRule="auto"/>
      <w:jc w:val="left"/>
    </w:pPr>
    <w:rPr>
      <w:rFonts w:ascii="KPMG Extralight" w:eastAsia="Times New Roman" w:hAnsi="KPMG Extralight"/>
      <w:noProof/>
      <w:color w:val="00338D"/>
      <w:sz w:val="160"/>
      <w:szCs w:val="220"/>
      <w:lang w:eastAsia="en-AU"/>
    </w:rPr>
  </w:style>
  <w:style w:type="paragraph" w:customStyle="1" w:styleId="zreportsubtitle">
    <w:name w:val="zreport subtitle"/>
    <w:basedOn w:val="zreportname"/>
    <w:uiPriority w:val="11"/>
    <w:rsid w:val="002F13A1"/>
    <w:rPr>
      <w:sz w:val="28"/>
    </w:rPr>
  </w:style>
  <w:style w:type="paragraph" w:styleId="BodyTextIndent">
    <w:name w:val="Body Text Indent"/>
    <w:basedOn w:val="BodyText"/>
    <w:link w:val="BodyTextIndentChar"/>
    <w:rsid w:val="002F13A1"/>
    <w:pPr>
      <w:ind w:left="340"/>
    </w:pPr>
  </w:style>
  <w:style w:type="character" w:customStyle="1" w:styleId="BodyTextIndentChar">
    <w:name w:val="Body Text Indent Char"/>
    <w:basedOn w:val="DefaultParagraphFont"/>
    <w:link w:val="BodyTextIndent"/>
    <w:rsid w:val="002F13A1"/>
    <w:rPr>
      <w:rFonts w:eastAsia="Times New Roman" w:cs="Times New Roman"/>
      <w:lang w:eastAsia="en-AU"/>
    </w:rPr>
  </w:style>
  <w:style w:type="paragraph" w:styleId="Index1">
    <w:name w:val="index 1"/>
    <w:basedOn w:val="Normal"/>
    <w:next w:val="Normal"/>
    <w:uiPriority w:val="9"/>
    <w:rsid w:val="002F13A1"/>
    <w:pPr>
      <w:keepNext/>
      <w:spacing w:before="260" w:line="280" w:lineRule="exact"/>
      <w:ind w:right="851"/>
      <w:jc w:val="left"/>
    </w:pPr>
    <w:rPr>
      <w:rFonts w:asciiTheme="minorHAnsi" w:eastAsia="Times New Roman" w:hAnsiTheme="minorHAnsi"/>
      <w:b/>
      <w:szCs w:val="22"/>
      <w:lang w:eastAsia="en-AU"/>
    </w:rPr>
  </w:style>
  <w:style w:type="paragraph" w:customStyle="1" w:styleId="Graphic">
    <w:name w:val="Graphic"/>
    <w:basedOn w:val="BodyText"/>
    <w:next w:val="BodyText"/>
    <w:uiPriority w:val="5"/>
    <w:qFormat/>
    <w:rsid w:val="002F13A1"/>
    <w:pPr>
      <w:spacing w:before="280" w:after="140"/>
      <w:jc w:val="center"/>
    </w:pPr>
    <w:rPr>
      <w:rFonts w:eastAsia="Arial Unicode MS"/>
    </w:rPr>
  </w:style>
  <w:style w:type="paragraph" w:styleId="Signature">
    <w:name w:val="Signature"/>
    <w:basedOn w:val="Normal"/>
    <w:link w:val="SignatureChar"/>
    <w:uiPriority w:val="1"/>
    <w:unhideWhenUsed/>
    <w:rsid w:val="002F13A1"/>
    <w:pPr>
      <w:jc w:val="left"/>
    </w:pPr>
    <w:rPr>
      <w:rFonts w:asciiTheme="minorHAnsi" w:eastAsia="Times New Roman" w:hAnsiTheme="minorHAnsi"/>
      <w:sz w:val="22"/>
      <w:szCs w:val="22"/>
      <w:lang w:eastAsia="en-AU"/>
    </w:rPr>
  </w:style>
  <w:style w:type="character" w:customStyle="1" w:styleId="SignatureChar">
    <w:name w:val="Signature Char"/>
    <w:basedOn w:val="DefaultParagraphFont"/>
    <w:link w:val="Signature"/>
    <w:uiPriority w:val="1"/>
    <w:rsid w:val="002F13A1"/>
    <w:rPr>
      <w:rFonts w:eastAsia="Times New Roman" w:cs="Times New Roman"/>
      <w:lang w:eastAsia="en-AU"/>
    </w:rPr>
  </w:style>
  <w:style w:type="character" w:styleId="PageNumber">
    <w:name w:val="page number"/>
    <w:basedOn w:val="DefaultParagraphFont"/>
    <w:uiPriority w:val="9"/>
    <w:rsid w:val="002F13A1"/>
    <w:rPr>
      <w:sz w:val="22"/>
    </w:rPr>
  </w:style>
  <w:style w:type="paragraph" w:styleId="Index2">
    <w:name w:val="index 2"/>
    <w:basedOn w:val="Normal"/>
    <w:next w:val="Normal"/>
    <w:uiPriority w:val="9"/>
    <w:rsid w:val="002F13A1"/>
    <w:pPr>
      <w:ind w:left="340" w:right="851"/>
      <w:jc w:val="left"/>
    </w:pPr>
    <w:rPr>
      <w:rFonts w:asciiTheme="minorHAnsi" w:eastAsia="Times New Roman" w:hAnsiTheme="minorHAnsi"/>
      <w:sz w:val="22"/>
      <w:szCs w:val="22"/>
      <w:lang w:eastAsia="en-AU"/>
    </w:rPr>
  </w:style>
  <w:style w:type="paragraph" w:customStyle="1" w:styleId="zreportaddinfo">
    <w:name w:val="zreport addinfo"/>
    <w:basedOn w:val="Normal"/>
    <w:uiPriority w:val="11"/>
    <w:rsid w:val="002F13A1"/>
    <w:pPr>
      <w:framePr w:hSpace="181" w:wrap="around" w:vAnchor="page" w:hAnchor="margin" w:y="12475"/>
      <w:jc w:val="left"/>
    </w:pPr>
    <w:rPr>
      <w:rFonts w:asciiTheme="minorHAnsi" w:eastAsia="Times New Roman" w:hAnsiTheme="minorHAnsi"/>
      <w:noProof/>
      <w:color w:val="00338D"/>
      <w:szCs w:val="22"/>
      <w:lang w:eastAsia="en-AU"/>
    </w:rPr>
  </w:style>
  <w:style w:type="paragraph" w:customStyle="1" w:styleId="AppendixHeading">
    <w:name w:val="Appendix Heading"/>
    <w:basedOn w:val="AppendixHeading2"/>
    <w:next w:val="BodyText"/>
    <w:qFormat/>
    <w:rsid w:val="002F13A1"/>
    <w:pPr>
      <w:pageBreakBefore/>
      <w:numPr>
        <w:ilvl w:val="0"/>
      </w:numPr>
      <w:tabs>
        <w:tab w:val="clear" w:pos="0"/>
      </w:tabs>
      <w:spacing w:before="0" w:line="360" w:lineRule="exact"/>
      <w:ind w:left="720" w:hanging="360"/>
    </w:pPr>
    <w:rPr>
      <w:sz w:val="32"/>
    </w:rPr>
  </w:style>
  <w:style w:type="paragraph" w:customStyle="1" w:styleId="AppendixHeading2">
    <w:name w:val="Appendix Heading 2"/>
    <w:basedOn w:val="BodyText"/>
    <w:next w:val="BodyText"/>
    <w:qFormat/>
    <w:rsid w:val="002F13A1"/>
    <w:pPr>
      <w:numPr>
        <w:ilvl w:val="1"/>
        <w:numId w:val="10"/>
      </w:numPr>
      <w:tabs>
        <w:tab w:val="clear" w:pos="0"/>
      </w:tabs>
      <w:spacing w:before="400" w:line="320" w:lineRule="exact"/>
      <w:ind w:left="1440" w:hanging="360"/>
    </w:pPr>
    <w:rPr>
      <w:b/>
      <w:color w:val="44546A" w:themeColor="text2"/>
      <w:sz w:val="28"/>
    </w:rPr>
  </w:style>
  <w:style w:type="paragraph" w:customStyle="1" w:styleId="AppendixHeading3">
    <w:name w:val="Appendix Heading 3"/>
    <w:basedOn w:val="Heading3"/>
    <w:next w:val="BodyText"/>
    <w:qFormat/>
    <w:rsid w:val="002F13A1"/>
    <w:pPr>
      <w:keepLines w:val="0"/>
      <w:tabs>
        <w:tab w:val="num" w:pos="0"/>
      </w:tabs>
      <w:spacing w:before="400" w:line="280" w:lineRule="exact"/>
      <w:ind w:hanging="964"/>
      <w:jc w:val="left"/>
      <w:outlineLvl w:val="9"/>
    </w:pPr>
    <w:rPr>
      <w:rFonts w:asciiTheme="minorHAnsi" w:eastAsia="Times New Roman" w:hAnsiTheme="minorHAnsi"/>
      <w:bCs w:val="0"/>
      <w:i/>
      <w:iCs/>
      <w:color w:val="00338D"/>
      <w:szCs w:val="22"/>
      <w:lang w:eastAsia="en-AU"/>
    </w:rPr>
  </w:style>
  <w:style w:type="paragraph" w:customStyle="1" w:styleId="AppendixHeading4">
    <w:name w:val="Appendix Heading 4"/>
    <w:basedOn w:val="Heading4"/>
    <w:next w:val="BodyText"/>
    <w:qFormat/>
    <w:rsid w:val="002F13A1"/>
    <w:pPr>
      <w:tabs>
        <w:tab w:val="num" w:pos="0"/>
      </w:tabs>
      <w:spacing w:before="400" w:line="280" w:lineRule="exact"/>
      <w:ind w:hanging="964"/>
      <w:jc w:val="left"/>
      <w:outlineLvl w:val="9"/>
    </w:pPr>
    <w:rPr>
      <w:rFonts w:asciiTheme="minorHAnsi" w:eastAsia="Times New Roman" w:hAnsiTheme="minorHAnsi"/>
      <w:b w:val="0"/>
      <w:bCs w:val="0"/>
      <w:iCs w:val="0"/>
      <w:color w:val="00338D"/>
      <w:szCs w:val="22"/>
      <w:lang w:eastAsia="en-AU"/>
    </w:rPr>
  </w:style>
  <w:style w:type="paragraph" w:customStyle="1" w:styleId="AppendixHeading5">
    <w:name w:val="Appendix Heading 5"/>
    <w:basedOn w:val="Heading5"/>
    <w:next w:val="BodyText"/>
    <w:qFormat/>
    <w:rsid w:val="002F13A1"/>
    <w:pPr>
      <w:outlineLvl w:val="9"/>
    </w:pPr>
  </w:style>
  <w:style w:type="paragraph" w:styleId="BodyText3">
    <w:name w:val="Body Text 3"/>
    <w:basedOn w:val="Normal"/>
    <w:link w:val="BodyText3Char"/>
    <w:uiPriority w:val="10"/>
    <w:qFormat/>
    <w:rsid w:val="002F13A1"/>
    <w:pPr>
      <w:ind w:left="142" w:hanging="142"/>
      <w:jc w:val="left"/>
    </w:pPr>
    <w:rPr>
      <w:rFonts w:asciiTheme="minorHAnsi" w:eastAsia="Times New Roman" w:hAnsiTheme="minorHAnsi"/>
      <w:sz w:val="18"/>
      <w:szCs w:val="16"/>
      <w:lang w:eastAsia="en-AU"/>
    </w:rPr>
  </w:style>
  <w:style w:type="character" w:customStyle="1" w:styleId="BodyText3Char">
    <w:name w:val="Body Text 3 Char"/>
    <w:basedOn w:val="DefaultParagraphFont"/>
    <w:link w:val="BodyText3"/>
    <w:uiPriority w:val="10"/>
    <w:rsid w:val="002F13A1"/>
    <w:rPr>
      <w:rFonts w:eastAsia="Times New Roman" w:cs="Times New Roman"/>
      <w:sz w:val="18"/>
      <w:szCs w:val="16"/>
      <w:lang w:eastAsia="en-AU"/>
    </w:rPr>
  </w:style>
  <w:style w:type="paragraph" w:styleId="ListBullet4">
    <w:name w:val="List Bullet 4"/>
    <w:basedOn w:val="ListBullet2"/>
    <w:uiPriority w:val="99"/>
    <w:rsid w:val="002F13A1"/>
    <w:pPr>
      <w:numPr>
        <w:ilvl w:val="3"/>
        <w:numId w:val="11"/>
      </w:numPr>
      <w:tabs>
        <w:tab w:val="num" w:pos="2880"/>
      </w:tabs>
      <w:spacing w:before="60" w:after="60" w:line="240" w:lineRule="auto"/>
      <w:ind w:left="2880"/>
      <w:contextualSpacing w:val="0"/>
      <w:jc w:val="left"/>
    </w:pPr>
    <w:rPr>
      <w:rFonts w:asciiTheme="minorHAnsi" w:eastAsia="Times New Roman" w:hAnsiTheme="minorHAnsi" w:cs="Times New Roman"/>
      <w:sz w:val="22"/>
      <w:lang w:eastAsia="en-AU"/>
    </w:rPr>
  </w:style>
  <w:style w:type="paragraph" w:customStyle="1" w:styleId="zDocRevwH2">
    <w:name w:val="zDocRevwH2"/>
    <w:basedOn w:val="Normal"/>
    <w:uiPriority w:val="11"/>
    <w:rsid w:val="002F13A1"/>
    <w:pPr>
      <w:spacing w:before="130" w:after="130"/>
      <w:jc w:val="left"/>
    </w:pPr>
    <w:rPr>
      <w:rFonts w:asciiTheme="minorHAnsi" w:eastAsia="Times New Roman" w:hAnsiTheme="minorHAnsi"/>
      <w:b/>
      <w:color w:val="00338D"/>
      <w:sz w:val="28"/>
      <w:szCs w:val="22"/>
      <w:lang w:eastAsia="en-AU"/>
    </w:rPr>
  </w:style>
  <w:style w:type="paragraph" w:customStyle="1" w:styleId="zDocRevwH1">
    <w:name w:val="zDocRevwH1"/>
    <w:basedOn w:val="Normal"/>
    <w:uiPriority w:val="11"/>
    <w:rsid w:val="002F13A1"/>
    <w:pPr>
      <w:spacing w:before="720" w:after="130"/>
      <w:jc w:val="left"/>
    </w:pPr>
    <w:rPr>
      <w:rFonts w:asciiTheme="minorHAnsi" w:eastAsia="Times New Roman" w:hAnsiTheme="minorHAnsi"/>
      <w:b/>
      <w:color w:val="00338D"/>
      <w:sz w:val="32"/>
      <w:szCs w:val="22"/>
      <w:lang w:eastAsia="en-AU"/>
    </w:rPr>
  </w:style>
  <w:style w:type="character" w:styleId="PlaceholderText">
    <w:name w:val="Placeholder Text"/>
    <w:basedOn w:val="DefaultParagraphFont"/>
    <w:uiPriority w:val="99"/>
    <w:semiHidden/>
    <w:rsid w:val="002F13A1"/>
    <w:rPr>
      <w:color w:val="808080"/>
    </w:rPr>
  </w:style>
  <w:style w:type="paragraph" w:customStyle="1" w:styleId="Bodytextpurplehighlight">
    <w:name w:val="Body text purple highlight"/>
    <w:basedOn w:val="Bodytextnavyhighlight"/>
    <w:next w:val="BodyText"/>
    <w:qFormat/>
    <w:rsid w:val="002F13A1"/>
    <w:rPr>
      <w:color w:val="6D2077"/>
    </w:rPr>
  </w:style>
  <w:style w:type="paragraph" w:customStyle="1" w:styleId="Introparagraph">
    <w:name w:val="Intro paragraph"/>
    <w:basedOn w:val="BodyText"/>
    <w:next w:val="BodyText"/>
    <w:uiPriority w:val="1"/>
    <w:qFormat/>
    <w:rsid w:val="002F13A1"/>
    <w:rPr>
      <w:rFonts w:eastAsia="Arial Unicode MS"/>
      <w:sz w:val="28"/>
      <w:szCs w:val="28"/>
    </w:rPr>
  </w:style>
  <w:style w:type="paragraph" w:customStyle="1" w:styleId="Source">
    <w:name w:val="Source"/>
    <w:basedOn w:val="BodyText"/>
    <w:uiPriority w:val="6"/>
    <w:qFormat/>
    <w:rsid w:val="002F13A1"/>
    <w:pPr>
      <w:tabs>
        <w:tab w:val="left" w:pos="1134"/>
      </w:tabs>
      <w:spacing w:before="40" w:after="280"/>
      <w:ind w:left="851" w:hanging="851"/>
      <w:contextualSpacing/>
    </w:pPr>
    <w:rPr>
      <w:rFonts w:eastAsia="Arial Unicode MS"/>
      <w:sz w:val="12"/>
      <w:szCs w:val="12"/>
    </w:rPr>
  </w:style>
  <w:style w:type="paragraph" w:customStyle="1" w:styleId="Tablesubtitle">
    <w:name w:val="Table subtitle"/>
    <w:basedOn w:val="Normal"/>
    <w:rsid w:val="002F13A1"/>
    <w:pPr>
      <w:spacing w:before="40" w:after="40"/>
      <w:jc w:val="left"/>
    </w:pPr>
    <w:rPr>
      <w:rFonts w:asciiTheme="minorHAnsi" w:eastAsiaTheme="minorEastAsia" w:hAnsiTheme="minorHAnsi" w:cstheme="minorBidi"/>
      <w:b/>
      <w:color w:val="00338D"/>
      <w:sz w:val="18"/>
      <w:szCs w:val="22"/>
      <w:lang w:eastAsia="zh-CN"/>
    </w:rPr>
  </w:style>
  <w:style w:type="paragraph" w:customStyle="1" w:styleId="Tablewhite">
    <w:name w:val="Table white"/>
    <w:basedOn w:val="Normal"/>
    <w:uiPriority w:val="1"/>
    <w:qFormat/>
    <w:rsid w:val="002F13A1"/>
    <w:pPr>
      <w:spacing w:before="40" w:after="40"/>
      <w:jc w:val="left"/>
    </w:pPr>
    <w:rPr>
      <w:rFonts w:asciiTheme="minorHAnsi" w:eastAsiaTheme="minorEastAsia" w:hAnsiTheme="minorHAnsi" w:cstheme="minorBidi"/>
      <w:color w:val="FFFFFF" w:themeColor="background1"/>
      <w:sz w:val="18"/>
      <w:szCs w:val="22"/>
      <w:lang w:eastAsia="zh-CN"/>
    </w:rPr>
  </w:style>
  <w:style w:type="paragraph" w:styleId="ListBullet5">
    <w:name w:val="List Bullet 5"/>
    <w:basedOn w:val="Normal"/>
    <w:uiPriority w:val="99"/>
    <w:semiHidden/>
    <w:unhideWhenUsed/>
    <w:rsid w:val="002F13A1"/>
    <w:pPr>
      <w:tabs>
        <w:tab w:val="num" w:pos="1700"/>
      </w:tabs>
      <w:ind w:left="1700" w:hanging="340"/>
      <w:contextualSpacing/>
      <w:jc w:val="left"/>
    </w:pPr>
    <w:rPr>
      <w:rFonts w:asciiTheme="minorHAnsi" w:eastAsia="Times New Roman" w:hAnsiTheme="minorHAnsi"/>
      <w:sz w:val="22"/>
      <w:szCs w:val="22"/>
      <w:lang w:eastAsia="en-AU"/>
    </w:rPr>
  </w:style>
  <w:style w:type="paragraph" w:styleId="ListNumber">
    <w:name w:val="List Number"/>
    <w:basedOn w:val="Normal"/>
    <w:rsid w:val="002F13A1"/>
    <w:pPr>
      <w:numPr>
        <w:numId w:val="8"/>
      </w:numPr>
      <w:tabs>
        <w:tab w:val="clear" w:pos="340"/>
      </w:tabs>
      <w:spacing w:before="60" w:after="60"/>
      <w:ind w:left="720" w:hanging="360"/>
      <w:jc w:val="left"/>
    </w:pPr>
    <w:rPr>
      <w:rFonts w:asciiTheme="minorHAnsi" w:eastAsia="Times New Roman" w:hAnsiTheme="minorHAnsi"/>
      <w:sz w:val="22"/>
      <w:szCs w:val="22"/>
      <w:lang w:eastAsia="en-AU"/>
    </w:rPr>
  </w:style>
  <w:style w:type="paragraph" w:styleId="ListNumber2">
    <w:name w:val="List Number 2"/>
    <w:basedOn w:val="Normal"/>
    <w:uiPriority w:val="99"/>
    <w:unhideWhenUsed/>
    <w:rsid w:val="002F13A1"/>
    <w:pPr>
      <w:numPr>
        <w:ilvl w:val="1"/>
        <w:numId w:val="8"/>
      </w:numPr>
      <w:tabs>
        <w:tab w:val="clear" w:pos="680"/>
      </w:tabs>
      <w:spacing w:before="60" w:after="60"/>
      <w:ind w:left="1440" w:hanging="360"/>
      <w:jc w:val="left"/>
    </w:pPr>
    <w:rPr>
      <w:rFonts w:asciiTheme="minorHAnsi" w:eastAsia="Times New Roman" w:hAnsiTheme="minorHAnsi"/>
      <w:sz w:val="22"/>
      <w:szCs w:val="22"/>
      <w:lang w:eastAsia="en-AU"/>
    </w:rPr>
  </w:style>
  <w:style w:type="table" w:customStyle="1" w:styleId="KPMGCVtable">
    <w:name w:val="KPMG CV table"/>
    <w:basedOn w:val="TableNormal"/>
    <w:uiPriority w:val="99"/>
    <w:rsid w:val="002F13A1"/>
    <w:pPr>
      <w:spacing w:before="40" w:after="40" w:line="240" w:lineRule="auto"/>
    </w:pPr>
    <w:rPr>
      <w:rFonts w:eastAsiaTheme="minorEastAsia"/>
      <w:sz w:val="18"/>
      <w:lang w:val="en-AU" w:eastAsia="zh-CN"/>
    </w:rPr>
    <w:tblPr>
      <w:tblBorders>
        <w:top w:val="single" w:sz="6" w:space="0" w:color="00338D"/>
        <w:bottom w:val="single" w:sz="4" w:space="0" w:color="00338D"/>
      </w:tblBorders>
    </w:tblPr>
    <w:tblStylePr w:type="firstRow">
      <w:pPr>
        <w:wordWrap/>
        <w:spacing w:beforeLines="0" w:before="140" w:beforeAutospacing="0" w:afterLines="0" w:after="140" w:afterAutospacing="0"/>
      </w:pPr>
      <w:rPr>
        <w:b/>
        <w:color w:val="00338D"/>
        <w:sz w:val="22"/>
      </w:rPr>
    </w:tblStylePr>
  </w:style>
  <w:style w:type="paragraph" w:styleId="List">
    <w:name w:val="List"/>
    <w:basedOn w:val="Normal"/>
    <w:uiPriority w:val="99"/>
    <w:semiHidden/>
    <w:rsid w:val="002F13A1"/>
    <w:pPr>
      <w:numPr>
        <w:numId w:val="9"/>
      </w:numPr>
      <w:tabs>
        <w:tab w:val="clear" w:pos="567"/>
      </w:tabs>
      <w:spacing w:before="200" w:line="259" w:lineRule="auto"/>
      <w:ind w:left="720" w:hanging="360"/>
      <w:jc w:val="left"/>
    </w:pPr>
    <w:rPr>
      <w:rFonts w:asciiTheme="minorHAnsi" w:eastAsiaTheme="minorEastAsia" w:hAnsiTheme="minorHAnsi" w:cstheme="minorBidi"/>
      <w:b/>
      <w:sz w:val="16"/>
      <w:szCs w:val="22"/>
      <w:lang w:eastAsia="zh-CN"/>
    </w:rPr>
  </w:style>
  <w:style w:type="paragraph" w:styleId="List2">
    <w:name w:val="List 2"/>
    <w:basedOn w:val="List"/>
    <w:uiPriority w:val="99"/>
    <w:semiHidden/>
    <w:rsid w:val="002F13A1"/>
    <w:pPr>
      <w:numPr>
        <w:ilvl w:val="1"/>
      </w:numPr>
      <w:tabs>
        <w:tab w:val="clear" w:pos="567"/>
      </w:tabs>
      <w:spacing w:before="0" w:line="240" w:lineRule="exact"/>
      <w:ind w:left="1440" w:hanging="360"/>
    </w:pPr>
    <w:rPr>
      <w:sz w:val="14"/>
    </w:rPr>
  </w:style>
  <w:style w:type="paragraph" w:styleId="List3">
    <w:name w:val="List 3"/>
    <w:basedOn w:val="List2"/>
    <w:uiPriority w:val="99"/>
    <w:semiHidden/>
    <w:rsid w:val="002F13A1"/>
    <w:pPr>
      <w:numPr>
        <w:ilvl w:val="2"/>
      </w:numPr>
      <w:tabs>
        <w:tab w:val="clear" w:pos="567"/>
      </w:tabs>
      <w:ind w:left="2160" w:hanging="180"/>
      <w:contextualSpacing/>
    </w:pPr>
  </w:style>
  <w:style w:type="paragraph" w:customStyle="1" w:styleId="Termsheading">
    <w:name w:val="Terms heading"/>
    <w:basedOn w:val="Bodytextnavyhighlight"/>
    <w:uiPriority w:val="1"/>
    <w:rsid w:val="002F13A1"/>
    <w:pPr>
      <w:pageBreakBefore/>
    </w:pPr>
    <w:rPr>
      <w:rFonts w:ascii="Arial" w:hAnsi="Arial"/>
      <w:sz w:val="24"/>
    </w:rPr>
  </w:style>
  <w:style w:type="table" w:customStyle="1" w:styleId="KPMGContactus">
    <w:name w:val="KPMG Contact us"/>
    <w:basedOn w:val="TableNormal"/>
    <w:uiPriority w:val="99"/>
    <w:rsid w:val="002F13A1"/>
    <w:pPr>
      <w:spacing w:after="0" w:line="240" w:lineRule="auto"/>
    </w:pPr>
    <w:rPr>
      <w:rFonts w:eastAsia="Times New Roman" w:cs="Times New Roman"/>
      <w:sz w:val="20"/>
      <w:lang w:val="en-AU" w:eastAsia="en-AU"/>
    </w:rPr>
    <w:tblPr>
      <w:tblStyleRowBandSize w:val="1"/>
    </w:tblPr>
    <w:tblStylePr w:type="firstRow">
      <w:rPr>
        <w:b/>
      </w:rPr>
    </w:tblStylePr>
    <w:tblStylePr w:type="lastRow">
      <w:rPr>
        <w:sz w:val="16"/>
      </w:rPr>
    </w:tblStylePr>
  </w:style>
  <w:style w:type="paragraph" w:customStyle="1" w:styleId="Contactbold">
    <w:name w:val="Contact bold"/>
    <w:basedOn w:val="Normal"/>
    <w:next w:val="Contactemail"/>
    <w:semiHidden/>
    <w:qFormat/>
    <w:rsid w:val="002F13A1"/>
    <w:pPr>
      <w:framePr w:hSpace="181" w:wrap="around" w:vAnchor="page" w:hAnchor="margin" w:y="4821"/>
      <w:jc w:val="left"/>
    </w:pPr>
    <w:rPr>
      <w:rFonts w:asciiTheme="minorHAnsi" w:eastAsia="Arial Unicode MS" w:hAnsiTheme="minorHAnsi"/>
      <w:b/>
      <w:sz w:val="20"/>
      <w:szCs w:val="20"/>
      <w:lang w:eastAsia="en-CA" w:bidi="th-TH"/>
    </w:rPr>
  </w:style>
  <w:style w:type="paragraph" w:customStyle="1" w:styleId="Contactname">
    <w:name w:val="Contact name"/>
    <w:basedOn w:val="Contactbold"/>
    <w:next w:val="Contactbold"/>
    <w:semiHidden/>
    <w:qFormat/>
    <w:rsid w:val="002F13A1"/>
    <w:pPr>
      <w:framePr w:wrap="around"/>
      <w:spacing w:before="240"/>
    </w:pPr>
    <w:rPr>
      <w:color w:val="00338D"/>
    </w:rPr>
  </w:style>
  <w:style w:type="paragraph" w:customStyle="1" w:styleId="Contactemail">
    <w:name w:val="Contact email"/>
    <w:basedOn w:val="Normal"/>
    <w:semiHidden/>
    <w:qFormat/>
    <w:rsid w:val="002F13A1"/>
    <w:pPr>
      <w:tabs>
        <w:tab w:val="left" w:pos="285"/>
      </w:tabs>
      <w:jc w:val="left"/>
    </w:pPr>
    <w:rPr>
      <w:rFonts w:asciiTheme="minorHAnsi" w:eastAsia="Arial Unicode MS" w:hAnsiTheme="minorHAnsi"/>
      <w:sz w:val="20"/>
      <w:szCs w:val="20"/>
      <w:lang w:eastAsia="en-CA" w:bidi="th-TH"/>
    </w:rPr>
  </w:style>
  <w:style w:type="paragraph" w:customStyle="1" w:styleId="Disclaimer">
    <w:name w:val="Disclaimer"/>
    <w:basedOn w:val="Normal"/>
    <w:semiHidden/>
    <w:qFormat/>
    <w:rsid w:val="002F13A1"/>
    <w:pPr>
      <w:framePr w:hSpace="181" w:wrap="around" w:vAnchor="page" w:hAnchor="margin" w:y="4821"/>
      <w:spacing w:before="120"/>
      <w:jc w:val="left"/>
    </w:pPr>
    <w:rPr>
      <w:rFonts w:asciiTheme="minorHAnsi" w:eastAsia="Arial Unicode MS" w:hAnsiTheme="minorHAnsi"/>
      <w:sz w:val="16"/>
      <w:szCs w:val="16"/>
      <w:lang w:eastAsia="en-CA" w:bidi="th-TH"/>
    </w:rPr>
  </w:style>
  <w:style w:type="paragraph" w:customStyle="1" w:styleId="zcompanynamewhite">
    <w:name w:val="zcompany name white"/>
    <w:basedOn w:val="zcompanyname"/>
    <w:uiPriority w:val="11"/>
    <w:rsid w:val="002F13A1"/>
    <w:rPr>
      <w:color w:val="FFFFFF" w:themeColor="background1"/>
    </w:rPr>
  </w:style>
  <w:style w:type="paragraph" w:customStyle="1" w:styleId="zreportaddinfowhite">
    <w:name w:val="zreport addinfo white"/>
    <w:basedOn w:val="zreportaddinfo"/>
    <w:uiPriority w:val="11"/>
    <w:qFormat/>
    <w:rsid w:val="002F13A1"/>
    <w:pPr>
      <w:framePr w:wrap="around"/>
    </w:pPr>
    <w:rPr>
      <w:color w:val="FFFFFF" w:themeColor="background1"/>
    </w:rPr>
  </w:style>
  <w:style w:type="paragraph" w:customStyle="1" w:styleId="zreportnamewhite">
    <w:name w:val="zreport name white"/>
    <w:basedOn w:val="zreportname"/>
    <w:uiPriority w:val="11"/>
    <w:qFormat/>
    <w:rsid w:val="002F13A1"/>
    <w:rPr>
      <w:color w:val="FFFFFF" w:themeColor="background1"/>
    </w:rPr>
  </w:style>
  <w:style w:type="paragraph" w:customStyle="1" w:styleId="zreportsubtitlewhite">
    <w:name w:val="zreport subtitle white"/>
    <w:basedOn w:val="zreportsubtitle"/>
    <w:uiPriority w:val="11"/>
    <w:qFormat/>
    <w:rsid w:val="002F13A1"/>
    <w:rPr>
      <w:color w:val="FFFFFF" w:themeColor="background1"/>
    </w:rPr>
  </w:style>
  <w:style w:type="paragraph" w:styleId="NormalWeb">
    <w:name w:val="Normal (Web)"/>
    <w:basedOn w:val="Normal"/>
    <w:uiPriority w:val="99"/>
    <w:unhideWhenUsed/>
    <w:rsid w:val="002F13A1"/>
    <w:pPr>
      <w:spacing w:before="100" w:beforeAutospacing="1" w:after="100" w:afterAutospacing="1"/>
      <w:jc w:val="left"/>
    </w:pPr>
    <w:rPr>
      <w:rFonts w:eastAsia="Times New Roman"/>
      <w:lang w:val="en-GB" w:eastAsia="en-GB"/>
    </w:rPr>
  </w:style>
  <w:style w:type="character" w:styleId="UnresolvedMention">
    <w:name w:val="Unresolved Mention"/>
    <w:basedOn w:val="DefaultParagraphFont"/>
    <w:uiPriority w:val="99"/>
    <w:unhideWhenUsed/>
    <w:rsid w:val="002F13A1"/>
    <w:rPr>
      <w:color w:val="605E5C"/>
      <w:shd w:val="clear" w:color="auto" w:fill="E1DFDD"/>
    </w:rPr>
  </w:style>
  <w:style w:type="paragraph" w:customStyle="1" w:styleId="Bullet">
    <w:name w:val="Bullet"/>
    <w:basedOn w:val="Normal"/>
    <w:link w:val="BulletChar"/>
    <w:qFormat/>
    <w:rsid w:val="002F13A1"/>
    <w:pPr>
      <w:numPr>
        <w:numId w:val="12"/>
      </w:numPr>
      <w:tabs>
        <w:tab w:val="num" w:pos="720"/>
      </w:tabs>
      <w:spacing w:after="60"/>
      <w:ind w:left="714" w:hanging="357"/>
    </w:pPr>
    <w:rPr>
      <w:rFonts w:asciiTheme="minorHAnsi" w:eastAsia="SimSun" w:hAnsiTheme="minorHAnsi" w:cs="Cambria"/>
      <w:bCs/>
      <w:szCs w:val="22"/>
      <w:lang w:eastAsia="ja-JP"/>
    </w:rPr>
  </w:style>
  <w:style w:type="character" w:customStyle="1" w:styleId="BulletChar">
    <w:name w:val="Bullet Char"/>
    <w:basedOn w:val="DefaultParagraphFont"/>
    <w:link w:val="Bullet"/>
    <w:rsid w:val="002F13A1"/>
    <w:rPr>
      <w:rFonts w:eastAsia="SimSun" w:cs="Cambria"/>
      <w:bCs/>
      <w:sz w:val="24"/>
      <w:lang w:eastAsia="ja-JP"/>
    </w:rPr>
  </w:style>
  <w:style w:type="paragraph" w:customStyle="1" w:styleId="Focus">
    <w:name w:val="Focus"/>
    <w:basedOn w:val="Normal"/>
    <w:link w:val="FocusChar"/>
    <w:qFormat/>
    <w:rsid w:val="002F13A1"/>
    <w:pPr>
      <w:keepNext/>
      <w:spacing w:before="120"/>
    </w:pPr>
    <w:rPr>
      <w:rFonts w:asciiTheme="minorHAnsi" w:eastAsia="SimSun" w:hAnsiTheme="minorHAnsi" w:cs="Cambria"/>
      <w:b/>
      <w:bCs/>
      <w:caps/>
      <w:color w:val="4472C4" w:themeColor="accent1"/>
      <w:szCs w:val="22"/>
      <w:lang w:val="en-US" w:eastAsia="ja-JP"/>
    </w:rPr>
  </w:style>
  <w:style w:type="character" w:customStyle="1" w:styleId="FocusChar">
    <w:name w:val="Focus Char"/>
    <w:basedOn w:val="DefaultParagraphFont"/>
    <w:link w:val="Focus"/>
    <w:rsid w:val="002F13A1"/>
    <w:rPr>
      <w:rFonts w:eastAsia="SimSun" w:cs="Cambria"/>
      <w:b/>
      <w:bCs/>
      <w:caps/>
      <w:color w:val="4472C4" w:themeColor="accent1"/>
      <w:sz w:val="24"/>
      <w:lang w:val="en-US" w:eastAsia="ja-JP"/>
    </w:rPr>
  </w:style>
  <w:style w:type="paragraph" w:styleId="Bibliography">
    <w:name w:val="Bibliography"/>
    <w:basedOn w:val="Normal"/>
    <w:next w:val="Normal"/>
    <w:uiPriority w:val="37"/>
    <w:semiHidden/>
    <w:unhideWhenUsed/>
    <w:rsid w:val="002F13A1"/>
    <w:pPr>
      <w:jc w:val="left"/>
    </w:pPr>
    <w:rPr>
      <w:rFonts w:asciiTheme="minorHAnsi" w:eastAsia="Times New Roman" w:hAnsiTheme="minorHAnsi"/>
      <w:sz w:val="22"/>
      <w:szCs w:val="22"/>
      <w:lang w:eastAsia="en-AU"/>
    </w:rPr>
  </w:style>
  <w:style w:type="character" w:styleId="FollowedHyperlink">
    <w:name w:val="FollowedHyperlink"/>
    <w:basedOn w:val="DefaultParagraphFont"/>
    <w:uiPriority w:val="99"/>
    <w:unhideWhenUsed/>
    <w:rsid w:val="002F13A1"/>
    <w:rPr>
      <w:color w:val="954F72" w:themeColor="followedHyperlink"/>
      <w:u w:val="single"/>
    </w:rPr>
  </w:style>
  <w:style w:type="table" w:styleId="TableGridLight">
    <w:name w:val="Grid Table Light"/>
    <w:basedOn w:val="TableNormal"/>
    <w:uiPriority w:val="40"/>
    <w:rsid w:val="002F13A1"/>
    <w:pPr>
      <w:spacing w:after="0" w:line="240" w:lineRule="auto"/>
    </w:pPr>
    <w:rPr>
      <w:rFonts w:eastAsia="Times New Roman" w:cs="Times New Roman"/>
      <w:lang w:val="en-AU" w:eastAsia="en-AU"/>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PlainTable1">
    <w:name w:val="Plain Table 1"/>
    <w:basedOn w:val="TableNormal"/>
    <w:uiPriority w:val="41"/>
    <w:rsid w:val="002F13A1"/>
    <w:pPr>
      <w:spacing w:after="0" w:line="240" w:lineRule="auto"/>
    </w:pPr>
    <w:rPr>
      <w:rFonts w:eastAsia="Times New Roman" w:cs="Times New Roman"/>
      <w:lang w:val="en-AU" w:eastAsia="en-AU"/>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2F13A1"/>
    <w:pPr>
      <w:spacing w:after="0" w:line="240" w:lineRule="auto"/>
    </w:pPr>
    <w:rPr>
      <w:rFonts w:eastAsia="Times New Roman" w:cs="Times New Roman"/>
      <w:lang w:val="en-AU" w:eastAsia="en-AU"/>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2F13A1"/>
    <w:pPr>
      <w:spacing w:after="0" w:line="240" w:lineRule="auto"/>
    </w:pPr>
    <w:rPr>
      <w:rFonts w:eastAsia="Times New Roman" w:cs="Times New Roman"/>
      <w:lang w:val="en-AU" w:eastAsia="en-AU"/>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2F13A1"/>
    <w:pPr>
      <w:spacing w:after="0" w:line="240" w:lineRule="auto"/>
    </w:pPr>
    <w:rPr>
      <w:rFonts w:eastAsia="Times New Roman" w:cs="Times New Roman"/>
      <w:lang w:val="en-AU" w:eastAsia="en-AU"/>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GridTable1Light-Accent2">
    <w:name w:val="Grid Table 1 Light Accent 2"/>
    <w:basedOn w:val="TableNormal"/>
    <w:uiPriority w:val="46"/>
    <w:rsid w:val="002F13A1"/>
    <w:pPr>
      <w:spacing w:after="0" w:line="240" w:lineRule="auto"/>
    </w:pPr>
    <w:rPr>
      <w:rFonts w:eastAsia="Times New Roman" w:cs="Times New Roman"/>
      <w:lang w:val="en-AU" w:eastAsia="en-AU"/>
    </w:rPr>
    <w:tblPr>
      <w:tblStyleRowBandSize w:val="1"/>
      <w:tblStyleColBandSize w:val="1"/>
      <w:tblBorders>
        <w:top w:val="single" w:sz="4" w:space="0" w:color="F7CAAC" w:themeColor="accent2" w:themeTint="66"/>
        <w:left w:val="single" w:sz="4" w:space="0" w:color="F7CAAC" w:themeColor="accent2" w:themeTint="66"/>
        <w:bottom w:val="single" w:sz="4" w:space="0" w:color="F7CAAC" w:themeColor="accent2" w:themeTint="66"/>
        <w:right w:val="single" w:sz="4" w:space="0" w:color="F7CAAC" w:themeColor="accent2" w:themeTint="66"/>
        <w:insideH w:val="single" w:sz="4" w:space="0" w:color="F7CAAC" w:themeColor="accent2" w:themeTint="66"/>
        <w:insideV w:val="single" w:sz="4" w:space="0" w:color="F7CAAC" w:themeColor="accent2" w:themeTint="66"/>
      </w:tblBorders>
    </w:tblPr>
    <w:tblStylePr w:type="firstRow">
      <w:rPr>
        <w:b/>
        <w:bCs/>
      </w:rPr>
      <w:tblPr/>
      <w:tcPr>
        <w:tcBorders>
          <w:bottom w:val="single" w:sz="12" w:space="0" w:color="F4B083" w:themeColor="accent2" w:themeTint="99"/>
        </w:tcBorders>
      </w:tcPr>
    </w:tblStylePr>
    <w:tblStylePr w:type="lastRow">
      <w:rPr>
        <w:b/>
        <w:bCs/>
      </w:rPr>
      <w:tblPr/>
      <w:tcPr>
        <w:tcBorders>
          <w:top w:val="double" w:sz="2" w:space="0" w:color="F4B083" w:themeColor="accent2" w:themeTint="99"/>
        </w:tcBorders>
      </w:tcPr>
    </w:tblStylePr>
    <w:tblStylePr w:type="firstCol">
      <w:rPr>
        <w:b/>
        <w:bCs/>
      </w:rPr>
    </w:tblStylePr>
    <w:tblStylePr w:type="lastCol">
      <w:rPr>
        <w:b/>
        <w:bCs/>
      </w:rPr>
    </w:tblStylePr>
  </w:style>
  <w:style w:type="paragraph" w:styleId="TOC5">
    <w:name w:val="toc 5"/>
    <w:basedOn w:val="Normal"/>
    <w:next w:val="Normal"/>
    <w:autoRedefine/>
    <w:uiPriority w:val="39"/>
    <w:unhideWhenUsed/>
    <w:rsid w:val="002F13A1"/>
    <w:pPr>
      <w:spacing w:after="100" w:line="259" w:lineRule="auto"/>
      <w:ind w:left="880"/>
      <w:jc w:val="left"/>
    </w:pPr>
    <w:rPr>
      <w:rFonts w:asciiTheme="minorHAnsi" w:eastAsiaTheme="minorEastAsia" w:hAnsiTheme="minorHAnsi" w:cstheme="minorBidi"/>
      <w:sz w:val="22"/>
      <w:szCs w:val="22"/>
      <w:lang w:val="en-GB" w:eastAsia="en-GB"/>
    </w:rPr>
  </w:style>
  <w:style w:type="paragraph" w:styleId="TOC6">
    <w:name w:val="toc 6"/>
    <w:basedOn w:val="Normal"/>
    <w:next w:val="Normal"/>
    <w:autoRedefine/>
    <w:uiPriority w:val="39"/>
    <w:unhideWhenUsed/>
    <w:rsid w:val="002F13A1"/>
    <w:pPr>
      <w:spacing w:after="100" w:line="259" w:lineRule="auto"/>
      <w:ind w:left="1100"/>
      <w:jc w:val="left"/>
    </w:pPr>
    <w:rPr>
      <w:rFonts w:asciiTheme="minorHAnsi" w:eastAsiaTheme="minorEastAsia" w:hAnsiTheme="minorHAnsi" w:cstheme="minorBidi"/>
      <w:sz w:val="22"/>
      <w:szCs w:val="22"/>
      <w:lang w:val="en-GB" w:eastAsia="en-GB"/>
    </w:rPr>
  </w:style>
  <w:style w:type="paragraph" w:styleId="TOC7">
    <w:name w:val="toc 7"/>
    <w:basedOn w:val="Normal"/>
    <w:next w:val="Normal"/>
    <w:autoRedefine/>
    <w:uiPriority w:val="39"/>
    <w:unhideWhenUsed/>
    <w:rsid w:val="002F13A1"/>
    <w:pPr>
      <w:spacing w:after="100" w:line="259" w:lineRule="auto"/>
      <w:ind w:left="1320"/>
      <w:jc w:val="left"/>
    </w:pPr>
    <w:rPr>
      <w:rFonts w:asciiTheme="minorHAnsi" w:eastAsiaTheme="minorEastAsia" w:hAnsiTheme="minorHAnsi" w:cstheme="minorBidi"/>
      <w:sz w:val="22"/>
      <w:szCs w:val="22"/>
      <w:lang w:val="en-GB" w:eastAsia="en-GB"/>
    </w:rPr>
  </w:style>
  <w:style w:type="paragraph" w:styleId="TOC8">
    <w:name w:val="toc 8"/>
    <w:basedOn w:val="Normal"/>
    <w:next w:val="Normal"/>
    <w:autoRedefine/>
    <w:uiPriority w:val="39"/>
    <w:unhideWhenUsed/>
    <w:rsid w:val="002F13A1"/>
    <w:pPr>
      <w:spacing w:after="100" w:line="259" w:lineRule="auto"/>
      <w:ind w:left="1540"/>
      <w:jc w:val="left"/>
    </w:pPr>
    <w:rPr>
      <w:rFonts w:asciiTheme="minorHAnsi" w:eastAsiaTheme="minorEastAsia" w:hAnsiTheme="minorHAnsi" w:cstheme="minorBidi"/>
      <w:sz w:val="22"/>
      <w:szCs w:val="22"/>
      <w:lang w:val="en-GB" w:eastAsia="en-GB"/>
    </w:rPr>
  </w:style>
  <w:style w:type="paragraph" w:styleId="TOC9">
    <w:name w:val="toc 9"/>
    <w:basedOn w:val="Normal"/>
    <w:next w:val="Normal"/>
    <w:autoRedefine/>
    <w:uiPriority w:val="39"/>
    <w:unhideWhenUsed/>
    <w:rsid w:val="002F13A1"/>
    <w:pPr>
      <w:spacing w:after="100" w:line="259" w:lineRule="auto"/>
      <w:ind w:left="1760"/>
      <w:jc w:val="left"/>
    </w:pPr>
    <w:rPr>
      <w:rFonts w:asciiTheme="minorHAnsi" w:eastAsiaTheme="minorEastAsia" w:hAnsiTheme="minorHAnsi" w:cstheme="minorBidi"/>
      <w:sz w:val="22"/>
      <w:szCs w:val="22"/>
      <w:lang w:val="en-GB" w:eastAsia="en-GB"/>
    </w:rPr>
  </w:style>
  <w:style w:type="paragraph" w:styleId="Revision">
    <w:name w:val="Revision"/>
    <w:hidden/>
    <w:uiPriority w:val="99"/>
    <w:semiHidden/>
    <w:rsid w:val="002F13A1"/>
    <w:pPr>
      <w:spacing w:after="0" w:line="240" w:lineRule="auto"/>
    </w:pPr>
    <w:rPr>
      <w:rFonts w:eastAsia="Times New Roman" w:cs="Times New Roman"/>
      <w:lang w:eastAsia="en-AU"/>
    </w:rPr>
  </w:style>
  <w:style w:type="paragraph" w:styleId="NoSpacing">
    <w:name w:val="No Spacing"/>
    <w:uiPriority w:val="1"/>
    <w:qFormat/>
    <w:rsid w:val="002F13A1"/>
    <w:pPr>
      <w:spacing w:after="0" w:line="240" w:lineRule="auto"/>
      <w:jc w:val="both"/>
    </w:pPr>
    <w:rPr>
      <w:rFonts w:ascii="Times New Roman" w:hAnsi="Times New Roman"/>
      <w:sz w:val="24"/>
    </w:rPr>
  </w:style>
  <w:style w:type="numbering" w:customStyle="1" w:styleId="WWOutlineListStyle12">
    <w:name w:val="WW_OutlineListStyle_12"/>
    <w:basedOn w:val="NoList"/>
    <w:rsid w:val="002F13A1"/>
    <w:pPr>
      <w:numPr>
        <w:numId w:val="15"/>
      </w:numPr>
    </w:pPr>
  </w:style>
  <w:style w:type="paragraph" w:customStyle="1" w:styleId="paragraph">
    <w:name w:val="paragraph"/>
    <w:basedOn w:val="Normal"/>
    <w:rsid w:val="002F13A1"/>
    <w:pPr>
      <w:autoSpaceDN w:val="0"/>
      <w:spacing w:before="100" w:after="100" w:line="276" w:lineRule="auto"/>
      <w:jc w:val="left"/>
    </w:pPr>
    <w:rPr>
      <w:rFonts w:eastAsia="Times New Roman"/>
      <w:lang w:eastAsia="lv-LV"/>
    </w:rPr>
  </w:style>
  <w:style w:type="character" w:customStyle="1" w:styleId="normaltextrun">
    <w:name w:val="normaltextrun"/>
    <w:basedOn w:val="DefaultParagraphFont"/>
    <w:rsid w:val="002F13A1"/>
  </w:style>
  <w:style w:type="character" w:customStyle="1" w:styleId="eop">
    <w:name w:val="eop"/>
    <w:basedOn w:val="DefaultParagraphFont"/>
    <w:rsid w:val="002F13A1"/>
  </w:style>
  <w:style w:type="character" w:styleId="Strong">
    <w:name w:val="Strong"/>
    <w:basedOn w:val="DefaultParagraphFont"/>
    <w:rsid w:val="002F13A1"/>
    <w:rPr>
      <w:b/>
      <w:bCs/>
    </w:rPr>
  </w:style>
  <w:style w:type="character" w:customStyle="1" w:styleId="fontstyle01">
    <w:name w:val="fontstyle01"/>
    <w:basedOn w:val="DefaultParagraphFont"/>
    <w:rsid w:val="002F13A1"/>
    <w:rPr>
      <w:rFonts w:ascii="Times New Roman" w:hAnsi="Times New Roman" w:cs="Times New Roman"/>
      <w:b w:val="0"/>
      <w:bCs w:val="0"/>
      <w:i w:val="0"/>
      <w:iCs w:val="0"/>
      <w:color w:val="000000"/>
      <w:sz w:val="28"/>
      <w:szCs w:val="28"/>
    </w:rPr>
  </w:style>
  <w:style w:type="character" w:customStyle="1" w:styleId="fontstyle21">
    <w:name w:val="fontstyle21"/>
    <w:basedOn w:val="DefaultParagraphFont"/>
    <w:rsid w:val="002F13A1"/>
    <w:rPr>
      <w:rFonts w:ascii="Wingdings" w:hAnsi="Wingdings"/>
      <w:b w:val="0"/>
      <w:bCs w:val="0"/>
      <w:i w:val="0"/>
      <w:iCs w:val="0"/>
      <w:color w:val="000000"/>
      <w:sz w:val="28"/>
      <w:szCs w:val="28"/>
    </w:rPr>
  </w:style>
  <w:style w:type="character" w:customStyle="1" w:styleId="CommentTextChar1">
    <w:name w:val="Comment Text Char1"/>
    <w:basedOn w:val="DefaultParagraphFont"/>
    <w:rsid w:val="002F13A1"/>
    <w:rPr>
      <w:rFonts w:ascii="Times New Roman" w:hAnsi="Times New Roman"/>
      <w:sz w:val="20"/>
      <w:szCs w:val="20"/>
    </w:rPr>
  </w:style>
  <w:style w:type="paragraph" w:customStyle="1" w:styleId="Char2">
    <w:name w:val="Char2"/>
    <w:aliases w:val="Char Char Char Char"/>
    <w:basedOn w:val="Normal"/>
    <w:next w:val="Normal"/>
    <w:link w:val="FootnoteCharacters"/>
    <w:uiPriority w:val="99"/>
    <w:qFormat/>
    <w:rsid w:val="002F13A1"/>
    <w:pPr>
      <w:autoSpaceDN w:val="0"/>
      <w:spacing w:line="240" w:lineRule="exact"/>
      <w:ind w:firstLine="567"/>
      <w:textAlignment w:val="baseline"/>
    </w:pPr>
    <w:rPr>
      <w:rFonts w:ascii="Calibri" w:eastAsia="Calibri" w:hAnsi="Calibri"/>
      <w:sz w:val="22"/>
      <w:szCs w:val="22"/>
      <w:vertAlign w:val="superscript"/>
    </w:rPr>
  </w:style>
  <w:style w:type="numbering" w:customStyle="1" w:styleId="WWOutlineListStyle110">
    <w:name w:val="WW_OutlineListStyle_11"/>
    <w:basedOn w:val="NoList"/>
    <w:rsid w:val="002F13A1"/>
    <w:pPr>
      <w:numPr>
        <w:numId w:val="16"/>
      </w:numPr>
    </w:pPr>
  </w:style>
  <w:style w:type="numbering" w:customStyle="1" w:styleId="WWOutlineListStyle10">
    <w:name w:val="WW_OutlineListStyle_10"/>
    <w:basedOn w:val="NoList"/>
    <w:rsid w:val="002F13A1"/>
    <w:pPr>
      <w:numPr>
        <w:numId w:val="17"/>
      </w:numPr>
    </w:pPr>
  </w:style>
  <w:style w:type="numbering" w:customStyle="1" w:styleId="WWOutlineListStyle9">
    <w:name w:val="WW_OutlineListStyle_9"/>
    <w:basedOn w:val="NoList"/>
    <w:rsid w:val="002F13A1"/>
    <w:pPr>
      <w:numPr>
        <w:numId w:val="18"/>
      </w:numPr>
    </w:pPr>
  </w:style>
  <w:style w:type="numbering" w:customStyle="1" w:styleId="WWOutlineListStyle8">
    <w:name w:val="WW_OutlineListStyle_8"/>
    <w:basedOn w:val="NoList"/>
    <w:rsid w:val="002F13A1"/>
    <w:pPr>
      <w:numPr>
        <w:numId w:val="19"/>
      </w:numPr>
    </w:pPr>
  </w:style>
  <w:style w:type="numbering" w:customStyle="1" w:styleId="WWOutlineListStyle7">
    <w:name w:val="WW_OutlineListStyle_7"/>
    <w:basedOn w:val="NoList"/>
    <w:rsid w:val="002F13A1"/>
    <w:pPr>
      <w:numPr>
        <w:numId w:val="20"/>
      </w:numPr>
    </w:pPr>
  </w:style>
  <w:style w:type="numbering" w:customStyle="1" w:styleId="WWOutlineListStyle6">
    <w:name w:val="WW_OutlineListStyle_6"/>
    <w:basedOn w:val="NoList"/>
    <w:rsid w:val="002F13A1"/>
    <w:pPr>
      <w:numPr>
        <w:numId w:val="21"/>
      </w:numPr>
    </w:pPr>
  </w:style>
  <w:style w:type="numbering" w:customStyle="1" w:styleId="WWOutlineListStyle5">
    <w:name w:val="WW_OutlineListStyle_5"/>
    <w:basedOn w:val="NoList"/>
    <w:rsid w:val="002F13A1"/>
    <w:pPr>
      <w:numPr>
        <w:numId w:val="22"/>
      </w:numPr>
    </w:pPr>
  </w:style>
  <w:style w:type="numbering" w:customStyle="1" w:styleId="WWOutlineListStyle4">
    <w:name w:val="WW_OutlineListStyle_4"/>
    <w:basedOn w:val="NoList"/>
    <w:rsid w:val="002F13A1"/>
    <w:pPr>
      <w:numPr>
        <w:numId w:val="23"/>
      </w:numPr>
    </w:pPr>
  </w:style>
  <w:style w:type="numbering" w:customStyle="1" w:styleId="WWOutlineListStyle3">
    <w:name w:val="WW_OutlineListStyle_3"/>
    <w:basedOn w:val="NoList"/>
    <w:rsid w:val="002F13A1"/>
    <w:pPr>
      <w:numPr>
        <w:numId w:val="24"/>
      </w:numPr>
    </w:pPr>
  </w:style>
  <w:style w:type="numbering" w:customStyle="1" w:styleId="WWOutlineListStyle2">
    <w:name w:val="WW_OutlineListStyle_2"/>
    <w:basedOn w:val="NoList"/>
    <w:rsid w:val="002F13A1"/>
    <w:pPr>
      <w:numPr>
        <w:numId w:val="25"/>
      </w:numPr>
    </w:pPr>
  </w:style>
  <w:style w:type="numbering" w:customStyle="1" w:styleId="WWOutlineListStyle1">
    <w:name w:val="WW_OutlineListStyle_1"/>
    <w:basedOn w:val="NoList"/>
    <w:rsid w:val="002F13A1"/>
    <w:pPr>
      <w:numPr>
        <w:numId w:val="26"/>
      </w:numPr>
    </w:pPr>
  </w:style>
  <w:style w:type="numbering" w:customStyle="1" w:styleId="WWOutlineListStyle">
    <w:name w:val="WW_OutlineListStyle"/>
    <w:basedOn w:val="NoList"/>
    <w:rsid w:val="002F13A1"/>
    <w:pPr>
      <w:numPr>
        <w:numId w:val="27"/>
      </w:numPr>
    </w:pPr>
  </w:style>
  <w:style w:type="table" w:customStyle="1" w:styleId="Reatabula1gaia-izclums51">
    <w:name w:val="Režģa tabula 1 gaiša - izcēlums 51"/>
    <w:basedOn w:val="TableNormal"/>
    <w:next w:val="GridTable1Light-Accent5"/>
    <w:uiPriority w:val="46"/>
    <w:rsid w:val="002F13A1"/>
    <w:pPr>
      <w:spacing w:after="0" w:line="240" w:lineRule="auto"/>
    </w:pPr>
    <w:tblPr>
      <w:tblStyleRowBandSize w:val="1"/>
      <w:tblStyleColBandSize w:val="1"/>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Pr>
    <w:tblStylePr w:type="firstRow">
      <w:rPr>
        <w:b/>
        <w:bCs/>
      </w:rPr>
      <w:tblPr/>
      <w:tcPr>
        <w:tcBorders>
          <w:bottom w:val="single" w:sz="12" w:space="0" w:color="9CC2E5"/>
        </w:tcBorders>
      </w:tcPr>
    </w:tblStylePr>
    <w:tblStylePr w:type="lastRow">
      <w:rPr>
        <w:b/>
        <w:bCs/>
      </w:rPr>
      <w:tblPr/>
      <w:tcPr>
        <w:tcBorders>
          <w:top w:val="double" w:sz="2" w:space="0" w:color="9CC2E5"/>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2F13A1"/>
    <w:pPr>
      <w:autoSpaceDN w:val="0"/>
      <w:spacing w:after="0" w:line="240" w:lineRule="auto"/>
    </w:pPr>
    <w:rPr>
      <w:rFonts w:ascii="Calibri" w:eastAsia="Calibri" w:hAnsi="Calibri" w:cs="Times New Roman"/>
    </w:rPr>
    <w:tblPr>
      <w:tblStyleRowBandSize w:val="1"/>
      <w:tblStyleColBandSize w:val="1"/>
      <w:tblBorders>
        <w:top w:val="single" w:sz="4" w:space="0" w:color="BDD6EE" w:themeColor="accent5" w:themeTint="66"/>
        <w:left w:val="single" w:sz="4" w:space="0" w:color="BDD6EE" w:themeColor="accent5" w:themeTint="66"/>
        <w:bottom w:val="single" w:sz="4" w:space="0" w:color="BDD6EE" w:themeColor="accent5" w:themeTint="66"/>
        <w:right w:val="single" w:sz="4" w:space="0" w:color="BDD6EE" w:themeColor="accent5" w:themeTint="66"/>
        <w:insideH w:val="single" w:sz="4" w:space="0" w:color="BDD6EE" w:themeColor="accent5" w:themeTint="66"/>
        <w:insideV w:val="single" w:sz="4" w:space="0" w:color="BDD6EE" w:themeColor="accent5" w:themeTint="66"/>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2" w:space="0" w:color="9CC2E5" w:themeColor="accent5" w:themeTint="99"/>
        </w:tcBorders>
      </w:tcPr>
    </w:tblStylePr>
    <w:tblStylePr w:type="firstCol">
      <w:rPr>
        <w:b/>
        <w:bCs/>
      </w:rPr>
    </w:tblStylePr>
    <w:tblStylePr w:type="lastCol">
      <w:rPr>
        <w:b/>
        <w:bCs/>
      </w:rPr>
    </w:tblStylePr>
  </w:style>
  <w:style w:type="table" w:customStyle="1" w:styleId="GridTable1Light-Accent11">
    <w:name w:val="Grid Table 1 Light - Accent 11"/>
    <w:basedOn w:val="TableNormal"/>
    <w:uiPriority w:val="46"/>
    <w:rsid w:val="002F13A1"/>
    <w:pPr>
      <w:spacing w:after="0" w:line="240" w:lineRule="auto"/>
    </w:pPr>
    <w:rPr>
      <w:sz w:val="24"/>
      <w:szCs w:val="24"/>
      <w:lang w:val="en-US"/>
    </w:rPr>
    <w:tblPr>
      <w:tblStyleRowBandSize w:val="1"/>
      <w:tblStyleColBandSize w:val="1"/>
      <w:tblBorders>
        <w:top w:val="single" w:sz="4" w:space="0" w:color="B4C6E7"/>
        <w:left w:val="single" w:sz="4" w:space="0" w:color="B4C6E7"/>
        <w:bottom w:val="single" w:sz="4" w:space="0" w:color="B4C6E7"/>
        <w:right w:val="single" w:sz="4" w:space="0" w:color="B4C6E7"/>
        <w:insideH w:val="single" w:sz="4" w:space="0" w:color="B4C6E7"/>
        <w:insideV w:val="single" w:sz="4" w:space="0" w:color="B4C6E7"/>
      </w:tblBorders>
    </w:tblPr>
    <w:tblStylePr w:type="firstRow">
      <w:rPr>
        <w:b/>
        <w:bCs/>
      </w:rPr>
      <w:tblPr/>
      <w:tcPr>
        <w:tcBorders>
          <w:bottom w:val="single" w:sz="12" w:space="0" w:color="8EAADB"/>
        </w:tcBorders>
      </w:tcPr>
    </w:tblStylePr>
    <w:tblStylePr w:type="lastRow">
      <w:rPr>
        <w:b/>
        <w:bCs/>
      </w:rPr>
      <w:tblPr/>
      <w:tcPr>
        <w:tcBorders>
          <w:top w:val="double" w:sz="2" w:space="0" w:color="8EAADB"/>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2F13A1"/>
    <w:pPr>
      <w:spacing w:after="0" w:line="240" w:lineRule="auto"/>
    </w:pPr>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2" w:space="0" w:color="8EAADB" w:themeColor="accent1" w:themeTint="99"/>
        </w:tcBorders>
      </w:tcPr>
    </w:tblStylePr>
    <w:tblStylePr w:type="firstCol">
      <w:rPr>
        <w:b/>
        <w:bCs/>
      </w:rPr>
    </w:tblStylePr>
    <w:tblStylePr w:type="lastCol">
      <w:rPr>
        <w:b/>
        <w:bCs/>
      </w:rPr>
    </w:tblStylePr>
  </w:style>
  <w:style w:type="paragraph" w:customStyle="1" w:styleId="v1msolistparagraph">
    <w:name w:val="v1msolistparagraph"/>
    <w:basedOn w:val="Normal"/>
    <w:rsid w:val="002F13A1"/>
    <w:pPr>
      <w:spacing w:before="100" w:beforeAutospacing="1" w:after="100" w:afterAutospacing="1" w:line="276" w:lineRule="auto"/>
      <w:jc w:val="left"/>
    </w:pPr>
    <w:rPr>
      <w:rFonts w:eastAsia="Times New Roman"/>
      <w:lang w:val="en-US"/>
    </w:rPr>
  </w:style>
  <w:style w:type="table" w:customStyle="1" w:styleId="GridTable1Light-Accent111">
    <w:name w:val="Grid Table 1 Light - Accent 111"/>
    <w:basedOn w:val="TableNormal"/>
    <w:uiPriority w:val="46"/>
    <w:rsid w:val="002F13A1"/>
    <w:pPr>
      <w:spacing w:after="0" w:line="240" w:lineRule="auto"/>
    </w:pPr>
    <w:tblPr>
      <w:tblStyleRowBandSize w:val="1"/>
      <w:tblStyleColBandSize w:val="1"/>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Pr>
    <w:tblStylePr w:type="firstRow">
      <w:rPr>
        <w:b/>
        <w:bCs/>
      </w:rPr>
      <w:tblPr/>
      <w:tcPr>
        <w:tcBorders>
          <w:bottom w:val="single" w:sz="12" w:space="0" w:color="9CC2E5"/>
        </w:tcBorders>
      </w:tcPr>
    </w:tblStylePr>
    <w:tblStylePr w:type="lastRow">
      <w:rPr>
        <w:b/>
        <w:bCs/>
      </w:rPr>
      <w:tblPr/>
      <w:tcPr>
        <w:tcBorders>
          <w:top w:val="double" w:sz="2" w:space="0" w:color="9CC2E5"/>
        </w:tcBorders>
      </w:tcPr>
    </w:tblStylePr>
    <w:tblStylePr w:type="firstCol">
      <w:rPr>
        <w:b/>
        <w:bCs/>
      </w:rPr>
    </w:tblStylePr>
    <w:tblStylePr w:type="lastCol">
      <w:rPr>
        <w:b/>
        <w:bCs/>
      </w:rPr>
    </w:tblStylePr>
  </w:style>
  <w:style w:type="table" w:customStyle="1" w:styleId="GridTable1Light-Accent112">
    <w:name w:val="Grid Table 1 Light - Accent 112"/>
    <w:basedOn w:val="TableNormal"/>
    <w:uiPriority w:val="46"/>
    <w:rsid w:val="002F13A1"/>
    <w:pPr>
      <w:spacing w:after="0" w:line="240" w:lineRule="auto"/>
    </w:pPr>
    <w:tblPr>
      <w:tblStyleRowBandSize w:val="1"/>
      <w:tblStyleColBandSize w:val="1"/>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Pr>
    <w:tblStylePr w:type="firstRow">
      <w:rPr>
        <w:b/>
        <w:bCs/>
      </w:rPr>
      <w:tblPr/>
      <w:tcPr>
        <w:tcBorders>
          <w:bottom w:val="single" w:sz="12" w:space="0" w:color="9CC2E5"/>
        </w:tcBorders>
      </w:tcPr>
    </w:tblStylePr>
    <w:tblStylePr w:type="lastRow">
      <w:rPr>
        <w:b/>
        <w:bCs/>
      </w:rPr>
      <w:tblPr/>
      <w:tcPr>
        <w:tcBorders>
          <w:top w:val="double" w:sz="2" w:space="0" w:color="9CC2E5"/>
        </w:tcBorders>
      </w:tcPr>
    </w:tblStylePr>
    <w:tblStylePr w:type="firstCol">
      <w:rPr>
        <w:b/>
        <w:bCs/>
      </w:rPr>
    </w:tblStylePr>
    <w:tblStylePr w:type="lastCol">
      <w:rPr>
        <w:b/>
        <w:bCs/>
      </w:rPr>
    </w:tblStylePr>
  </w:style>
  <w:style w:type="table" w:customStyle="1" w:styleId="GridTable1Light-Accent1111">
    <w:name w:val="Grid Table 1 Light - Accent 1111"/>
    <w:basedOn w:val="TableNormal"/>
    <w:uiPriority w:val="46"/>
    <w:rsid w:val="002F13A1"/>
    <w:pPr>
      <w:spacing w:after="0" w:line="240" w:lineRule="auto"/>
    </w:pPr>
    <w:rPr>
      <w:rFonts w:ascii="Calibri" w:eastAsia="Calibri" w:hAnsi="Calibri" w:cs="Arial"/>
    </w:rPr>
    <w:tblPr>
      <w:tblStyleRowBandSize w:val="1"/>
      <w:tblStyleColBandSize w:val="1"/>
      <w:tblInd w:w="0" w:type="nil"/>
      <w:tblBorders>
        <w:top w:val="single" w:sz="4" w:space="0" w:color="BDD6EE"/>
        <w:left w:val="single" w:sz="4" w:space="0" w:color="BDD6EE"/>
        <w:bottom w:val="single" w:sz="4" w:space="0" w:color="BDD6EE"/>
        <w:right w:val="single" w:sz="4" w:space="0" w:color="BDD6EE"/>
        <w:insideH w:val="single" w:sz="4" w:space="0" w:color="BDD6EE"/>
        <w:insideV w:val="single" w:sz="4" w:space="0" w:color="BDD6EE"/>
      </w:tblBorders>
    </w:tblPr>
    <w:tblStylePr w:type="firstRow">
      <w:rPr>
        <w:b/>
        <w:bCs/>
      </w:rPr>
      <w:tblPr/>
      <w:tcPr>
        <w:tcBorders>
          <w:bottom w:val="single" w:sz="12" w:space="0" w:color="9CC2E5"/>
        </w:tcBorders>
      </w:tcPr>
    </w:tblStylePr>
    <w:tblStylePr w:type="lastRow">
      <w:rPr>
        <w:b/>
        <w:bCs/>
      </w:rPr>
      <w:tblPr/>
      <w:tcPr>
        <w:tcBorders>
          <w:top w:val="double" w:sz="2" w:space="0" w:color="9CC2E5"/>
        </w:tcBorders>
      </w:tcPr>
    </w:tblStylePr>
    <w:tblStylePr w:type="firstCol">
      <w:rPr>
        <w:b/>
        <w:bCs/>
      </w:rPr>
    </w:tblStylePr>
    <w:tblStylePr w:type="lastCol">
      <w:rPr>
        <w:b/>
        <w:bCs/>
      </w:rPr>
    </w:tblStylePr>
  </w:style>
  <w:style w:type="paragraph" w:customStyle="1" w:styleId="f1">
    <w:name w:val="f1"/>
    <w:basedOn w:val="Normal"/>
    <w:rsid w:val="002F13A1"/>
    <w:pPr>
      <w:spacing w:before="100" w:beforeAutospacing="1" w:after="100" w:afterAutospacing="1"/>
      <w:jc w:val="left"/>
    </w:pPr>
    <w:rPr>
      <w:rFonts w:eastAsia="Times New Roman"/>
      <w:lang w:eastAsia="lv-LV"/>
    </w:rPr>
  </w:style>
  <w:style w:type="paragraph" w:customStyle="1" w:styleId="FootnotesymbolCarZchn">
    <w:name w:val="Footnote symbol Car Zchn"/>
    <w:aliases w:val="Footnote Car Zchn,Times 10 Point Car Zchn,Exposant 3 Point Car Zchn,Footnote Reference Superscript Car Zchn,Char Char Char Char Char Car Zchn,BVI fnr Car Zchn,SUPERS Car Zchn"/>
    <w:basedOn w:val="Normal"/>
    <w:link w:val="FootnoteReference"/>
    <w:uiPriority w:val="99"/>
    <w:rsid w:val="002F13A1"/>
    <w:pPr>
      <w:spacing w:after="160" w:line="240" w:lineRule="exact"/>
    </w:pPr>
    <w:rPr>
      <w:rFonts w:asciiTheme="minorHAnsi" w:hAnsiTheme="minorHAnsi" w:cstheme="minorBidi"/>
      <w:sz w:val="22"/>
      <w:szCs w:val="22"/>
      <w:vertAlign w:val="superscript"/>
    </w:rPr>
  </w:style>
  <w:style w:type="character" w:customStyle="1" w:styleId="cf01">
    <w:name w:val="cf01"/>
    <w:basedOn w:val="DefaultParagraphFont"/>
    <w:rsid w:val="002F13A1"/>
    <w:rPr>
      <w:rFonts w:ascii="Segoe UI" w:hAnsi="Segoe UI" w:cs="Segoe UI" w:hint="default"/>
      <w:sz w:val="18"/>
      <w:szCs w:val="18"/>
    </w:rPr>
  </w:style>
  <w:style w:type="numbering" w:customStyle="1" w:styleId="NoList1">
    <w:name w:val="No List1"/>
    <w:next w:val="NoList"/>
    <w:uiPriority w:val="99"/>
    <w:semiHidden/>
    <w:unhideWhenUsed/>
    <w:rsid w:val="00955BC0"/>
  </w:style>
  <w:style w:type="character" w:customStyle="1" w:styleId="markedcontent">
    <w:name w:val="markedcontent"/>
    <w:basedOn w:val="DefaultParagraphFont"/>
    <w:rsid w:val="00955BC0"/>
  </w:style>
  <w:style w:type="character" w:customStyle="1" w:styleId="FootnoteCharacters">
    <w:name w:val="Footnote Characters"/>
    <w:basedOn w:val="DefaultParagraphFont"/>
    <w:link w:val="Char2"/>
    <w:uiPriority w:val="99"/>
    <w:qFormat/>
    <w:locked/>
    <w:rsid w:val="00955BC0"/>
    <w:rPr>
      <w:rFonts w:ascii="Calibri" w:eastAsia="Calibri" w:hAnsi="Calibri" w:cs="Times New Roman"/>
      <w:vertAlign w:val="superscript"/>
    </w:rPr>
  </w:style>
  <w:style w:type="character" w:styleId="Emphasis">
    <w:name w:val="Emphasis"/>
    <w:basedOn w:val="DefaultParagraphFont"/>
    <w:uiPriority w:val="20"/>
    <w:qFormat/>
    <w:rsid w:val="00955BC0"/>
    <w:rPr>
      <w:b/>
      <w:bCs/>
      <w:i/>
      <w:iCs/>
    </w:rPr>
  </w:style>
  <w:style w:type="paragraph" w:customStyle="1" w:styleId="TextBoxIntro">
    <w:name w:val="Text Box Intro"/>
    <w:basedOn w:val="Normal"/>
    <w:link w:val="TextBoxIntroChar"/>
    <w:qFormat/>
    <w:rsid w:val="00955BC0"/>
    <w:pPr>
      <w:numPr>
        <w:numId w:val="45"/>
      </w:numPr>
      <w:pBdr>
        <w:top w:val="single" w:sz="4" w:space="1" w:color="4A773C"/>
        <w:bottom w:val="single" w:sz="4" w:space="1" w:color="4A773C"/>
      </w:pBdr>
      <w:shd w:val="pct5" w:color="auto" w:fill="auto"/>
    </w:pPr>
    <w:rPr>
      <w:rFonts w:eastAsia="Times New Roman"/>
      <w:i/>
      <w:iCs/>
      <w:color w:val="4A773C"/>
    </w:rPr>
  </w:style>
  <w:style w:type="character" w:customStyle="1" w:styleId="TextBoxIntroChar">
    <w:name w:val="Text Box Intro Char"/>
    <w:basedOn w:val="DefaultParagraphFont"/>
    <w:link w:val="TextBoxIntro"/>
    <w:rsid w:val="00955BC0"/>
    <w:rPr>
      <w:rFonts w:ascii="Times New Roman" w:eastAsia="Times New Roman" w:hAnsi="Times New Roman" w:cs="Times New Roman"/>
      <w:i/>
      <w:iCs/>
      <w:color w:val="4A773C"/>
      <w:sz w:val="24"/>
      <w:szCs w:val="24"/>
      <w:shd w:val="pct5" w:color="auto" w:fill="auto"/>
    </w:rPr>
  </w:style>
  <w:style w:type="paragraph" w:styleId="EndnoteText">
    <w:name w:val="endnote text"/>
    <w:basedOn w:val="Normal"/>
    <w:link w:val="EndnoteTextChar"/>
    <w:uiPriority w:val="99"/>
    <w:semiHidden/>
    <w:unhideWhenUsed/>
    <w:rsid w:val="00955BC0"/>
    <w:pPr>
      <w:spacing w:after="0"/>
    </w:pPr>
    <w:rPr>
      <w:sz w:val="20"/>
      <w:szCs w:val="20"/>
    </w:rPr>
  </w:style>
  <w:style w:type="character" w:customStyle="1" w:styleId="EndnoteTextChar">
    <w:name w:val="Endnote Text Char"/>
    <w:basedOn w:val="DefaultParagraphFont"/>
    <w:link w:val="EndnoteText"/>
    <w:uiPriority w:val="99"/>
    <w:semiHidden/>
    <w:rsid w:val="00955BC0"/>
    <w:rPr>
      <w:rFonts w:ascii="Times New Roman" w:hAnsi="Times New Roman" w:cs="Times New Roman"/>
      <w:sz w:val="20"/>
      <w:szCs w:val="20"/>
    </w:rPr>
  </w:style>
  <w:style w:type="character" w:styleId="EndnoteReference">
    <w:name w:val="endnote reference"/>
    <w:basedOn w:val="DefaultParagraphFont"/>
    <w:uiPriority w:val="99"/>
    <w:semiHidden/>
    <w:unhideWhenUsed/>
    <w:rsid w:val="00955BC0"/>
    <w:rPr>
      <w:vertAlign w:val="superscript"/>
    </w:rPr>
  </w:style>
  <w:style w:type="numbering" w:customStyle="1" w:styleId="NoList2">
    <w:name w:val="No List2"/>
    <w:next w:val="NoList"/>
    <w:uiPriority w:val="99"/>
    <w:semiHidden/>
    <w:unhideWhenUsed/>
    <w:rsid w:val="00955BC0"/>
  </w:style>
  <w:style w:type="table" w:customStyle="1" w:styleId="KPMGTextTable1">
    <w:name w:val="KPMG Text Table1"/>
    <w:basedOn w:val="KPMGFinancialTable"/>
    <w:uiPriority w:val="99"/>
    <w:rsid w:val="00955BC0"/>
    <w:pPr>
      <w:jc w:val="left"/>
    </w:pPr>
    <w:tblPr/>
    <w:tblStylePr w:type="firstRow">
      <w:pPr>
        <w:jc w:val="left"/>
      </w:pPr>
      <w:rPr>
        <w:rFonts w:asciiTheme="minorHAnsi" w:hAnsiTheme="minorHAnsi"/>
        <w:b/>
        <w:color w:val="auto"/>
        <w:sz w:val="18"/>
      </w:rPr>
      <w:tblPr/>
      <w:tcPr>
        <w:shd w:val="clear" w:color="auto" w:fill="00338D"/>
      </w:tcPr>
    </w:tblStylePr>
    <w:tblStylePr w:type="lastRow">
      <w:tblPr/>
      <w:tcPr>
        <w:tcBorders>
          <w:top w:val="nil"/>
          <w:left w:val="nil"/>
          <w:bottom w:val="nil"/>
          <w:right w:val="nil"/>
          <w:insideH w:val="nil"/>
          <w:insideV w:val="nil"/>
          <w:tl2br w:val="nil"/>
          <w:tr2bl w:val="nil"/>
        </w:tcBorders>
      </w:tcPr>
    </w:tblStylePr>
    <w:tblStylePr w:type="firstCol">
      <w:pPr>
        <w:jc w:val="left"/>
      </w:pPr>
    </w:tblStylePr>
  </w:style>
  <w:style w:type="numbering" w:customStyle="1" w:styleId="WWOutlineListStyle121">
    <w:name w:val="WW_OutlineListStyle_121"/>
    <w:basedOn w:val="NoList"/>
    <w:rsid w:val="00955BC0"/>
    <w:pPr>
      <w:numPr>
        <w:numId w:val="28"/>
      </w:numPr>
    </w:pPr>
  </w:style>
  <w:style w:type="numbering" w:customStyle="1" w:styleId="WWOutlineListStyle111">
    <w:name w:val="WW_OutlineListStyle_111"/>
    <w:basedOn w:val="NoList"/>
    <w:rsid w:val="00955BC0"/>
    <w:pPr>
      <w:numPr>
        <w:numId w:val="29"/>
      </w:numPr>
    </w:pPr>
  </w:style>
  <w:style w:type="numbering" w:customStyle="1" w:styleId="WWOutlineListStyle101">
    <w:name w:val="WW_OutlineListStyle_101"/>
    <w:basedOn w:val="NoList"/>
    <w:rsid w:val="00955BC0"/>
    <w:pPr>
      <w:numPr>
        <w:numId w:val="30"/>
      </w:numPr>
    </w:pPr>
  </w:style>
  <w:style w:type="numbering" w:customStyle="1" w:styleId="WWOutlineListStyle91">
    <w:name w:val="WW_OutlineListStyle_91"/>
    <w:basedOn w:val="NoList"/>
    <w:rsid w:val="00955BC0"/>
    <w:pPr>
      <w:numPr>
        <w:numId w:val="46"/>
      </w:numPr>
    </w:pPr>
  </w:style>
  <w:style w:type="numbering" w:customStyle="1" w:styleId="WWOutlineListStyle81">
    <w:name w:val="WW_OutlineListStyle_81"/>
    <w:basedOn w:val="NoList"/>
    <w:rsid w:val="00955BC0"/>
    <w:pPr>
      <w:numPr>
        <w:numId w:val="39"/>
      </w:numPr>
    </w:pPr>
  </w:style>
  <w:style w:type="numbering" w:customStyle="1" w:styleId="WWOutlineListStyle71">
    <w:name w:val="WW_OutlineListStyle_71"/>
    <w:basedOn w:val="NoList"/>
    <w:rsid w:val="00955BC0"/>
    <w:pPr>
      <w:numPr>
        <w:numId w:val="31"/>
      </w:numPr>
    </w:pPr>
  </w:style>
  <w:style w:type="numbering" w:customStyle="1" w:styleId="WWOutlineListStyle61">
    <w:name w:val="WW_OutlineListStyle_61"/>
    <w:basedOn w:val="NoList"/>
    <w:rsid w:val="00955BC0"/>
    <w:pPr>
      <w:numPr>
        <w:numId w:val="32"/>
      </w:numPr>
    </w:pPr>
  </w:style>
  <w:style w:type="numbering" w:customStyle="1" w:styleId="WWOutlineListStyle51">
    <w:name w:val="WW_OutlineListStyle_51"/>
    <w:basedOn w:val="NoList"/>
    <w:rsid w:val="00955BC0"/>
    <w:pPr>
      <w:numPr>
        <w:numId w:val="33"/>
      </w:numPr>
    </w:pPr>
  </w:style>
  <w:style w:type="numbering" w:customStyle="1" w:styleId="WWOutlineListStyle41">
    <w:name w:val="WW_OutlineListStyle_41"/>
    <w:basedOn w:val="NoList"/>
    <w:rsid w:val="00955BC0"/>
    <w:pPr>
      <w:numPr>
        <w:numId w:val="36"/>
      </w:numPr>
    </w:pPr>
  </w:style>
  <w:style w:type="numbering" w:customStyle="1" w:styleId="WWOutlineListStyle31">
    <w:name w:val="WW_OutlineListStyle_31"/>
    <w:basedOn w:val="NoList"/>
    <w:rsid w:val="00955BC0"/>
    <w:pPr>
      <w:numPr>
        <w:numId w:val="37"/>
      </w:numPr>
    </w:pPr>
  </w:style>
  <w:style w:type="numbering" w:customStyle="1" w:styleId="WWOutlineListStyle21">
    <w:name w:val="WW_OutlineListStyle_21"/>
    <w:basedOn w:val="NoList"/>
    <w:rsid w:val="00955BC0"/>
    <w:pPr>
      <w:numPr>
        <w:numId w:val="35"/>
      </w:numPr>
    </w:pPr>
  </w:style>
  <w:style w:type="numbering" w:customStyle="1" w:styleId="WWOutlineListStyle13">
    <w:name w:val="WW_OutlineListStyle_13"/>
    <w:basedOn w:val="NoList"/>
    <w:rsid w:val="00955BC0"/>
    <w:pPr>
      <w:numPr>
        <w:numId w:val="40"/>
      </w:numPr>
    </w:pPr>
  </w:style>
  <w:style w:type="numbering" w:customStyle="1" w:styleId="WWOutlineListStyle11">
    <w:name w:val="WW_OutlineListStyle1"/>
    <w:basedOn w:val="NoList"/>
    <w:rsid w:val="00955BC0"/>
    <w:pPr>
      <w:numPr>
        <w:numId w:val="41"/>
      </w:numPr>
    </w:pPr>
  </w:style>
  <w:style w:type="numbering" w:customStyle="1" w:styleId="NoList11">
    <w:name w:val="No List11"/>
    <w:next w:val="NoList"/>
    <w:uiPriority w:val="99"/>
    <w:semiHidden/>
    <w:unhideWhenUsed/>
    <w:rsid w:val="00955BC0"/>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emf"/><Relationship Id="rId18" Type="http://schemas.openxmlformats.org/officeDocument/2006/relationships/image" Target="media/image5.emf"/><Relationship Id="rId26" Type="http://schemas.openxmlformats.org/officeDocument/2006/relationships/chart" Target="charts/chart6.xml"/><Relationship Id="rId39" Type="http://schemas.openxmlformats.org/officeDocument/2006/relationships/image" Target="media/image19.png"/><Relationship Id="rId21" Type="http://schemas.openxmlformats.org/officeDocument/2006/relationships/image" Target="media/image7.png"/><Relationship Id="rId34" Type="http://schemas.openxmlformats.org/officeDocument/2006/relationships/chart" Target="charts/chart9.xml"/><Relationship Id="rId42" Type="http://schemas.openxmlformats.org/officeDocument/2006/relationships/chart" Target="charts/chart13.xml"/><Relationship Id="rId47" Type="http://schemas.openxmlformats.org/officeDocument/2006/relationships/image" Target="media/image22.png"/><Relationship Id="rId50" Type="http://schemas.openxmlformats.org/officeDocument/2006/relationships/image" Target="media/image25.png"/><Relationship Id="rId55" Type="http://schemas.openxmlformats.org/officeDocument/2006/relationships/image" Target="media/image30.png"/><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4.emf"/><Relationship Id="rId20" Type="http://schemas.openxmlformats.org/officeDocument/2006/relationships/image" Target="media/image6.emf"/><Relationship Id="rId29" Type="http://schemas.openxmlformats.org/officeDocument/2006/relationships/image" Target="media/image13.png"/><Relationship Id="rId41" Type="http://schemas.openxmlformats.org/officeDocument/2006/relationships/chart" Target="charts/chart12.xml"/><Relationship Id="rId54" Type="http://schemas.openxmlformats.org/officeDocument/2006/relationships/image" Target="media/image29.png"/><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hart" Target="charts/chart1.xml"/><Relationship Id="rId24" Type="http://schemas.openxmlformats.org/officeDocument/2006/relationships/image" Target="media/image10.png"/><Relationship Id="rId32" Type="http://schemas.openxmlformats.org/officeDocument/2006/relationships/chart" Target="charts/chart7.xml"/><Relationship Id="rId37" Type="http://schemas.openxmlformats.org/officeDocument/2006/relationships/image" Target="media/image17.emf"/><Relationship Id="rId40" Type="http://schemas.openxmlformats.org/officeDocument/2006/relationships/chart" Target="charts/chart11.xml"/><Relationship Id="rId45" Type="http://schemas.openxmlformats.org/officeDocument/2006/relationships/image" Target="media/image20.png"/><Relationship Id="rId53" Type="http://schemas.openxmlformats.org/officeDocument/2006/relationships/image" Target="media/image28.png"/><Relationship Id="rId58" Type="http://schemas.openxmlformats.org/officeDocument/2006/relationships/image" Target="media/image33.png"/><Relationship Id="rId5" Type="http://schemas.openxmlformats.org/officeDocument/2006/relationships/numbering" Target="numbering.xml"/><Relationship Id="rId15" Type="http://schemas.openxmlformats.org/officeDocument/2006/relationships/image" Target="media/image3.emf"/><Relationship Id="rId23" Type="http://schemas.openxmlformats.org/officeDocument/2006/relationships/image" Target="media/image9.png"/><Relationship Id="rId28" Type="http://schemas.openxmlformats.org/officeDocument/2006/relationships/image" Target="media/image12.png"/><Relationship Id="rId36" Type="http://schemas.openxmlformats.org/officeDocument/2006/relationships/chart" Target="charts/chart10.xml"/><Relationship Id="rId49" Type="http://schemas.openxmlformats.org/officeDocument/2006/relationships/image" Target="media/image24.png"/><Relationship Id="rId57" Type="http://schemas.openxmlformats.org/officeDocument/2006/relationships/image" Target="media/image32.png"/><Relationship Id="rId61"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chart" Target="charts/chart4.xml"/><Relationship Id="rId31" Type="http://schemas.openxmlformats.org/officeDocument/2006/relationships/image" Target="media/image15.png"/><Relationship Id="rId44" Type="http://schemas.openxmlformats.org/officeDocument/2006/relationships/chart" Target="charts/chart15.xml"/><Relationship Id="rId52" Type="http://schemas.openxmlformats.org/officeDocument/2006/relationships/image" Target="media/image27.png"/><Relationship Id="rId60"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2.emf"/><Relationship Id="rId22" Type="http://schemas.openxmlformats.org/officeDocument/2006/relationships/image" Target="media/image8.png"/><Relationship Id="rId27" Type="http://schemas.openxmlformats.org/officeDocument/2006/relationships/image" Target="media/image11.png"/><Relationship Id="rId30" Type="http://schemas.openxmlformats.org/officeDocument/2006/relationships/image" Target="media/image14.png"/><Relationship Id="rId35" Type="http://schemas.openxmlformats.org/officeDocument/2006/relationships/image" Target="media/image16.png"/><Relationship Id="rId43" Type="http://schemas.openxmlformats.org/officeDocument/2006/relationships/chart" Target="charts/chart14.xml"/><Relationship Id="rId48" Type="http://schemas.openxmlformats.org/officeDocument/2006/relationships/image" Target="media/image23.png"/><Relationship Id="rId56" Type="http://schemas.openxmlformats.org/officeDocument/2006/relationships/image" Target="media/image31.png"/><Relationship Id="rId8" Type="http://schemas.openxmlformats.org/officeDocument/2006/relationships/webSettings" Target="webSettings.xml"/><Relationship Id="rId51" Type="http://schemas.openxmlformats.org/officeDocument/2006/relationships/image" Target="media/image26.png"/><Relationship Id="rId3" Type="http://schemas.openxmlformats.org/officeDocument/2006/relationships/customXml" Target="../customXml/item3.xml"/><Relationship Id="rId12" Type="http://schemas.openxmlformats.org/officeDocument/2006/relationships/chart" Target="charts/chart2.xml"/><Relationship Id="rId17" Type="http://schemas.openxmlformats.org/officeDocument/2006/relationships/chart" Target="charts/chart3.xml"/><Relationship Id="rId25" Type="http://schemas.openxmlformats.org/officeDocument/2006/relationships/chart" Target="charts/chart5.xml"/><Relationship Id="rId33" Type="http://schemas.openxmlformats.org/officeDocument/2006/relationships/chart" Target="charts/chart8.xml"/><Relationship Id="rId38" Type="http://schemas.openxmlformats.org/officeDocument/2006/relationships/image" Target="media/image18.png"/><Relationship Id="rId46" Type="http://schemas.openxmlformats.org/officeDocument/2006/relationships/image" Target="media/image21.png"/><Relationship Id="rId59" Type="http://schemas.openxmlformats.org/officeDocument/2006/relationships/header" Target="header1.xml"/></Relationships>
</file>

<file path=word/_rels/footnotes.xml.rels><?xml version="1.0" encoding="UTF-8" standalone="yes"?>
<Relationships xmlns="http://schemas.openxmlformats.org/package/2006/relationships"><Relationship Id="rId1" Type="http://schemas.openxmlformats.org/officeDocument/2006/relationships/hyperlink" Target="https://likumi.lv/ta/id/274742-pasvaldibu-finansu-izlidzinasanas-likums"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embeddings/oleObject2.bin"/><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embeddings/oleObject3.bin"/></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oleObject" Target="../embeddings/oleObject4.bin"/></Relationships>
</file>

<file path=word/charts/_rels/chart5.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oleObject" Target="../embeddings/oleObject5.bin"/></Relationships>
</file>

<file path=word/charts/_rels/chart6.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oleObject" Target="../embeddings/oleObject6.bin"/></Relationships>
</file>

<file path=word/charts/_rels/chart7.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package" Target="../embeddings/Microsoft_Excel_Worksheet.xlsx"/></Relationships>
</file>

<file path=word/charts/_rels/chart8.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package" Target="../embeddings/Microsoft_Excel_Worksheet1.xlsx"/></Relationships>
</file>

<file path=word/charts/_rels/chart9.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package" Target="../embeddings/Microsoft_Excel_Worksheet2.xlsx"/></Relationships>
</file>

<file path=word/charts/_rels/chart10.xml.rels><?xml version="1.0" encoding="UTF-8" standalone="yes"?>
<Relationships xmlns="http://schemas.openxmlformats.org/package/2006/relationships"><Relationship Id="rId3" Type="http://schemas.openxmlformats.org/officeDocument/2006/relationships/oleObject" Target="../embeddings/oleObject7.bin"/><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embeddings/oleObject8.bin"/><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embeddings/oleObject9.bin"/><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embeddings/oleObject10.bin"/><Relationship Id="rId2" Type="http://schemas.microsoft.com/office/2011/relationships/chartColorStyle" Target="colors15.xml"/><Relationship Id="rId1" Type="http://schemas.microsoft.com/office/2011/relationships/chartStyle" Target="style1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6210871763421779E-2"/>
          <c:y val="0.13954482643858707"/>
          <c:w val="0.89339042633579013"/>
          <c:h val="0.4991752839283245"/>
        </c:manualLayout>
      </c:layout>
      <c:barChart>
        <c:barDir val="col"/>
        <c:grouping val="clustered"/>
        <c:varyColors val="0"/>
        <c:ser>
          <c:idx val="0"/>
          <c:order val="0"/>
          <c:spPr>
            <a:solidFill>
              <a:schemeClr val="accent1"/>
            </a:solidFill>
            <a:ln w="12700">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'[VARAM_pasvaldības_14112021 (DAK) (1).xlsx]Sheet5'!$A$2:$A$8</c:f>
              <c:strCache>
                <c:ptCount val="7"/>
                <c:pt idx="0">
                  <c:v>Rīga</c:v>
                </c:pt>
                <c:pt idx="1">
                  <c:v>Rēzekne</c:v>
                </c:pt>
                <c:pt idx="2">
                  <c:v>Daugavpils</c:v>
                </c:pt>
                <c:pt idx="3">
                  <c:v>Liepāja</c:v>
                </c:pt>
                <c:pt idx="4">
                  <c:v>Jelgava</c:v>
                </c:pt>
                <c:pt idx="5">
                  <c:v>Ventspils</c:v>
                </c:pt>
                <c:pt idx="6">
                  <c:v>Jūrmala</c:v>
                </c:pt>
              </c:strCache>
            </c:strRef>
          </c:cat>
          <c:val>
            <c:numRef>
              <c:f>'[VARAM_pasvaldības_14112021 (DAK) (1).xlsx]Sheet5'!$D$2:$D$8</c:f>
              <c:numCache>
                <c:formatCode>#,##0.00</c:formatCode>
                <c:ptCount val="7"/>
                <c:pt idx="0">
                  <c:v>2281.3324994239401</c:v>
                </c:pt>
                <c:pt idx="1">
                  <c:v>1718.3323814962901</c:v>
                </c:pt>
                <c:pt idx="2">
                  <c:v>1263.22553897181</c:v>
                </c:pt>
                <c:pt idx="3">
                  <c:v>1121.1083345582799</c:v>
                </c:pt>
                <c:pt idx="4">
                  <c:v>1004.75954387705</c:v>
                </c:pt>
                <c:pt idx="5">
                  <c:v>647.76531492666095</c:v>
                </c:pt>
                <c:pt idx="6">
                  <c:v>567.76263823064801</c:v>
                </c:pt>
              </c:numCache>
            </c:numRef>
          </c:val>
          <c:extLst>
            <c:ext xmlns:c16="http://schemas.microsoft.com/office/drawing/2014/chart" uri="{C3380CC4-5D6E-409C-BE32-E72D297353CC}">
              <c16:uniqueId val="{00000000-FD4E-4337-8B27-FDBDEAFC2BD3}"/>
            </c:ext>
          </c:extLst>
        </c:ser>
        <c:dLbls>
          <c:showLegendKey val="0"/>
          <c:showVal val="0"/>
          <c:showCatName val="0"/>
          <c:showSerName val="0"/>
          <c:showPercent val="0"/>
          <c:showBubbleSize val="0"/>
        </c:dLbls>
        <c:gapWidth val="150"/>
        <c:axId val="579024943"/>
        <c:axId val="579019119"/>
      </c:barChart>
      <c:catAx>
        <c:axId val="579024943"/>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579019119"/>
        <c:crosses val="autoZero"/>
        <c:auto val="1"/>
        <c:lblAlgn val="ctr"/>
        <c:lblOffset val="100"/>
        <c:noMultiLvlLbl val="0"/>
      </c:catAx>
      <c:valAx>
        <c:axId val="579019119"/>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579024943"/>
        <c:crosses val="autoZero"/>
        <c:crossBetween val="between"/>
      </c:valAx>
      <c:spPr>
        <a:noFill/>
        <a:ln>
          <a:noFill/>
        </a:ln>
        <a:effectLst/>
      </c:spPr>
    </c:plotArea>
    <c:plotVisOnly val="1"/>
    <c:dispBlanksAs val="zero"/>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w="12700">
              <a:noFill/>
            </a:ln>
            <a:effectLst/>
          </c:spPr>
          <c:invertIfNegative val="0"/>
          <c:cat>
            <c:strRef>
              <c:f>Sheet1!$A$10:$A$45</c:f>
              <c:strCache>
                <c:ptCount val="36"/>
                <c:pt idx="0">
                  <c:v>Salaspils novads</c:v>
                </c:pt>
                <c:pt idx="1">
                  <c:v>Mārupes novads</c:v>
                </c:pt>
                <c:pt idx="2">
                  <c:v>Ādažu novads</c:v>
                </c:pt>
                <c:pt idx="3">
                  <c:v>Olaines novads</c:v>
                </c:pt>
                <c:pt idx="4">
                  <c:v>Ķekavas novads</c:v>
                </c:pt>
                <c:pt idx="5">
                  <c:v>Ropažu novads</c:v>
                </c:pt>
                <c:pt idx="6">
                  <c:v>Saulkrastu novads</c:v>
                </c:pt>
                <c:pt idx="7">
                  <c:v>Ogres novads</c:v>
                </c:pt>
                <c:pt idx="8">
                  <c:v>Siguldas novads</c:v>
                </c:pt>
                <c:pt idx="9">
                  <c:v>Jelgavas novads</c:v>
                </c:pt>
                <c:pt idx="10">
                  <c:v>Bauskas novads</c:v>
                </c:pt>
                <c:pt idx="11">
                  <c:v>Tukuma novads</c:v>
                </c:pt>
                <c:pt idx="12">
                  <c:v>Dobeles novads</c:v>
                </c:pt>
                <c:pt idx="13">
                  <c:v>Līvānu novads</c:v>
                </c:pt>
                <c:pt idx="14">
                  <c:v>Valmieras novads</c:v>
                </c:pt>
                <c:pt idx="15">
                  <c:v>Cēsu novads</c:v>
                </c:pt>
                <c:pt idx="16">
                  <c:v>Jēkabpils novads</c:v>
                </c:pt>
                <c:pt idx="17">
                  <c:v>Talsu novads</c:v>
                </c:pt>
                <c:pt idx="18">
                  <c:v>Aizkraukles novads</c:v>
                </c:pt>
                <c:pt idx="19">
                  <c:v>Saldus novads</c:v>
                </c:pt>
                <c:pt idx="20">
                  <c:v>Preiļu novads</c:v>
                </c:pt>
                <c:pt idx="21">
                  <c:v>Limbažu novads</c:v>
                </c:pt>
                <c:pt idx="22">
                  <c:v>Kuldīgas novads</c:v>
                </c:pt>
                <c:pt idx="23">
                  <c:v>Augšdaugavas novads</c:v>
                </c:pt>
                <c:pt idx="24">
                  <c:v>Varakļānu novads</c:v>
                </c:pt>
                <c:pt idx="25">
                  <c:v>Rēzeknes novads</c:v>
                </c:pt>
                <c:pt idx="26">
                  <c:v>Gulbenes novads</c:v>
                </c:pt>
                <c:pt idx="27">
                  <c:v>Smiltenes novads</c:v>
                </c:pt>
                <c:pt idx="28">
                  <c:v>Krāslavas novads</c:v>
                </c:pt>
                <c:pt idx="29">
                  <c:v>Madonas novads</c:v>
                </c:pt>
                <c:pt idx="30">
                  <c:v>Dienvidkurzemes novads</c:v>
                </c:pt>
                <c:pt idx="31">
                  <c:v>Ludzas novads</c:v>
                </c:pt>
                <c:pt idx="32">
                  <c:v>Valkas novads</c:v>
                </c:pt>
                <c:pt idx="33">
                  <c:v>Alūksnes novads</c:v>
                </c:pt>
                <c:pt idx="34">
                  <c:v>Balvu novads</c:v>
                </c:pt>
                <c:pt idx="35">
                  <c:v>Ventspils novads</c:v>
                </c:pt>
              </c:strCache>
            </c:strRef>
          </c:cat>
          <c:val>
            <c:numRef>
              <c:f>Sheet1!$B$10:$B$45</c:f>
              <c:numCache>
                <c:formatCode>#,##0.00</c:formatCode>
                <c:ptCount val="36"/>
                <c:pt idx="0">
                  <c:v>195.58380184144099</c:v>
                </c:pt>
                <c:pt idx="1">
                  <c:v>101.91359981555701</c:v>
                </c:pt>
                <c:pt idx="2">
                  <c:v>89.470220467258997</c:v>
                </c:pt>
                <c:pt idx="3">
                  <c:v>69.104927924907798</c:v>
                </c:pt>
                <c:pt idx="4">
                  <c:v>68.115750528541199</c:v>
                </c:pt>
                <c:pt idx="5">
                  <c:v>61.244117427354901</c:v>
                </c:pt>
                <c:pt idx="6">
                  <c:v>35.106804509923997</c:v>
                </c:pt>
                <c:pt idx="7">
                  <c:v>33.459186560181102</c:v>
                </c:pt>
                <c:pt idx="8">
                  <c:v>31.3456905261522</c:v>
                </c:pt>
                <c:pt idx="9">
                  <c:v>21.244431689147898</c:v>
                </c:pt>
                <c:pt idx="10">
                  <c:v>20.583742096980501</c:v>
                </c:pt>
                <c:pt idx="11">
                  <c:v>19.5263807088769</c:v>
                </c:pt>
                <c:pt idx="12">
                  <c:v>19.031532914859898</c:v>
                </c:pt>
                <c:pt idx="13">
                  <c:v>18.898725838327699</c:v>
                </c:pt>
                <c:pt idx="14">
                  <c:v>18.628822027915099</c:v>
                </c:pt>
                <c:pt idx="15">
                  <c:v>16.9521209371051</c:v>
                </c:pt>
                <c:pt idx="16">
                  <c:v>14.531241651974099</c:v>
                </c:pt>
                <c:pt idx="17">
                  <c:v>14.1896242510668</c:v>
                </c:pt>
                <c:pt idx="18">
                  <c:v>13.835675504439401</c:v>
                </c:pt>
                <c:pt idx="19">
                  <c:v>13.774406956298201</c:v>
                </c:pt>
                <c:pt idx="20">
                  <c:v>12.851391414480901</c:v>
                </c:pt>
                <c:pt idx="21">
                  <c:v>12.3717722691901</c:v>
                </c:pt>
                <c:pt idx="22">
                  <c:v>11.863506579078701</c:v>
                </c:pt>
                <c:pt idx="23">
                  <c:v>11.5039793265267</c:v>
                </c:pt>
                <c:pt idx="24">
                  <c:v>11.416954519286101</c:v>
                </c:pt>
                <c:pt idx="25">
                  <c:v>11.358996065933001</c:v>
                </c:pt>
                <c:pt idx="26">
                  <c:v>11.303195751819</c:v>
                </c:pt>
                <c:pt idx="27">
                  <c:v>10.746794177593401</c:v>
                </c:pt>
                <c:pt idx="28">
                  <c:v>10.6022423032744</c:v>
                </c:pt>
                <c:pt idx="29">
                  <c:v>10.1498185790644</c:v>
                </c:pt>
                <c:pt idx="30">
                  <c:v>9.9544373457804394</c:v>
                </c:pt>
                <c:pt idx="31">
                  <c:v>9.8511223846944596</c:v>
                </c:pt>
                <c:pt idx="32">
                  <c:v>9.5562576369700896</c:v>
                </c:pt>
                <c:pt idx="33">
                  <c:v>9.2151919610776698</c:v>
                </c:pt>
                <c:pt idx="34">
                  <c:v>8.6700043991034192</c:v>
                </c:pt>
                <c:pt idx="35">
                  <c:v>4.7338481945947697</c:v>
                </c:pt>
              </c:numCache>
            </c:numRef>
          </c:val>
          <c:extLst>
            <c:ext xmlns:c16="http://schemas.microsoft.com/office/drawing/2014/chart" uri="{C3380CC4-5D6E-409C-BE32-E72D297353CC}">
              <c16:uniqueId val="{00000000-3F55-458A-B251-AE320AFFD1CD}"/>
            </c:ext>
          </c:extLst>
        </c:ser>
        <c:dLbls>
          <c:showLegendKey val="0"/>
          <c:showVal val="0"/>
          <c:showCatName val="0"/>
          <c:showSerName val="0"/>
          <c:showPercent val="0"/>
          <c:showBubbleSize val="0"/>
        </c:dLbls>
        <c:gapWidth val="150"/>
        <c:axId val="611151024"/>
        <c:axId val="611151856"/>
      </c:barChart>
      <c:catAx>
        <c:axId val="6111510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611151856"/>
        <c:crosses val="autoZero"/>
        <c:auto val="1"/>
        <c:lblAlgn val="ctr"/>
        <c:lblOffset val="100"/>
        <c:noMultiLvlLbl val="0"/>
      </c:catAx>
      <c:valAx>
        <c:axId val="611151856"/>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61115102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strRef>
              <c:f>[VARAM_ATR_12112021.xlsx]Sheet2!$D$5</c:f>
              <c:strCache>
                <c:ptCount val="1"/>
                <c:pt idx="0">
                  <c:v>2020. gads </c:v>
                </c:pt>
              </c:strCache>
            </c:strRef>
          </c:tx>
          <c:spPr>
            <a:solidFill>
              <a:schemeClr val="accent1"/>
            </a:solidFill>
            <a:ln>
              <a:noFill/>
            </a:ln>
            <a:effectLst/>
          </c:spPr>
          <c:invertIfNegative val="0"/>
          <c:dLbls>
            <c:dLbl>
              <c:idx val="0"/>
              <c:layout>
                <c:manualLayout>
                  <c:x val="-2.0980853236783961E-3"/>
                  <c:y val="1.199399733487712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EA6-42EE-A622-B5503EBD637C}"/>
                </c:ext>
              </c:extLst>
            </c:dLbl>
            <c:dLbl>
              <c:idx val="1"/>
              <c:layout>
                <c:manualLayout>
                  <c:x val="0"/>
                  <c:y val="7.995998223251272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EA6-42EE-A622-B5503EBD637C}"/>
                </c:ext>
              </c:extLst>
            </c:dLbl>
            <c:dLbl>
              <c:idx val="2"/>
              <c:layout>
                <c:manualLayout>
                  <c:x val="-7.6928906512248561E-17"/>
                  <c:y val="2.398799466975425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EA6-42EE-A622-B5503EBD637C}"/>
                </c:ext>
              </c:extLst>
            </c:dLbl>
            <c:dLbl>
              <c:idx val="3"/>
              <c:layout>
                <c:manualLayout>
                  <c:x val="-1.8882767913105603E-2"/>
                  <c:y val="1.599199644650283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EA6-42EE-A622-B5503EBD637C}"/>
                </c:ext>
              </c:extLst>
            </c:dLbl>
            <c:dLbl>
              <c:idx val="4"/>
              <c:layout>
                <c:manualLayout>
                  <c:x val="-6.2942559710351884E-3"/>
                  <c:y val="2.398799466975425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EA6-42EE-A622-B5503EBD637C}"/>
                </c:ext>
              </c:extLst>
            </c:dLbl>
            <c:dLbl>
              <c:idx val="5"/>
              <c:layout>
                <c:manualLayout>
                  <c:x val="-4.1961706473567541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EA6-42EE-A622-B5503EBD637C}"/>
                </c:ext>
              </c:extLst>
            </c:dLbl>
            <c:dLbl>
              <c:idx val="6"/>
              <c:layout>
                <c:manualLayout>
                  <c:x val="-1.4686597265748773E-2"/>
                  <c:y val="2.398799466975425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6EA6-42EE-A622-B5503EBD637C}"/>
                </c:ext>
              </c:extLst>
            </c:dLbl>
            <c:dLbl>
              <c:idx val="7"/>
              <c:layout>
                <c:manualLayout>
                  <c:x val="-1.4686597265748773E-2"/>
                  <c:y val="1.599199644650283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6EA6-42EE-A622-B5503EBD637C}"/>
                </c:ext>
              </c:extLst>
            </c:dLbl>
            <c:dLbl>
              <c:idx val="8"/>
              <c:layout>
                <c:manualLayout>
                  <c:x val="0"/>
                  <c:y val="7.99599822325141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6EA6-42EE-A622-B5503EBD637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[VARAM_ATR_12112021.xlsx]Sheet2!$C$6:$C$14</c:f>
              <c:strCache>
                <c:ptCount val="9"/>
                <c:pt idx="0">
                  <c:v>Vispārējie valdības dienesti</c:v>
                </c:pt>
                <c:pt idx="1">
                  <c:v>Sabiedriskā kārtība un drošība</c:v>
                </c:pt>
                <c:pt idx="2">
                  <c:v>Ekonomiskā darbība</c:v>
                </c:pt>
                <c:pt idx="3">
                  <c:v>Vides aizsardzība</c:v>
                </c:pt>
                <c:pt idx="4">
                  <c:v>Teritoriju un mājokļu apsaimniekošana</c:v>
                </c:pt>
                <c:pt idx="5">
                  <c:v>Veselība</c:v>
                </c:pt>
                <c:pt idx="6">
                  <c:v>Atpūta, kultūra un reliģija</c:v>
                </c:pt>
                <c:pt idx="7">
                  <c:v>Izglītība</c:v>
                </c:pt>
                <c:pt idx="8">
                  <c:v>Sociālā aizsardzība</c:v>
                </c:pt>
              </c:strCache>
            </c:strRef>
          </c:cat>
          <c:val>
            <c:numRef>
              <c:f>[VARAM_ATR_12112021.xlsx]Sheet2!$D$6:$D$14</c:f>
              <c:numCache>
                <c:formatCode>#\ ##0.00_ ;\-#\ ##0.00\ </c:formatCode>
                <c:ptCount val="9"/>
                <c:pt idx="0">
                  <c:v>392.91</c:v>
                </c:pt>
                <c:pt idx="1">
                  <c:v>52.86</c:v>
                </c:pt>
                <c:pt idx="2">
                  <c:v>586.53</c:v>
                </c:pt>
                <c:pt idx="3">
                  <c:v>53.89</c:v>
                </c:pt>
                <c:pt idx="4">
                  <c:v>403.14</c:v>
                </c:pt>
                <c:pt idx="5">
                  <c:v>17.27</c:v>
                </c:pt>
                <c:pt idx="6">
                  <c:v>281.05</c:v>
                </c:pt>
                <c:pt idx="7">
                  <c:v>1342.5</c:v>
                </c:pt>
                <c:pt idx="8">
                  <c:v>309.38</c:v>
                </c:pt>
              </c:numCache>
            </c:numRef>
          </c:val>
          <c:extLst>
            <c:ext xmlns:c16="http://schemas.microsoft.com/office/drawing/2014/chart" uri="{C3380CC4-5D6E-409C-BE32-E72D297353CC}">
              <c16:uniqueId val="{00000009-6EA6-42EE-A622-B5503EBD637C}"/>
            </c:ext>
          </c:extLst>
        </c:ser>
        <c:ser>
          <c:idx val="1"/>
          <c:order val="1"/>
          <c:tx>
            <c:strRef>
              <c:f>[VARAM_ATR_12112021.xlsx]Sheet2!$E$5</c:f>
              <c:strCache>
                <c:ptCount val="1"/>
                <c:pt idx="0">
                  <c:v>2021. gads  </c:v>
                </c:pt>
              </c:strCache>
            </c:strRef>
          </c:tx>
          <c:spPr>
            <a:solidFill>
              <a:schemeClr val="accent2"/>
            </a:solidFill>
            <a:ln>
              <a:noFill/>
            </a:ln>
            <a:effectLst/>
          </c:spPr>
          <c:invertIfNegative val="0"/>
          <c:dLbls>
            <c:dLbl>
              <c:idx val="5"/>
              <c:layout>
                <c:manualLayout>
                  <c:x val="0"/>
                  <c:y val="-2.867383512544807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6EA6-42EE-A622-B5503EBD637C}"/>
                </c:ext>
              </c:extLst>
            </c:dLbl>
            <c:dLbl>
              <c:idx val="8"/>
              <c:layout>
                <c:manualLayout>
                  <c:x val="0"/>
                  <c:y val="-9.55794504181600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6EA6-42EE-A622-B5503EBD637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[VARAM_ATR_12112021.xlsx]Sheet2!$C$6:$C$14</c:f>
              <c:strCache>
                <c:ptCount val="9"/>
                <c:pt idx="0">
                  <c:v>Vispārējie valdības dienesti</c:v>
                </c:pt>
                <c:pt idx="1">
                  <c:v>Sabiedriskā kārtība un drošība</c:v>
                </c:pt>
                <c:pt idx="2">
                  <c:v>Ekonomiskā darbība</c:v>
                </c:pt>
                <c:pt idx="3">
                  <c:v>Vides aizsardzība</c:v>
                </c:pt>
                <c:pt idx="4">
                  <c:v>Teritoriju un mājokļu apsaimniekošana</c:v>
                </c:pt>
                <c:pt idx="5">
                  <c:v>Veselība</c:v>
                </c:pt>
                <c:pt idx="6">
                  <c:v>Atpūta, kultūra un reliģija</c:v>
                </c:pt>
                <c:pt idx="7">
                  <c:v>Izglītība</c:v>
                </c:pt>
                <c:pt idx="8">
                  <c:v>Sociālā aizsardzība</c:v>
                </c:pt>
              </c:strCache>
            </c:strRef>
          </c:cat>
          <c:val>
            <c:numRef>
              <c:f>[VARAM_ATR_12112021.xlsx]Sheet2!$E$6:$E$14</c:f>
              <c:numCache>
                <c:formatCode>#\ ##0.00_ ;\-#\ ##0.00\ </c:formatCode>
                <c:ptCount val="9"/>
                <c:pt idx="0">
                  <c:v>364.97</c:v>
                </c:pt>
                <c:pt idx="1">
                  <c:v>54.6</c:v>
                </c:pt>
                <c:pt idx="2">
                  <c:v>556.54</c:v>
                </c:pt>
                <c:pt idx="3">
                  <c:v>59.82</c:v>
                </c:pt>
                <c:pt idx="4">
                  <c:v>357.59</c:v>
                </c:pt>
                <c:pt idx="5">
                  <c:v>17.239999999999998</c:v>
                </c:pt>
                <c:pt idx="6">
                  <c:v>277.52</c:v>
                </c:pt>
                <c:pt idx="7">
                  <c:v>1313.71</c:v>
                </c:pt>
                <c:pt idx="8">
                  <c:v>351.9</c:v>
                </c:pt>
              </c:numCache>
            </c:numRef>
          </c:val>
          <c:extLst>
            <c:ext xmlns:c16="http://schemas.microsoft.com/office/drawing/2014/chart" uri="{C3380CC4-5D6E-409C-BE32-E72D297353CC}">
              <c16:uniqueId val="{0000000C-6EA6-42EE-A622-B5503EBD637C}"/>
            </c:ext>
          </c:extLst>
        </c:ser>
        <c:dLbls>
          <c:showLegendKey val="0"/>
          <c:showVal val="0"/>
          <c:showCatName val="0"/>
          <c:showSerName val="0"/>
          <c:showPercent val="0"/>
          <c:showBubbleSize val="0"/>
        </c:dLbls>
        <c:gapWidth val="182"/>
        <c:axId val="1958707152"/>
        <c:axId val="1958706320"/>
      </c:barChart>
      <c:catAx>
        <c:axId val="19587071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Times New Roman" panose="02020603050405020304" pitchFamily="18" charset="0"/>
                <a:ea typeface="+mn-ea"/>
                <a:cs typeface="Times New Roman" panose="02020603050405020304" pitchFamily="18" charset="0"/>
              </a:defRPr>
            </a:pPr>
            <a:endParaRPr lang="lv-LV"/>
          </a:p>
        </c:txPr>
        <c:crossAx val="1958706320"/>
        <c:crosses val="autoZero"/>
        <c:auto val="1"/>
        <c:lblAlgn val="ctr"/>
        <c:lblOffset val="100"/>
        <c:noMultiLvlLbl val="0"/>
      </c:catAx>
      <c:valAx>
        <c:axId val="1958706320"/>
        <c:scaling>
          <c:orientation val="minMax"/>
        </c:scaling>
        <c:delete val="0"/>
        <c:axPos val="b"/>
        <c:majorGridlines>
          <c:spPr>
            <a:ln w="9525" cap="flat" cmpd="sng" algn="ctr">
              <a:solidFill>
                <a:schemeClr val="tx1">
                  <a:lumMod val="15000"/>
                  <a:lumOff val="85000"/>
                </a:schemeClr>
              </a:solidFill>
              <a:round/>
            </a:ln>
            <a:effectLst/>
          </c:spPr>
        </c:majorGridlines>
        <c:numFmt formatCode="#\ ##0.00_ ;\-#\ ##0.00\ "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1958707152"/>
        <c:crosses val="autoZero"/>
        <c:crossBetween val="between"/>
      </c:valAx>
      <c:spPr>
        <a:noFill/>
        <a:ln>
          <a:noFill/>
        </a:ln>
        <a:effectLst/>
      </c:spPr>
    </c:plotArea>
    <c:legend>
      <c:legendPos val="b"/>
      <c:layout>
        <c:manualLayout>
          <c:xMode val="edge"/>
          <c:yMode val="edge"/>
          <c:x val="0.37227915465024858"/>
          <c:y val="0.81578872018988058"/>
          <c:w val="0.2682702587128501"/>
          <c:h val="0.10765625588667445"/>
        </c:manualLayout>
      </c:layou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bar"/>
        <c:grouping val="clustered"/>
        <c:varyColors val="0"/>
        <c:ser>
          <c:idx val="0"/>
          <c:order val="0"/>
          <c:tx>
            <c:v>2020.gads</c:v>
          </c:tx>
          <c:spPr>
            <a:solidFill>
              <a:schemeClr val="accent1"/>
            </a:solidFill>
            <a:ln>
              <a:noFill/>
            </a:ln>
            <a:effectLst/>
          </c:spPr>
          <c:invertIfNegative val="0"/>
          <c:dLbls>
            <c:dLbl>
              <c:idx val="1"/>
              <c:layout>
                <c:manualLayout>
                  <c:x val="3.2071840923668937E-2"/>
                  <c:y val="4.626416840157298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F58-4E85-B579-1E503A90D79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Sheet1!$C$20:$C$29</c:f>
              <c:strCache>
                <c:ptCount val="10"/>
                <c:pt idx="0">
                  <c:v>Vispārējie valdības dienesti</c:v>
                </c:pt>
                <c:pt idx="1">
                  <c:v>Aizsardzība</c:v>
                </c:pt>
                <c:pt idx="2">
                  <c:v>Sabiedriskā kārtība un drošība</c:v>
                </c:pt>
                <c:pt idx="3">
                  <c:v>Ekonomiskā darbība</c:v>
                </c:pt>
                <c:pt idx="4">
                  <c:v>Vides aizsardzība</c:v>
                </c:pt>
                <c:pt idx="5">
                  <c:v>Teritoriju un mājokļu apsaimniekošana</c:v>
                </c:pt>
                <c:pt idx="6">
                  <c:v>Veselība</c:v>
                </c:pt>
                <c:pt idx="7">
                  <c:v>Atpūta, kultūra un reliģija</c:v>
                </c:pt>
                <c:pt idx="8">
                  <c:v>Izglītība</c:v>
                </c:pt>
                <c:pt idx="9">
                  <c:v>Sociālā aizsardzība</c:v>
                </c:pt>
              </c:strCache>
            </c:strRef>
          </c:cat>
          <c:val>
            <c:numRef>
              <c:f>Sheet1!$F$20:$F$29</c:f>
              <c:numCache>
                <c:formatCode>0.0000%</c:formatCode>
                <c:ptCount val="10"/>
                <c:pt idx="0" formatCode="0.00%">
                  <c:v>0.11952691495655256</c:v>
                </c:pt>
                <c:pt idx="1">
                  <c:v>4.3872310721673248E-6</c:v>
                </c:pt>
                <c:pt idx="2" formatCode="0.00%">
                  <c:v>1.6413366078005337E-2</c:v>
                </c:pt>
                <c:pt idx="3" formatCode="0.00%">
                  <c:v>0.16103150913739941</c:v>
                </c:pt>
                <c:pt idx="4" formatCode="0.00%">
                  <c:v>1.401449355427878E-2</c:v>
                </c:pt>
                <c:pt idx="5" formatCode="0.00%">
                  <c:v>0.10815147805542487</c:v>
                </c:pt>
                <c:pt idx="6" formatCode="0.00%">
                  <c:v>4.3087693799971159E-3</c:v>
                </c:pt>
                <c:pt idx="7" formatCode="0.00%">
                  <c:v>7.8038163960495011E-2</c:v>
                </c:pt>
                <c:pt idx="8" formatCode="0.00%">
                  <c:v>0.4074423393094953</c:v>
                </c:pt>
                <c:pt idx="9" formatCode="0.00%">
                  <c:v>9.1068578337279465E-2</c:v>
                </c:pt>
              </c:numCache>
            </c:numRef>
          </c:val>
          <c:extLst>
            <c:ext xmlns:c16="http://schemas.microsoft.com/office/drawing/2014/chart" uri="{C3380CC4-5D6E-409C-BE32-E72D297353CC}">
              <c16:uniqueId val="{00000001-7F58-4E85-B579-1E503A90D791}"/>
            </c:ext>
          </c:extLst>
        </c:ser>
        <c:ser>
          <c:idx val="1"/>
          <c:order val="1"/>
          <c:tx>
            <c:v>2021.gads</c:v>
          </c:tx>
          <c:spPr>
            <a:solidFill>
              <a:schemeClr val="accent2"/>
            </a:solidFill>
            <a:ln>
              <a:noFill/>
            </a:ln>
            <a:effectLst/>
          </c:spPr>
          <c:invertIfNegative val="0"/>
          <c:dLbls>
            <c:dLbl>
              <c:idx val="0"/>
              <c:layout>
                <c:manualLayout>
                  <c:x val="2.1085269994036118E-2"/>
                  <c:y val="-3.187356698916692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F58-4E85-B579-1E503A90D791}"/>
                </c:ext>
              </c:extLst>
            </c:dLbl>
            <c:dLbl>
              <c:idx val="1"/>
              <c:layout>
                <c:manualLayout>
                  <c:x val="1.9485200655241942E-2"/>
                  <c:y val="-1.799421151467794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F58-4E85-B579-1E503A90D791}"/>
                </c:ext>
              </c:extLst>
            </c:dLbl>
            <c:dLbl>
              <c:idx val="2"/>
              <c:layout>
                <c:manualLayout>
                  <c:x val="1.8073088566316672E-2"/>
                  <c:y val="-3.187356698916692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F58-4E85-B579-1E503A90D791}"/>
                </c:ext>
              </c:extLst>
            </c:dLbl>
            <c:dLbl>
              <c:idx val="3"/>
              <c:layout>
                <c:manualLayout>
                  <c:x val="2.1085269994036062E-2"/>
                  <c:y val="-3.187356698916692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F58-4E85-B579-1E503A90D791}"/>
                </c:ext>
              </c:extLst>
            </c:dLbl>
            <c:dLbl>
              <c:idx val="4"/>
              <c:layout>
                <c:manualLayout>
                  <c:x val="1.6566997852456838E-2"/>
                  <c:y val="-2.732020027642884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7F58-4E85-B579-1E503A90D791}"/>
                </c:ext>
              </c:extLst>
            </c:dLbl>
            <c:dLbl>
              <c:idx val="5"/>
              <c:layout>
                <c:manualLayout>
                  <c:x val="2.8615723563334732E-2"/>
                  <c:y val="-3.642693370190506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7F58-4E85-B579-1E503A90D791}"/>
                </c:ext>
              </c:extLst>
            </c:dLbl>
            <c:dLbl>
              <c:idx val="6"/>
              <c:layout>
                <c:manualLayout>
                  <c:x val="1.3554816424737394E-2"/>
                  <c:y val="-9.1067334254763075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7F58-4E85-B579-1E503A90D791}"/>
                </c:ext>
              </c:extLst>
            </c:dLbl>
            <c:dLbl>
              <c:idx val="7"/>
              <c:layout>
                <c:manualLayout>
                  <c:x val="1.9579179280176395E-2"/>
                  <c:y val="-2.276683356369070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7F58-4E85-B579-1E503A90D791}"/>
                </c:ext>
              </c:extLst>
            </c:dLbl>
            <c:dLbl>
              <c:idx val="8"/>
              <c:layout>
                <c:manualLayout>
                  <c:x val="2.8615658129327648E-2"/>
                  <c:y val="-3.693811347835510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7F58-4E85-B579-1E503A90D791}"/>
                </c:ext>
              </c:extLst>
            </c:dLbl>
            <c:dLbl>
              <c:idx val="9"/>
              <c:layout>
                <c:manualLayout>
                  <c:x val="3.0121814277194454E-3"/>
                  <c:y val="-6.830050069107199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7F58-4E85-B579-1E503A90D79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Sheet1!$C$20:$C$29</c:f>
              <c:strCache>
                <c:ptCount val="10"/>
                <c:pt idx="0">
                  <c:v>Vispārējie valdības dienesti</c:v>
                </c:pt>
                <c:pt idx="1">
                  <c:v>Aizsardzība</c:v>
                </c:pt>
                <c:pt idx="2">
                  <c:v>Sabiedriskā kārtība un drošība</c:v>
                </c:pt>
                <c:pt idx="3">
                  <c:v>Ekonomiskā darbība</c:v>
                </c:pt>
                <c:pt idx="4">
                  <c:v>Vides aizsardzība</c:v>
                </c:pt>
                <c:pt idx="5">
                  <c:v>Teritoriju un mājokļu apsaimniekošana</c:v>
                </c:pt>
                <c:pt idx="6">
                  <c:v>Veselība</c:v>
                </c:pt>
                <c:pt idx="7">
                  <c:v>Atpūta, kultūra un reliģija</c:v>
                </c:pt>
                <c:pt idx="8">
                  <c:v>Izglītība</c:v>
                </c:pt>
                <c:pt idx="9">
                  <c:v>Sociālā aizsardzība</c:v>
                </c:pt>
              </c:strCache>
            </c:strRef>
          </c:cat>
          <c:val>
            <c:numRef>
              <c:f>Sheet1!$P$20:$P$29</c:f>
              <c:numCache>
                <c:formatCode>0.0000%</c:formatCode>
                <c:ptCount val="10"/>
                <c:pt idx="0" formatCode="0.00%">
                  <c:v>0.10705948874074067</c:v>
                </c:pt>
                <c:pt idx="1">
                  <c:v>6.0557394994856765E-6</c:v>
                </c:pt>
                <c:pt idx="2" formatCode="0.00%">
                  <c:v>1.5688452555715226E-2</c:v>
                </c:pt>
                <c:pt idx="3" formatCode="0.00%">
                  <c:v>0.16461687479568177</c:v>
                </c:pt>
                <c:pt idx="4" formatCode="0.00%">
                  <c:v>1.6707933838770915E-2</c:v>
                </c:pt>
                <c:pt idx="5" formatCode="0.00%">
                  <c:v>0.10996466307119165</c:v>
                </c:pt>
                <c:pt idx="6" formatCode="0.00%">
                  <c:v>5.1623945529331939E-3</c:v>
                </c:pt>
                <c:pt idx="7" formatCode="0.00%">
                  <c:v>8.0813696205915136E-2</c:v>
                </c:pt>
                <c:pt idx="8" formatCode="0.00%">
                  <c:v>0.39681120535625886</c:v>
                </c:pt>
                <c:pt idx="9" formatCode="0.00%">
                  <c:v>0.10316923514329307</c:v>
                </c:pt>
              </c:numCache>
            </c:numRef>
          </c:val>
          <c:extLst>
            <c:ext xmlns:c16="http://schemas.microsoft.com/office/drawing/2014/chart" uri="{C3380CC4-5D6E-409C-BE32-E72D297353CC}">
              <c16:uniqueId val="{0000000C-7F58-4E85-B579-1E503A90D791}"/>
            </c:ext>
          </c:extLst>
        </c:ser>
        <c:dLbls>
          <c:showLegendKey val="0"/>
          <c:showVal val="0"/>
          <c:showCatName val="0"/>
          <c:showSerName val="0"/>
          <c:showPercent val="0"/>
          <c:showBubbleSize val="0"/>
        </c:dLbls>
        <c:gapWidth val="219"/>
        <c:axId val="1615160784"/>
        <c:axId val="1615166608"/>
      </c:barChart>
      <c:catAx>
        <c:axId val="161516078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lv-LV"/>
          </a:p>
        </c:txPr>
        <c:crossAx val="1615166608"/>
        <c:crosses val="autoZero"/>
        <c:auto val="1"/>
        <c:lblAlgn val="ctr"/>
        <c:lblOffset val="100"/>
        <c:noMultiLvlLbl val="0"/>
      </c:catAx>
      <c:valAx>
        <c:axId val="1615166608"/>
        <c:scaling>
          <c:orientation val="minMax"/>
        </c:scaling>
        <c:delete val="0"/>
        <c:axPos val="b"/>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16151607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4">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Sheet3!$B$1</c:f>
              <c:strCache>
                <c:ptCount val="1"/>
                <c:pt idx="0">
                  <c:v>Izdevumu apmērs uz 1 iedzīvotāju pēc ATR</c:v>
                </c:pt>
              </c:strCache>
            </c:strRef>
          </c:tx>
          <c:spPr>
            <a:solidFill>
              <a:schemeClr val="accent1"/>
            </a:solidFill>
            <a:ln>
              <a:noFill/>
            </a:ln>
            <a:effectLst/>
          </c:spPr>
          <c:invertIfNegative val="0"/>
          <c:cat>
            <c:strRef>
              <c:f>Sheet3!$A$2:$A$37</c:f>
              <c:strCache>
                <c:ptCount val="36"/>
                <c:pt idx="0">
                  <c:v>Aizkraukles novads </c:v>
                </c:pt>
                <c:pt idx="1">
                  <c:v>Alūksnes novads</c:v>
                </c:pt>
                <c:pt idx="2">
                  <c:v>Augšdaugavas novads</c:v>
                </c:pt>
                <c:pt idx="3">
                  <c:v>Ādažu novads </c:v>
                </c:pt>
                <c:pt idx="4">
                  <c:v>Balvu novads</c:v>
                </c:pt>
                <c:pt idx="5">
                  <c:v>Bauskas novads</c:v>
                </c:pt>
                <c:pt idx="6">
                  <c:v>Cēsu novads </c:v>
                </c:pt>
                <c:pt idx="7">
                  <c:v>Dienvidkurzemes novads</c:v>
                </c:pt>
                <c:pt idx="8">
                  <c:v>Dobeles novads</c:v>
                </c:pt>
                <c:pt idx="9">
                  <c:v>Gulbenes novads</c:v>
                </c:pt>
                <c:pt idx="10">
                  <c:v>Jelgavas novads</c:v>
                </c:pt>
                <c:pt idx="11">
                  <c:v>Jēkabpils novads </c:v>
                </c:pt>
                <c:pt idx="12">
                  <c:v>Krāslavas novads</c:v>
                </c:pt>
                <c:pt idx="13">
                  <c:v>Kuldīgas novads </c:v>
                </c:pt>
                <c:pt idx="14">
                  <c:v>Ķekavas novads</c:v>
                </c:pt>
                <c:pt idx="15">
                  <c:v>Limbažu novads </c:v>
                </c:pt>
                <c:pt idx="16">
                  <c:v>Līvānu novads</c:v>
                </c:pt>
                <c:pt idx="17">
                  <c:v>Ludzas novads </c:v>
                </c:pt>
                <c:pt idx="18">
                  <c:v>Madonas novads </c:v>
                </c:pt>
                <c:pt idx="19">
                  <c:v>Mārupes novads </c:v>
                </c:pt>
                <c:pt idx="20">
                  <c:v>Ogres novads</c:v>
                </c:pt>
                <c:pt idx="21">
                  <c:v>Olaines novads</c:v>
                </c:pt>
                <c:pt idx="22">
                  <c:v>Preiļu novads </c:v>
                </c:pt>
                <c:pt idx="23">
                  <c:v>Rēzeknes novads</c:v>
                </c:pt>
                <c:pt idx="24">
                  <c:v>Ropažu novads </c:v>
                </c:pt>
                <c:pt idx="25">
                  <c:v>Salaspils novads </c:v>
                </c:pt>
                <c:pt idx="26">
                  <c:v>Saldus novads</c:v>
                </c:pt>
                <c:pt idx="27">
                  <c:v>Saulkrastu novads</c:v>
                </c:pt>
                <c:pt idx="28">
                  <c:v>Siguldas novads </c:v>
                </c:pt>
                <c:pt idx="29">
                  <c:v>Smiltenes novads</c:v>
                </c:pt>
                <c:pt idx="30">
                  <c:v>Talsu novads </c:v>
                </c:pt>
                <c:pt idx="31">
                  <c:v>Tukuma novads </c:v>
                </c:pt>
                <c:pt idx="32">
                  <c:v>Valkas novads</c:v>
                </c:pt>
                <c:pt idx="33">
                  <c:v>Valmieras novads </c:v>
                </c:pt>
                <c:pt idx="34">
                  <c:v>Varakļānu novads</c:v>
                </c:pt>
                <c:pt idx="35">
                  <c:v>Ventspils novads</c:v>
                </c:pt>
              </c:strCache>
            </c:strRef>
          </c:cat>
          <c:val>
            <c:numRef>
              <c:f>Sheet3!$B$2:$B$37</c:f>
              <c:numCache>
                <c:formatCode>"€"#,##0.00_);[Red]\("€"#,##0.00\)</c:formatCode>
                <c:ptCount val="36"/>
                <c:pt idx="0">
                  <c:v>1213</c:v>
                </c:pt>
                <c:pt idx="1">
                  <c:v>1102.8406201349248</c:v>
                </c:pt>
                <c:pt idx="2">
                  <c:v>987</c:v>
                </c:pt>
                <c:pt idx="3">
                  <c:v>1362</c:v>
                </c:pt>
                <c:pt idx="4">
                  <c:v>1368</c:v>
                </c:pt>
                <c:pt idx="5">
                  <c:v>1067</c:v>
                </c:pt>
                <c:pt idx="6">
                  <c:v>1254</c:v>
                </c:pt>
                <c:pt idx="7">
                  <c:v>1152</c:v>
                </c:pt>
                <c:pt idx="8">
                  <c:v>1141</c:v>
                </c:pt>
                <c:pt idx="9">
                  <c:v>1126.3069968742486</c:v>
                </c:pt>
                <c:pt idx="10">
                  <c:v>1172</c:v>
                </c:pt>
                <c:pt idx="11">
                  <c:v>1364</c:v>
                </c:pt>
                <c:pt idx="12">
                  <c:v>1012</c:v>
                </c:pt>
                <c:pt idx="13">
                  <c:v>1152</c:v>
                </c:pt>
                <c:pt idx="14">
                  <c:v>1303</c:v>
                </c:pt>
                <c:pt idx="15">
                  <c:v>1093</c:v>
                </c:pt>
                <c:pt idx="16">
                  <c:v>992.85978561549098</c:v>
                </c:pt>
                <c:pt idx="17">
                  <c:v>1115</c:v>
                </c:pt>
                <c:pt idx="18">
                  <c:v>1376</c:v>
                </c:pt>
                <c:pt idx="19">
                  <c:v>1325</c:v>
                </c:pt>
                <c:pt idx="20">
                  <c:v>1210</c:v>
                </c:pt>
                <c:pt idx="21">
                  <c:v>916.07086877568577</c:v>
                </c:pt>
                <c:pt idx="22">
                  <c:v>1228</c:v>
                </c:pt>
                <c:pt idx="23">
                  <c:v>1065</c:v>
                </c:pt>
                <c:pt idx="24">
                  <c:v>1371</c:v>
                </c:pt>
                <c:pt idx="25">
                  <c:v>935.70812706270624</c:v>
                </c:pt>
                <c:pt idx="26">
                  <c:v>1250</c:v>
                </c:pt>
                <c:pt idx="27">
                  <c:v>1338</c:v>
                </c:pt>
                <c:pt idx="28">
                  <c:v>1225</c:v>
                </c:pt>
                <c:pt idx="29">
                  <c:v>1295</c:v>
                </c:pt>
                <c:pt idx="30">
                  <c:v>1033</c:v>
                </c:pt>
                <c:pt idx="31">
                  <c:v>1217</c:v>
                </c:pt>
                <c:pt idx="32">
                  <c:v>1250.0631701631701</c:v>
                </c:pt>
                <c:pt idx="33">
                  <c:v>1335</c:v>
                </c:pt>
                <c:pt idx="34">
                  <c:v>1027.2978239688211</c:v>
                </c:pt>
                <c:pt idx="35" formatCode="_(&quot;€&quot;* #,##0.00_);_(&quot;€&quot;* \(#,##0.00\);_(&quot;€&quot;* &quot;-&quot;??_);_(@_)">
                  <c:v>1104</c:v>
                </c:pt>
              </c:numCache>
            </c:numRef>
          </c:val>
          <c:extLst>
            <c:ext xmlns:c16="http://schemas.microsoft.com/office/drawing/2014/chart" uri="{C3380CC4-5D6E-409C-BE32-E72D297353CC}">
              <c16:uniqueId val="{00000000-0B78-4361-AD21-52D66DEBCAB4}"/>
            </c:ext>
          </c:extLst>
        </c:ser>
        <c:ser>
          <c:idx val="1"/>
          <c:order val="1"/>
          <c:spPr>
            <a:solidFill>
              <a:schemeClr val="accent2"/>
            </a:solidFill>
            <a:ln>
              <a:noFill/>
            </a:ln>
            <a:effectLst/>
          </c:spPr>
          <c:invertIfNegative val="0"/>
          <c:cat>
            <c:strRef>
              <c:f>Sheet3!$A$2:$A$37</c:f>
              <c:strCache>
                <c:ptCount val="36"/>
                <c:pt idx="0">
                  <c:v>Aizkraukles novads </c:v>
                </c:pt>
                <c:pt idx="1">
                  <c:v>Alūksnes novads</c:v>
                </c:pt>
                <c:pt idx="2">
                  <c:v>Augšdaugavas novads</c:v>
                </c:pt>
                <c:pt idx="3">
                  <c:v>Ādažu novads </c:v>
                </c:pt>
                <c:pt idx="4">
                  <c:v>Balvu novads</c:v>
                </c:pt>
                <c:pt idx="5">
                  <c:v>Bauskas novads</c:v>
                </c:pt>
                <c:pt idx="6">
                  <c:v>Cēsu novads </c:v>
                </c:pt>
                <c:pt idx="7">
                  <c:v>Dienvidkurzemes novads</c:v>
                </c:pt>
                <c:pt idx="8">
                  <c:v>Dobeles novads</c:v>
                </c:pt>
                <c:pt idx="9">
                  <c:v>Gulbenes novads</c:v>
                </c:pt>
                <c:pt idx="10">
                  <c:v>Jelgavas novads</c:v>
                </c:pt>
                <c:pt idx="11">
                  <c:v>Jēkabpils novads </c:v>
                </c:pt>
                <c:pt idx="12">
                  <c:v>Krāslavas novads</c:v>
                </c:pt>
                <c:pt idx="13">
                  <c:v>Kuldīgas novads </c:v>
                </c:pt>
                <c:pt idx="14">
                  <c:v>Ķekavas novads</c:v>
                </c:pt>
                <c:pt idx="15">
                  <c:v>Limbažu novads </c:v>
                </c:pt>
                <c:pt idx="16">
                  <c:v>Līvānu novads</c:v>
                </c:pt>
                <c:pt idx="17">
                  <c:v>Ludzas novads </c:v>
                </c:pt>
                <c:pt idx="18">
                  <c:v>Madonas novads </c:v>
                </c:pt>
                <c:pt idx="19">
                  <c:v>Mārupes novads </c:v>
                </c:pt>
                <c:pt idx="20">
                  <c:v>Ogres novads</c:v>
                </c:pt>
                <c:pt idx="21">
                  <c:v>Olaines novads</c:v>
                </c:pt>
                <c:pt idx="22">
                  <c:v>Preiļu novads </c:v>
                </c:pt>
                <c:pt idx="23">
                  <c:v>Rēzeknes novads</c:v>
                </c:pt>
                <c:pt idx="24">
                  <c:v>Ropažu novads </c:v>
                </c:pt>
                <c:pt idx="25">
                  <c:v>Salaspils novads </c:v>
                </c:pt>
                <c:pt idx="26">
                  <c:v>Saldus novads</c:v>
                </c:pt>
                <c:pt idx="27">
                  <c:v>Saulkrastu novads</c:v>
                </c:pt>
                <c:pt idx="28">
                  <c:v>Siguldas novads </c:v>
                </c:pt>
                <c:pt idx="29">
                  <c:v>Smiltenes novads</c:v>
                </c:pt>
                <c:pt idx="30">
                  <c:v>Talsu novads </c:v>
                </c:pt>
                <c:pt idx="31">
                  <c:v>Tukuma novads </c:v>
                </c:pt>
                <c:pt idx="32">
                  <c:v>Valkas novads</c:v>
                </c:pt>
                <c:pt idx="33">
                  <c:v>Valmieras novads </c:v>
                </c:pt>
                <c:pt idx="34">
                  <c:v>Varakļānu novads</c:v>
                </c:pt>
                <c:pt idx="35">
                  <c:v>Ventspils novads</c:v>
                </c:pt>
              </c:strCache>
            </c:strRef>
          </c:cat>
          <c:val>
            <c:numRef>
              <c:f>Sheet3!$C$2:$C$37</c:f>
            </c:numRef>
          </c:val>
          <c:extLst>
            <c:ext xmlns:c16="http://schemas.microsoft.com/office/drawing/2014/chart" uri="{C3380CC4-5D6E-409C-BE32-E72D297353CC}">
              <c16:uniqueId val="{00000001-0B78-4361-AD21-52D66DEBCAB4}"/>
            </c:ext>
          </c:extLst>
        </c:ser>
        <c:dLbls>
          <c:showLegendKey val="0"/>
          <c:showVal val="0"/>
          <c:showCatName val="0"/>
          <c:showSerName val="0"/>
          <c:showPercent val="0"/>
          <c:showBubbleSize val="0"/>
        </c:dLbls>
        <c:gapWidth val="219"/>
        <c:overlap val="-27"/>
        <c:axId val="2036749984"/>
        <c:axId val="2036737504"/>
      </c:barChart>
      <c:lineChart>
        <c:grouping val="standard"/>
        <c:varyColors val="0"/>
        <c:ser>
          <c:idx val="2"/>
          <c:order val="2"/>
          <c:tx>
            <c:strRef>
              <c:f>Sheet3!$D$1</c:f>
              <c:strCache>
                <c:ptCount val="1"/>
                <c:pt idx="0">
                  <c:v>Vidējais rādītājs</c:v>
                </c:pt>
              </c:strCache>
            </c:strRef>
          </c:tx>
          <c:spPr>
            <a:ln w="28575" cap="rnd">
              <a:solidFill>
                <a:schemeClr val="accent2"/>
              </a:solidFill>
              <a:round/>
            </a:ln>
            <a:effectLst/>
          </c:spPr>
          <c:marker>
            <c:symbol val="none"/>
          </c:marker>
          <c:cat>
            <c:strRef>
              <c:f>Sheet3!$A$2:$A$37</c:f>
              <c:strCache>
                <c:ptCount val="36"/>
                <c:pt idx="0">
                  <c:v>Aizkraukles novads </c:v>
                </c:pt>
                <c:pt idx="1">
                  <c:v>Alūksnes novads</c:v>
                </c:pt>
                <c:pt idx="2">
                  <c:v>Augšdaugavas novads</c:v>
                </c:pt>
                <c:pt idx="3">
                  <c:v>Ādažu novads </c:v>
                </c:pt>
                <c:pt idx="4">
                  <c:v>Balvu novads</c:v>
                </c:pt>
                <c:pt idx="5">
                  <c:v>Bauskas novads</c:v>
                </c:pt>
                <c:pt idx="6">
                  <c:v>Cēsu novads </c:v>
                </c:pt>
                <c:pt idx="7">
                  <c:v>Dienvidkurzemes novads</c:v>
                </c:pt>
                <c:pt idx="8">
                  <c:v>Dobeles novads</c:v>
                </c:pt>
                <c:pt idx="9">
                  <c:v>Gulbenes novads</c:v>
                </c:pt>
                <c:pt idx="10">
                  <c:v>Jelgavas novads</c:v>
                </c:pt>
                <c:pt idx="11">
                  <c:v>Jēkabpils novads </c:v>
                </c:pt>
                <c:pt idx="12">
                  <c:v>Krāslavas novads</c:v>
                </c:pt>
                <c:pt idx="13">
                  <c:v>Kuldīgas novads </c:v>
                </c:pt>
                <c:pt idx="14">
                  <c:v>Ķekavas novads</c:v>
                </c:pt>
                <c:pt idx="15">
                  <c:v>Limbažu novads </c:v>
                </c:pt>
                <c:pt idx="16">
                  <c:v>Līvānu novads</c:v>
                </c:pt>
                <c:pt idx="17">
                  <c:v>Ludzas novads </c:v>
                </c:pt>
                <c:pt idx="18">
                  <c:v>Madonas novads </c:v>
                </c:pt>
                <c:pt idx="19">
                  <c:v>Mārupes novads </c:v>
                </c:pt>
                <c:pt idx="20">
                  <c:v>Ogres novads</c:v>
                </c:pt>
                <c:pt idx="21">
                  <c:v>Olaines novads</c:v>
                </c:pt>
                <c:pt idx="22">
                  <c:v>Preiļu novads </c:v>
                </c:pt>
                <c:pt idx="23">
                  <c:v>Rēzeknes novads</c:v>
                </c:pt>
                <c:pt idx="24">
                  <c:v>Ropažu novads </c:v>
                </c:pt>
                <c:pt idx="25">
                  <c:v>Salaspils novads </c:v>
                </c:pt>
                <c:pt idx="26">
                  <c:v>Saldus novads</c:v>
                </c:pt>
                <c:pt idx="27">
                  <c:v>Saulkrastu novads</c:v>
                </c:pt>
                <c:pt idx="28">
                  <c:v>Siguldas novads </c:v>
                </c:pt>
                <c:pt idx="29">
                  <c:v>Smiltenes novads</c:v>
                </c:pt>
                <c:pt idx="30">
                  <c:v>Talsu novads </c:v>
                </c:pt>
                <c:pt idx="31">
                  <c:v>Tukuma novads </c:v>
                </c:pt>
                <c:pt idx="32">
                  <c:v>Valkas novads</c:v>
                </c:pt>
                <c:pt idx="33">
                  <c:v>Valmieras novads </c:v>
                </c:pt>
                <c:pt idx="34">
                  <c:v>Varakļānu novads</c:v>
                </c:pt>
                <c:pt idx="35">
                  <c:v>Ventspils novads</c:v>
                </c:pt>
              </c:strCache>
            </c:strRef>
          </c:cat>
          <c:val>
            <c:numRef>
              <c:f>Sheet3!$D$2:$D$37</c:f>
              <c:numCache>
                <c:formatCode>"€"#,##0.00_);[Red]\("€"#,##0.00\)</c:formatCode>
                <c:ptCount val="36"/>
                <c:pt idx="0">
                  <c:v>1182</c:v>
                </c:pt>
                <c:pt idx="1">
                  <c:v>1182</c:v>
                </c:pt>
                <c:pt idx="2">
                  <c:v>1182</c:v>
                </c:pt>
                <c:pt idx="3">
                  <c:v>1182</c:v>
                </c:pt>
                <c:pt idx="4">
                  <c:v>1182</c:v>
                </c:pt>
                <c:pt idx="5">
                  <c:v>1182</c:v>
                </c:pt>
                <c:pt idx="6">
                  <c:v>1182</c:v>
                </c:pt>
                <c:pt idx="7">
                  <c:v>1182</c:v>
                </c:pt>
                <c:pt idx="8">
                  <c:v>1182</c:v>
                </c:pt>
                <c:pt idx="9">
                  <c:v>1182</c:v>
                </c:pt>
                <c:pt idx="10">
                  <c:v>1182</c:v>
                </c:pt>
                <c:pt idx="11">
                  <c:v>1182</c:v>
                </c:pt>
                <c:pt idx="12">
                  <c:v>1182</c:v>
                </c:pt>
                <c:pt idx="13">
                  <c:v>1182</c:v>
                </c:pt>
                <c:pt idx="14">
                  <c:v>1182</c:v>
                </c:pt>
                <c:pt idx="15">
                  <c:v>1182</c:v>
                </c:pt>
                <c:pt idx="16">
                  <c:v>1182</c:v>
                </c:pt>
                <c:pt idx="17">
                  <c:v>1182</c:v>
                </c:pt>
                <c:pt idx="18">
                  <c:v>1182</c:v>
                </c:pt>
                <c:pt idx="19">
                  <c:v>1182</c:v>
                </c:pt>
                <c:pt idx="20">
                  <c:v>1182</c:v>
                </c:pt>
                <c:pt idx="21">
                  <c:v>1182</c:v>
                </c:pt>
                <c:pt idx="22">
                  <c:v>1182</c:v>
                </c:pt>
                <c:pt idx="23">
                  <c:v>1182</c:v>
                </c:pt>
                <c:pt idx="24">
                  <c:v>1182</c:v>
                </c:pt>
                <c:pt idx="25">
                  <c:v>1182</c:v>
                </c:pt>
                <c:pt idx="26">
                  <c:v>1182</c:v>
                </c:pt>
                <c:pt idx="27">
                  <c:v>1182</c:v>
                </c:pt>
                <c:pt idx="28">
                  <c:v>1182</c:v>
                </c:pt>
                <c:pt idx="29">
                  <c:v>1182</c:v>
                </c:pt>
                <c:pt idx="30">
                  <c:v>1182</c:v>
                </c:pt>
                <c:pt idx="31">
                  <c:v>1182</c:v>
                </c:pt>
                <c:pt idx="32">
                  <c:v>1182</c:v>
                </c:pt>
                <c:pt idx="33">
                  <c:v>1182</c:v>
                </c:pt>
                <c:pt idx="34">
                  <c:v>1182</c:v>
                </c:pt>
                <c:pt idx="35">
                  <c:v>1182</c:v>
                </c:pt>
              </c:numCache>
            </c:numRef>
          </c:val>
          <c:smooth val="0"/>
          <c:extLst>
            <c:ext xmlns:c16="http://schemas.microsoft.com/office/drawing/2014/chart" uri="{C3380CC4-5D6E-409C-BE32-E72D297353CC}">
              <c16:uniqueId val="{00000002-0B78-4361-AD21-52D66DEBCAB4}"/>
            </c:ext>
          </c:extLst>
        </c:ser>
        <c:dLbls>
          <c:showLegendKey val="0"/>
          <c:showVal val="0"/>
          <c:showCatName val="0"/>
          <c:showSerName val="0"/>
          <c:showPercent val="0"/>
          <c:showBubbleSize val="0"/>
        </c:dLbls>
        <c:marker val="1"/>
        <c:smooth val="0"/>
        <c:axId val="2036749984"/>
        <c:axId val="2036737504"/>
      </c:lineChart>
      <c:catAx>
        <c:axId val="20367499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lv-LV"/>
          </a:p>
        </c:txPr>
        <c:crossAx val="2036737504"/>
        <c:crosses val="autoZero"/>
        <c:auto val="1"/>
        <c:lblAlgn val="ctr"/>
        <c:lblOffset val="100"/>
        <c:noMultiLvlLbl val="0"/>
      </c:catAx>
      <c:valAx>
        <c:axId val="2036737504"/>
        <c:scaling>
          <c:orientation val="minMax"/>
        </c:scaling>
        <c:delete val="0"/>
        <c:axPos val="l"/>
        <c:majorGridlines>
          <c:spPr>
            <a:ln w="9525" cap="flat" cmpd="sng" algn="ctr">
              <a:solidFill>
                <a:schemeClr val="tx1">
                  <a:lumMod val="15000"/>
                  <a:lumOff val="85000"/>
                </a:schemeClr>
              </a:solidFill>
              <a:round/>
            </a:ln>
            <a:effectLst/>
          </c:spPr>
        </c:majorGridlines>
        <c:numFmt formatCode="&quot;€&quot;#,##0.00_);[Red]\(&quot;€&quot;#,##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2036749984"/>
        <c:crosses val="autoZero"/>
        <c:crossBetween val="between"/>
      </c:valAx>
      <c:spPr>
        <a:noFill/>
        <a:ln>
          <a:noFill/>
        </a:ln>
        <a:effectLst/>
      </c:spPr>
    </c:plotArea>
    <c:legend>
      <c:legendPos val="b"/>
      <c:layout>
        <c:manualLayout>
          <c:xMode val="edge"/>
          <c:yMode val="edge"/>
          <c:x val="0.49150817149407405"/>
          <c:y val="0.89286284977089725"/>
          <c:w val="0.50614249490000185"/>
          <c:h val="0.10644245740468881"/>
        </c:manualLayout>
      </c:layout>
      <c:overlay val="1"/>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4">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Sheet1!$C$1</c:f>
              <c:strCache>
                <c:ptCount val="1"/>
                <c:pt idx="0">
                  <c:v>Izdevumi uz 1 iedz. pirms ATR</c:v>
                </c:pt>
              </c:strCache>
            </c:strRef>
          </c:tx>
          <c:spPr>
            <a:solidFill>
              <a:schemeClr val="accent1"/>
            </a:solidFill>
            <a:ln>
              <a:noFill/>
            </a:ln>
            <a:effectLst/>
          </c:spPr>
          <c:invertIfNegative val="0"/>
          <c:cat>
            <c:strRef>
              <c:f>Sheet1!$B$2:$B$113</c:f>
              <c:strCache>
                <c:ptCount val="112"/>
                <c:pt idx="0">
                  <c:v>Aizkraukles novads</c:v>
                </c:pt>
                <c:pt idx="1">
                  <c:v>Jaunjelgavas novads</c:v>
                </c:pt>
                <c:pt idx="2">
                  <c:v>Kokneses  novads</c:v>
                </c:pt>
                <c:pt idx="3">
                  <c:v>Neretas novads</c:v>
                </c:pt>
                <c:pt idx="4">
                  <c:v>Pļaviņu novads</c:v>
                </c:pt>
                <c:pt idx="5">
                  <c:v>Skrīveru novads </c:v>
                </c:pt>
                <c:pt idx="6">
                  <c:v>Daugavpils novads</c:v>
                </c:pt>
                <c:pt idx="7">
                  <c:v>Ilūkstes novads</c:v>
                </c:pt>
                <c:pt idx="8">
                  <c:v>Ādažu novads</c:v>
                </c:pt>
                <c:pt idx="9">
                  <c:v>Carnikavas novads</c:v>
                </c:pt>
                <c:pt idx="10">
                  <c:v>Baltinavas novads</c:v>
                </c:pt>
                <c:pt idx="11">
                  <c:v>Balvu novads</c:v>
                </c:pt>
                <c:pt idx="12">
                  <c:v>Rugāju novads</c:v>
                </c:pt>
                <c:pt idx="13">
                  <c:v>Viļakas novads</c:v>
                </c:pt>
                <c:pt idx="14">
                  <c:v>Bauskas novads</c:v>
                </c:pt>
                <c:pt idx="15">
                  <c:v>Iecavas novads</c:v>
                </c:pt>
                <c:pt idx="16">
                  <c:v>Rundāles novads</c:v>
                </c:pt>
                <c:pt idx="17">
                  <c:v>Vecumnieku novads</c:v>
                </c:pt>
                <c:pt idx="18">
                  <c:v>Amatas novads</c:v>
                </c:pt>
                <c:pt idx="19">
                  <c:v>Cēsu novads</c:v>
                </c:pt>
                <c:pt idx="20">
                  <c:v>Jaunpiebalgas novads</c:v>
                </c:pt>
                <c:pt idx="21">
                  <c:v>Līgatnes novads</c:v>
                </c:pt>
                <c:pt idx="22">
                  <c:v>Pārgaujas novads</c:v>
                </c:pt>
                <c:pt idx="23">
                  <c:v>Priekuļu novads</c:v>
                </c:pt>
                <c:pt idx="24">
                  <c:v>Vecpiebalgas novads</c:v>
                </c:pt>
                <c:pt idx="25">
                  <c:v>Aizputes novads</c:v>
                </c:pt>
                <c:pt idx="26">
                  <c:v>Durbes novads</c:v>
                </c:pt>
                <c:pt idx="27">
                  <c:v>Grobiņas novads</c:v>
                </c:pt>
                <c:pt idx="28">
                  <c:v>Nīcas novads</c:v>
                </c:pt>
                <c:pt idx="29">
                  <c:v>Pāvilostas novads</c:v>
                </c:pt>
                <c:pt idx="30">
                  <c:v>Priekules novads</c:v>
                </c:pt>
                <c:pt idx="31">
                  <c:v>Rucavas novads</c:v>
                </c:pt>
                <c:pt idx="32">
                  <c:v>Vaiņodes novads </c:v>
                </c:pt>
                <c:pt idx="33">
                  <c:v>Auces novas</c:v>
                </c:pt>
                <c:pt idx="34">
                  <c:v>Dobeles novads</c:v>
                </c:pt>
                <c:pt idx="35">
                  <c:v>Tērvetes novads</c:v>
                </c:pt>
                <c:pt idx="36">
                  <c:v>Jelgavas novads</c:v>
                </c:pt>
                <c:pt idx="37">
                  <c:v>Ozolnieku novads</c:v>
                </c:pt>
                <c:pt idx="38">
                  <c:v>Aknīkstes novads</c:v>
                </c:pt>
                <c:pt idx="39">
                  <c:v>Jēkabpils</c:v>
                </c:pt>
                <c:pt idx="40">
                  <c:v>Jēkabpils novads</c:v>
                </c:pt>
                <c:pt idx="41">
                  <c:v>Krustpils novads</c:v>
                </c:pt>
                <c:pt idx="42">
                  <c:v>Salas novads</c:v>
                </c:pt>
                <c:pt idx="43">
                  <c:v>Viesītes novads</c:v>
                </c:pt>
                <c:pt idx="44">
                  <c:v>Dagdas novads</c:v>
                </c:pt>
                <c:pt idx="45">
                  <c:v>Krāslavas novads</c:v>
                </c:pt>
                <c:pt idx="46">
                  <c:v>Alsungas novads</c:v>
                </c:pt>
                <c:pt idx="47">
                  <c:v>Kuldīgas novads</c:v>
                </c:pt>
                <c:pt idx="48">
                  <c:v>Skrundas novads</c:v>
                </c:pt>
                <c:pt idx="49">
                  <c:v>Baldones novads</c:v>
                </c:pt>
                <c:pt idx="50">
                  <c:v>Ķekavas novads</c:v>
                </c:pt>
                <c:pt idx="51">
                  <c:v>Alojas novads</c:v>
                </c:pt>
                <c:pt idx="52">
                  <c:v>Limbažu novads</c:v>
                </c:pt>
                <c:pt idx="53">
                  <c:v>Salacgrīvas novads</c:v>
                </c:pt>
                <c:pt idx="54">
                  <c:v>Ciblas novads</c:v>
                </c:pt>
                <c:pt idx="55">
                  <c:v>Kārsavas novads</c:v>
                </c:pt>
                <c:pt idx="56">
                  <c:v>Ludzas novads</c:v>
                </c:pt>
                <c:pt idx="57">
                  <c:v>Zilupes novads</c:v>
                </c:pt>
                <c:pt idx="58">
                  <c:v>Cesvaines novads</c:v>
                </c:pt>
                <c:pt idx="59">
                  <c:v>Ērgļu novads</c:v>
                </c:pt>
                <c:pt idx="60">
                  <c:v>Lubānas novads</c:v>
                </c:pt>
                <c:pt idx="61">
                  <c:v>Madonas novads </c:v>
                </c:pt>
                <c:pt idx="62">
                  <c:v>Babītes novads</c:v>
                </c:pt>
                <c:pt idx="63">
                  <c:v>Mārupes novads</c:v>
                </c:pt>
                <c:pt idx="64">
                  <c:v>Ikšķiles novads</c:v>
                </c:pt>
                <c:pt idx="65">
                  <c:v>Ķeguma novads</c:v>
                </c:pt>
                <c:pt idx="66">
                  <c:v>Lielvārdes novads</c:v>
                </c:pt>
                <c:pt idx="67">
                  <c:v>Ogres novads </c:v>
                </c:pt>
                <c:pt idx="68">
                  <c:v>Aglonas novads</c:v>
                </c:pt>
                <c:pt idx="69">
                  <c:v>Preiļu novads</c:v>
                </c:pt>
                <c:pt idx="70">
                  <c:v>Riebiņu novads</c:v>
                </c:pt>
                <c:pt idx="71">
                  <c:v>Vārkavas novads</c:v>
                </c:pt>
                <c:pt idx="72">
                  <c:v>Rēzeknes novads</c:v>
                </c:pt>
                <c:pt idx="73">
                  <c:v>Viļānu novads</c:v>
                </c:pt>
                <c:pt idx="74">
                  <c:v>Garkalnes novads</c:v>
                </c:pt>
                <c:pt idx="75">
                  <c:v>Ropažu novads</c:v>
                </c:pt>
                <c:pt idx="76">
                  <c:v>Stopiņu novads</c:v>
                </c:pt>
                <c:pt idx="77">
                  <c:v>Brocēnu novads</c:v>
                </c:pt>
                <c:pt idx="78">
                  <c:v>Saldus novads</c:v>
                </c:pt>
                <c:pt idx="79">
                  <c:v>Saulkrastu novads</c:v>
                </c:pt>
                <c:pt idx="80">
                  <c:v>Sējas novads</c:v>
                </c:pt>
                <c:pt idx="81">
                  <c:v>Inčukalna novads</c:v>
                </c:pt>
                <c:pt idx="82">
                  <c:v>Krimuldas novads</c:v>
                </c:pt>
                <c:pt idx="83">
                  <c:v>Mālpils novads</c:v>
                </c:pt>
                <c:pt idx="84">
                  <c:v>Siguldas novads</c:v>
                </c:pt>
                <c:pt idx="85">
                  <c:v>Apes novads</c:v>
                </c:pt>
                <c:pt idx="86">
                  <c:v>Raunas novads</c:v>
                </c:pt>
                <c:pt idx="87">
                  <c:v>Smiltenes novads</c:v>
                </c:pt>
                <c:pt idx="88">
                  <c:v>Dundagas novads</c:v>
                </c:pt>
                <c:pt idx="89">
                  <c:v>Mērsraga novads</c:v>
                </c:pt>
                <c:pt idx="90">
                  <c:v>Rojas novads</c:v>
                </c:pt>
                <c:pt idx="91">
                  <c:v>Talsu novads </c:v>
                </c:pt>
                <c:pt idx="92">
                  <c:v>Engures novads</c:v>
                </c:pt>
                <c:pt idx="93">
                  <c:v>Jaunpils novads</c:v>
                </c:pt>
                <c:pt idx="94">
                  <c:v>Kandavas novads</c:v>
                </c:pt>
                <c:pt idx="95">
                  <c:v>Tukuma novads </c:v>
                </c:pt>
                <c:pt idx="96">
                  <c:v>Beverīnas novads</c:v>
                </c:pt>
                <c:pt idx="97">
                  <c:v>Burtnieku novads</c:v>
                </c:pt>
                <c:pt idx="98">
                  <c:v>Kocēnu novads</c:v>
                </c:pt>
                <c:pt idx="99">
                  <c:v>Mazsalacas novads</c:v>
                </c:pt>
                <c:pt idx="100">
                  <c:v>Naukšēnu novads</c:v>
                </c:pt>
                <c:pt idx="101">
                  <c:v>Rūjienas novads</c:v>
                </c:pt>
                <c:pt idx="102">
                  <c:v>Strenču novads</c:v>
                </c:pt>
                <c:pt idx="103">
                  <c:v>Valmiera </c:v>
                </c:pt>
                <c:pt idx="104">
                  <c:v>Olaine</c:v>
                </c:pt>
                <c:pt idx="105">
                  <c:v>Salaspils</c:v>
                </c:pt>
                <c:pt idx="106">
                  <c:v>Alūksne</c:v>
                </c:pt>
                <c:pt idx="107">
                  <c:v>Gulbene</c:v>
                </c:pt>
                <c:pt idx="108">
                  <c:v>Līvāni</c:v>
                </c:pt>
                <c:pt idx="109">
                  <c:v>Valka</c:v>
                </c:pt>
                <c:pt idx="110">
                  <c:v>Varakļāni</c:v>
                </c:pt>
                <c:pt idx="111">
                  <c:v>Ventspils</c:v>
                </c:pt>
              </c:strCache>
            </c:strRef>
          </c:cat>
          <c:val>
            <c:numRef>
              <c:f>Sheet1!$C$2:$C$113</c:f>
              <c:numCache>
                <c:formatCode>#,##0</c:formatCode>
                <c:ptCount val="112"/>
                <c:pt idx="0">
                  <c:v>1186</c:v>
                </c:pt>
                <c:pt idx="1">
                  <c:v>953</c:v>
                </c:pt>
                <c:pt idx="2">
                  <c:v>1301</c:v>
                </c:pt>
                <c:pt idx="3">
                  <c:v>1586</c:v>
                </c:pt>
                <c:pt idx="4">
                  <c:v>1057</c:v>
                </c:pt>
                <c:pt idx="5">
                  <c:v>1172</c:v>
                </c:pt>
                <c:pt idx="6">
                  <c:v>866</c:v>
                </c:pt>
                <c:pt idx="7">
                  <c:v>1034</c:v>
                </c:pt>
                <c:pt idx="8">
                  <c:v>947</c:v>
                </c:pt>
                <c:pt idx="9">
                  <c:v>1952</c:v>
                </c:pt>
                <c:pt idx="10">
                  <c:v>1020</c:v>
                </c:pt>
                <c:pt idx="11">
                  <c:v>1364</c:v>
                </c:pt>
                <c:pt idx="12">
                  <c:v>1467</c:v>
                </c:pt>
                <c:pt idx="13">
                  <c:v>1293</c:v>
                </c:pt>
                <c:pt idx="14">
                  <c:v>1133</c:v>
                </c:pt>
                <c:pt idx="15">
                  <c:v>1030</c:v>
                </c:pt>
                <c:pt idx="16">
                  <c:v>1176</c:v>
                </c:pt>
                <c:pt idx="17">
                  <c:v>1038</c:v>
                </c:pt>
                <c:pt idx="18">
                  <c:v>1378</c:v>
                </c:pt>
                <c:pt idx="19">
                  <c:v>1195</c:v>
                </c:pt>
                <c:pt idx="20">
                  <c:v>1294</c:v>
                </c:pt>
                <c:pt idx="21">
                  <c:v>890</c:v>
                </c:pt>
                <c:pt idx="22">
                  <c:v>1124</c:v>
                </c:pt>
                <c:pt idx="23">
                  <c:v>1009</c:v>
                </c:pt>
                <c:pt idx="24">
                  <c:v>1025</c:v>
                </c:pt>
                <c:pt idx="25">
                  <c:v>990</c:v>
                </c:pt>
                <c:pt idx="26">
                  <c:v>956</c:v>
                </c:pt>
                <c:pt idx="27">
                  <c:v>969</c:v>
                </c:pt>
                <c:pt idx="28">
                  <c:v>1243</c:v>
                </c:pt>
                <c:pt idx="29">
                  <c:v>1156</c:v>
                </c:pt>
                <c:pt idx="30">
                  <c:v>1154</c:v>
                </c:pt>
                <c:pt idx="31">
                  <c:v>1629</c:v>
                </c:pt>
                <c:pt idx="32">
                  <c:v>1164</c:v>
                </c:pt>
                <c:pt idx="33">
                  <c:v>874</c:v>
                </c:pt>
                <c:pt idx="34">
                  <c:v>980</c:v>
                </c:pt>
                <c:pt idx="35">
                  <c:v>1485</c:v>
                </c:pt>
                <c:pt idx="36">
                  <c:v>1058</c:v>
                </c:pt>
                <c:pt idx="37">
                  <c:v>1207</c:v>
                </c:pt>
                <c:pt idx="38">
                  <c:v>908</c:v>
                </c:pt>
                <c:pt idx="39">
                  <c:v>1171</c:v>
                </c:pt>
                <c:pt idx="40">
                  <c:v>1619</c:v>
                </c:pt>
                <c:pt idx="41">
                  <c:v>1530</c:v>
                </c:pt>
                <c:pt idx="42">
                  <c:v>900</c:v>
                </c:pt>
                <c:pt idx="43">
                  <c:v>1059</c:v>
                </c:pt>
                <c:pt idx="44">
                  <c:v>1329</c:v>
                </c:pt>
                <c:pt idx="45">
                  <c:v>1289</c:v>
                </c:pt>
                <c:pt idx="46">
                  <c:v>1056</c:v>
                </c:pt>
                <c:pt idx="47">
                  <c:v>1120</c:v>
                </c:pt>
                <c:pt idx="48">
                  <c:v>862</c:v>
                </c:pt>
                <c:pt idx="49">
                  <c:v>885</c:v>
                </c:pt>
                <c:pt idx="50">
                  <c:v>1234</c:v>
                </c:pt>
                <c:pt idx="51">
                  <c:v>1015</c:v>
                </c:pt>
                <c:pt idx="52">
                  <c:v>990</c:v>
                </c:pt>
                <c:pt idx="53">
                  <c:v>1171</c:v>
                </c:pt>
                <c:pt idx="54">
                  <c:v>1135</c:v>
                </c:pt>
                <c:pt idx="55">
                  <c:v>1004</c:v>
                </c:pt>
                <c:pt idx="56">
                  <c:v>1065</c:v>
                </c:pt>
                <c:pt idx="57">
                  <c:v>1187</c:v>
                </c:pt>
                <c:pt idx="58">
                  <c:v>1201</c:v>
                </c:pt>
                <c:pt idx="59">
                  <c:v>1041</c:v>
                </c:pt>
                <c:pt idx="60">
                  <c:v>1005</c:v>
                </c:pt>
                <c:pt idx="61">
                  <c:v>1134</c:v>
                </c:pt>
                <c:pt idx="62">
                  <c:v>1570</c:v>
                </c:pt>
                <c:pt idx="63">
                  <c:v>1140</c:v>
                </c:pt>
                <c:pt idx="64">
                  <c:v>1097</c:v>
                </c:pt>
                <c:pt idx="65">
                  <c:v>961</c:v>
                </c:pt>
                <c:pt idx="66">
                  <c:v>1026</c:v>
                </c:pt>
                <c:pt idx="67">
                  <c:v>1256</c:v>
                </c:pt>
                <c:pt idx="68">
                  <c:v>1276</c:v>
                </c:pt>
                <c:pt idx="69">
                  <c:v>1060</c:v>
                </c:pt>
                <c:pt idx="70">
                  <c:v>836</c:v>
                </c:pt>
                <c:pt idx="71">
                  <c:v>920</c:v>
                </c:pt>
                <c:pt idx="72">
                  <c:v>947</c:v>
                </c:pt>
                <c:pt idx="73">
                  <c:v>1052</c:v>
                </c:pt>
                <c:pt idx="74">
                  <c:v>1551</c:v>
                </c:pt>
                <c:pt idx="75">
                  <c:v>862</c:v>
                </c:pt>
                <c:pt idx="76">
                  <c:v>1607</c:v>
                </c:pt>
                <c:pt idx="77">
                  <c:v>1276</c:v>
                </c:pt>
                <c:pt idx="78">
                  <c:v>1261</c:v>
                </c:pt>
                <c:pt idx="79">
                  <c:v>1017</c:v>
                </c:pt>
                <c:pt idx="80">
                  <c:v>905</c:v>
                </c:pt>
                <c:pt idx="81">
                  <c:v>770</c:v>
                </c:pt>
                <c:pt idx="82">
                  <c:v>1194</c:v>
                </c:pt>
                <c:pt idx="83">
                  <c:v>1130</c:v>
                </c:pt>
                <c:pt idx="84">
                  <c:v>1580</c:v>
                </c:pt>
                <c:pt idx="85">
                  <c:v>1186</c:v>
                </c:pt>
                <c:pt idx="86">
                  <c:v>1203</c:v>
                </c:pt>
                <c:pt idx="87">
                  <c:v>1442</c:v>
                </c:pt>
                <c:pt idx="88">
                  <c:v>1135</c:v>
                </c:pt>
                <c:pt idx="89">
                  <c:v>941</c:v>
                </c:pt>
                <c:pt idx="90">
                  <c:v>936</c:v>
                </c:pt>
                <c:pt idx="91">
                  <c:v>896</c:v>
                </c:pt>
                <c:pt idx="92">
                  <c:v>1269</c:v>
                </c:pt>
                <c:pt idx="93">
                  <c:v>968</c:v>
                </c:pt>
                <c:pt idx="94">
                  <c:v>907</c:v>
                </c:pt>
                <c:pt idx="95">
                  <c:v>1043</c:v>
                </c:pt>
                <c:pt idx="96">
                  <c:v>983</c:v>
                </c:pt>
                <c:pt idx="97">
                  <c:v>919</c:v>
                </c:pt>
                <c:pt idx="98">
                  <c:v>1070</c:v>
                </c:pt>
                <c:pt idx="99">
                  <c:v>939</c:v>
                </c:pt>
                <c:pt idx="100">
                  <c:v>1268</c:v>
                </c:pt>
                <c:pt idx="101">
                  <c:v>1048</c:v>
                </c:pt>
                <c:pt idx="102">
                  <c:v>966</c:v>
                </c:pt>
                <c:pt idx="103">
                  <c:v>1587</c:v>
                </c:pt>
                <c:pt idx="104">
                  <c:v>877</c:v>
                </c:pt>
                <c:pt idx="105">
                  <c:v>869</c:v>
                </c:pt>
                <c:pt idx="106">
                  <c:v>1082</c:v>
                </c:pt>
                <c:pt idx="107">
                  <c:v>1125</c:v>
                </c:pt>
                <c:pt idx="108">
                  <c:v>920</c:v>
                </c:pt>
                <c:pt idx="109">
                  <c:v>1458</c:v>
                </c:pt>
                <c:pt idx="110">
                  <c:v>929</c:v>
                </c:pt>
                <c:pt idx="111">
                  <c:v>1043</c:v>
                </c:pt>
              </c:numCache>
            </c:numRef>
          </c:val>
          <c:extLst>
            <c:ext xmlns:c16="http://schemas.microsoft.com/office/drawing/2014/chart" uri="{C3380CC4-5D6E-409C-BE32-E72D297353CC}">
              <c16:uniqueId val="{00000000-4176-4284-A347-216F18FA5876}"/>
            </c:ext>
          </c:extLst>
        </c:ser>
        <c:dLbls>
          <c:showLegendKey val="0"/>
          <c:showVal val="0"/>
          <c:showCatName val="0"/>
          <c:showSerName val="0"/>
          <c:showPercent val="0"/>
          <c:showBubbleSize val="0"/>
        </c:dLbls>
        <c:gapWidth val="219"/>
        <c:overlap val="-27"/>
        <c:axId val="971636911"/>
        <c:axId val="971624015"/>
      </c:barChart>
      <c:lineChart>
        <c:grouping val="standard"/>
        <c:varyColors val="0"/>
        <c:ser>
          <c:idx val="1"/>
          <c:order val="1"/>
          <c:tx>
            <c:strRef>
              <c:f>Sheet1!$D$1</c:f>
              <c:strCache>
                <c:ptCount val="1"/>
                <c:pt idx="0">
                  <c:v>Izdevumi uz 1 iedz. pēc ATR</c:v>
                </c:pt>
              </c:strCache>
            </c:strRef>
          </c:tx>
          <c:spPr>
            <a:ln w="15875" cap="rnd">
              <a:solidFill>
                <a:schemeClr val="accent2"/>
              </a:solidFill>
              <a:round/>
            </a:ln>
            <a:effectLst/>
          </c:spPr>
          <c:marker>
            <c:symbol val="none"/>
          </c:marker>
          <c:cat>
            <c:strRef>
              <c:f>Sheet1!$B$2:$B$113</c:f>
              <c:strCache>
                <c:ptCount val="112"/>
                <c:pt idx="0">
                  <c:v>Aizkraukles novads</c:v>
                </c:pt>
                <c:pt idx="1">
                  <c:v>Jaunjelgavas novads</c:v>
                </c:pt>
                <c:pt idx="2">
                  <c:v>Kokneses  novads</c:v>
                </c:pt>
                <c:pt idx="3">
                  <c:v>Neretas novads</c:v>
                </c:pt>
                <c:pt idx="4">
                  <c:v>Pļaviņu novads</c:v>
                </c:pt>
                <c:pt idx="5">
                  <c:v>Skrīveru novads </c:v>
                </c:pt>
                <c:pt idx="6">
                  <c:v>Daugavpils novads</c:v>
                </c:pt>
                <c:pt idx="7">
                  <c:v>Ilūkstes novads</c:v>
                </c:pt>
                <c:pt idx="8">
                  <c:v>Ādažu novads</c:v>
                </c:pt>
                <c:pt idx="9">
                  <c:v>Carnikavas novads</c:v>
                </c:pt>
                <c:pt idx="10">
                  <c:v>Baltinavas novads</c:v>
                </c:pt>
                <c:pt idx="11">
                  <c:v>Balvu novads</c:v>
                </c:pt>
                <c:pt idx="12">
                  <c:v>Rugāju novads</c:v>
                </c:pt>
                <c:pt idx="13">
                  <c:v>Viļakas novads</c:v>
                </c:pt>
                <c:pt idx="14">
                  <c:v>Bauskas novads</c:v>
                </c:pt>
                <c:pt idx="15">
                  <c:v>Iecavas novads</c:v>
                </c:pt>
                <c:pt idx="16">
                  <c:v>Rundāles novads</c:v>
                </c:pt>
                <c:pt idx="17">
                  <c:v>Vecumnieku novads</c:v>
                </c:pt>
                <c:pt idx="18">
                  <c:v>Amatas novads</c:v>
                </c:pt>
                <c:pt idx="19">
                  <c:v>Cēsu novads</c:v>
                </c:pt>
                <c:pt idx="20">
                  <c:v>Jaunpiebalgas novads</c:v>
                </c:pt>
                <c:pt idx="21">
                  <c:v>Līgatnes novads</c:v>
                </c:pt>
                <c:pt idx="22">
                  <c:v>Pārgaujas novads</c:v>
                </c:pt>
                <c:pt idx="23">
                  <c:v>Priekuļu novads</c:v>
                </c:pt>
                <c:pt idx="24">
                  <c:v>Vecpiebalgas novads</c:v>
                </c:pt>
                <c:pt idx="25">
                  <c:v>Aizputes novads</c:v>
                </c:pt>
                <c:pt idx="26">
                  <c:v>Durbes novads</c:v>
                </c:pt>
                <c:pt idx="27">
                  <c:v>Grobiņas novads</c:v>
                </c:pt>
                <c:pt idx="28">
                  <c:v>Nīcas novads</c:v>
                </c:pt>
                <c:pt idx="29">
                  <c:v>Pāvilostas novads</c:v>
                </c:pt>
                <c:pt idx="30">
                  <c:v>Priekules novads</c:v>
                </c:pt>
                <c:pt idx="31">
                  <c:v>Rucavas novads</c:v>
                </c:pt>
                <c:pt idx="32">
                  <c:v>Vaiņodes novads </c:v>
                </c:pt>
                <c:pt idx="33">
                  <c:v>Auces novas</c:v>
                </c:pt>
                <c:pt idx="34">
                  <c:v>Dobeles novads</c:v>
                </c:pt>
                <c:pt idx="35">
                  <c:v>Tērvetes novads</c:v>
                </c:pt>
                <c:pt idx="36">
                  <c:v>Jelgavas novads</c:v>
                </c:pt>
                <c:pt idx="37">
                  <c:v>Ozolnieku novads</c:v>
                </c:pt>
                <c:pt idx="38">
                  <c:v>Aknīkstes novads</c:v>
                </c:pt>
                <c:pt idx="39">
                  <c:v>Jēkabpils</c:v>
                </c:pt>
                <c:pt idx="40">
                  <c:v>Jēkabpils novads</c:v>
                </c:pt>
                <c:pt idx="41">
                  <c:v>Krustpils novads</c:v>
                </c:pt>
                <c:pt idx="42">
                  <c:v>Salas novads</c:v>
                </c:pt>
                <c:pt idx="43">
                  <c:v>Viesītes novads</c:v>
                </c:pt>
                <c:pt idx="44">
                  <c:v>Dagdas novads</c:v>
                </c:pt>
                <c:pt idx="45">
                  <c:v>Krāslavas novads</c:v>
                </c:pt>
                <c:pt idx="46">
                  <c:v>Alsungas novads</c:v>
                </c:pt>
                <c:pt idx="47">
                  <c:v>Kuldīgas novads</c:v>
                </c:pt>
                <c:pt idx="48">
                  <c:v>Skrundas novads</c:v>
                </c:pt>
                <c:pt idx="49">
                  <c:v>Baldones novads</c:v>
                </c:pt>
                <c:pt idx="50">
                  <c:v>Ķekavas novads</c:v>
                </c:pt>
                <c:pt idx="51">
                  <c:v>Alojas novads</c:v>
                </c:pt>
                <c:pt idx="52">
                  <c:v>Limbažu novads</c:v>
                </c:pt>
                <c:pt idx="53">
                  <c:v>Salacgrīvas novads</c:v>
                </c:pt>
                <c:pt idx="54">
                  <c:v>Ciblas novads</c:v>
                </c:pt>
                <c:pt idx="55">
                  <c:v>Kārsavas novads</c:v>
                </c:pt>
                <c:pt idx="56">
                  <c:v>Ludzas novads</c:v>
                </c:pt>
                <c:pt idx="57">
                  <c:v>Zilupes novads</c:v>
                </c:pt>
                <c:pt idx="58">
                  <c:v>Cesvaines novads</c:v>
                </c:pt>
                <c:pt idx="59">
                  <c:v>Ērgļu novads</c:v>
                </c:pt>
                <c:pt idx="60">
                  <c:v>Lubānas novads</c:v>
                </c:pt>
                <c:pt idx="61">
                  <c:v>Madonas novads </c:v>
                </c:pt>
                <c:pt idx="62">
                  <c:v>Babītes novads</c:v>
                </c:pt>
                <c:pt idx="63">
                  <c:v>Mārupes novads</c:v>
                </c:pt>
                <c:pt idx="64">
                  <c:v>Ikšķiles novads</c:v>
                </c:pt>
                <c:pt idx="65">
                  <c:v>Ķeguma novads</c:v>
                </c:pt>
                <c:pt idx="66">
                  <c:v>Lielvārdes novads</c:v>
                </c:pt>
                <c:pt idx="67">
                  <c:v>Ogres novads </c:v>
                </c:pt>
                <c:pt idx="68">
                  <c:v>Aglonas novads</c:v>
                </c:pt>
                <c:pt idx="69">
                  <c:v>Preiļu novads</c:v>
                </c:pt>
                <c:pt idx="70">
                  <c:v>Riebiņu novads</c:v>
                </c:pt>
                <c:pt idx="71">
                  <c:v>Vārkavas novads</c:v>
                </c:pt>
                <c:pt idx="72">
                  <c:v>Rēzeknes novads</c:v>
                </c:pt>
                <c:pt idx="73">
                  <c:v>Viļānu novads</c:v>
                </c:pt>
                <c:pt idx="74">
                  <c:v>Garkalnes novads</c:v>
                </c:pt>
                <c:pt idx="75">
                  <c:v>Ropažu novads</c:v>
                </c:pt>
                <c:pt idx="76">
                  <c:v>Stopiņu novads</c:v>
                </c:pt>
                <c:pt idx="77">
                  <c:v>Brocēnu novads</c:v>
                </c:pt>
                <c:pt idx="78">
                  <c:v>Saldus novads</c:v>
                </c:pt>
                <c:pt idx="79">
                  <c:v>Saulkrastu novads</c:v>
                </c:pt>
                <c:pt idx="80">
                  <c:v>Sējas novads</c:v>
                </c:pt>
                <c:pt idx="81">
                  <c:v>Inčukalna novads</c:v>
                </c:pt>
                <c:pt idx="82">
                  <c:v>Krimuldas novads</c:v>
                </c:pt>
                <c:pt idx="83">
                  <c:v>Mālpils novads</c:v>
                </c:pt>
                <c:pt idx="84">
                  <c:v>Siguldas novads</c:v>
                </c:pt>
                <c:pt idx="85">
                  <c:v>Apes novads</c:v>
                </c:pt>
                <c:pt idx="86">
                  <c:v>Raunas novads</c:v>
                </c:pt>
                <c:pt idx="87">
                  <c:v>Smiltenes novads</c:v>
                </c:pt>
                <c:pt idx="88">
                  <c:v>Dundagas novads</c:v>
                </c:pt>
                <c:pt idx="89">
                  <c:v>Mērsraga novads</c:v>
                </c:pt>
                <c:pt idx="90">
                  <c:v>Rojas novads</c:v>
                </c:pt>
                <c:pt idx="91">
                  <c:v>Talsu novads </c:v>
                </c:pt>
                <c:pt idx="92">
                  <c:v>Engures novads</c:v>
                </c:pt>
                <c:pt idx="93">
                  <c:v>Jaunpils novads</c:v>
                </c:pt>
                <c:pt idx="94">
                  <c:v>Kandavas novads</c:v>
                </c:pt>
                <c:pt idx="95">
                  <c:v>Tukuma novads </c:v>
                </c:pt>
                <c:pt idx="96">
                  <c:v>Beverīnas novads</c:v>
                </c:pt>
                <c:pt idx="97">
                  <c:v>Burtnieku novads</c:v>
                </c:pt>
                <c:pt idx="98">
                  <c:v>Kocēnu novads</c:v>
                </c:pt>
                <c:pt idx="99">
                  <c:v>Mazsalacas novads</c:v>
                </c:pt>
                <c:pt idx="100">
                  <c:v>Naukšēnu novads</c:v>
                </c:pt>
                <c:pt idx="101">
                  <c:v>Rūjienas novads</c:v>
                </c:pt>
                <c:pt idx="102">
                  <c:v>Strenču novads</c:v>
                </c:pt>
                <c:pt idx="103">
                  <c:v>Valmiera </c:v>
                </c:pt>
                <c:pt idx="104">
                  <c:v>Olaine</c:v>
                </c:pt>
                <c:pt idx="105">
                  <c:v>Salaspils</c:v>
                </c:pt>
                <c:pt idx="106">
                  <c:v>Alūksne</c:v>
                </c:pt>
                <c:pt idx="107">
                  <c:v>Gulbene</c:v>
                </c:pt>
                <c:pt idx="108">
                  <c:v>Līvāni</c:v>
                </c:pt>
                <c:pt idx="109">
                  <c:v>Valka</c:v>
                </c:pt>
                <c:pt idx="110">
                  <c:v>Varakļāni</c:v>
                </c:pt>
                <c:pt idx="111">
                  <c:v>Ventspils</c:v>
                </c:pt>
              </c:strCache>
            </c:strRef>
          </c:cat>
          <c:val>
            <c:numRef>
              <c:f>Sheet1!$D$2:$D$113</c:f>
              <c:numCache>
                <c:formatCode>#,##0</c:formatCode>
                <c:ptCount val="112"/>
                <c:pt idx="0">
                  <c:v>1213</c:v>
                </c:pt>
                <c:pt idx="1">
                  <c:v>1213</c:v>
                </c:pt>
                <c:pt idx="2">
                  <c:v>1213</c:v>
                </c:pt>
                <c:pt idx="3">
                  <c:v>1213</c:v>
                </c:pt>
                <c:pt idx="4">
                  <c:v>1213</c:v>
                </c:pt>
                <c:pt idx="5">
                  <c:v>1213</c:v>
                </c:pt>
                <c:pt idx="6">
                  <c:v>987</c:v>
                </c:pt>
                <c:pt idx="7">
                  <c:v>987</c:v>
                </c:pt>
                <c:pt idx="8">
                  <c:v>1362</c:v>
                </c:pt>
                <c:pt idx="9">
                  <c:v>1362</c:v>
                </c:pt>
                <c:pt idx="10">
                  <c:v>1368</c:v>
                </c:pt>
                <c:pt idx="11">
                  <c:v>1368</c:v>
                </c:pt>
                <c:pt idx="12">
                  <c:v>1368</c:v>
                </c:pt>
                <c:pt idx="13">
                  <c:v>1368</c:v>
                </c:pt>
                <c:pt idx="14">
                  <c:v>1067</c:v>
                </c:pt>
                <c:pt idx="15">
                  <c:v>1067</c:v>
                </c:pt>
                <c:pt idx="16">
                  <c:v>1067</c:v>
                </c:pt>
                <c:pt idx="17">
                  <c:v>1067</c:v>
                </c:pt>
                <c:pt idx="18">
                  <c:v>1254</c:v>
                </c:pt>
                <c:pt idx="19">
                  <c:v>1254</c:v>
                </c:pt>
                <c:pt idx="20">
                  <c:v>1254</c:v>
                </c:pt>
                <c:pt idx="21">
                  <c:v>1254</c:v>
                </c:pt>
                <c:pt idx="22">
                  <c:v>1254</c:v>
                </c:pt>
                <c:pt idx="23">
                  <c:v>1254</c:v>
                </c:pt>
                <c:pt idx="24">
                  <c:v>1254</c:v>
                </c:pt>
                <c:pt idx="25">
                  <c:v>1152</c:v>
                </c:pt>
                <c:pt idx="26">
                  <c:v>1152</c:v>
                </c:pt>
                <c:pt idx="27">
                  <c:v>1152</c:v>
                </c:pt>
                <c:pt idx="28">
                  <c:v>1152</c:v>
                </c:pt>
                <c:pt idx="29">
                  <c:v>1152</c:v>
                </c:pt>
                <c:pt idx="30">
                  <c:v>1152</c:v>
                </c:pt>
                <c:pt idx="31">
                  <c:v>1152</c:v>
                </c:pt>
                <c:pt idx="32">
                  <c:v>1152</c:v>
                </c:pt>
                <c:pt idx="33">
                  <c:v>1141</c:v>
                </c:pt>
                <c:pt idx="34">
                  <c:v>1141</c:v>
                </c:pt>
                <c:pt idx="35">
                  <c:v>1141</c:v>
                </c:pt>
                <c:pt idx="36">
                  <c:v>1172</c:v>
                </c:pt>
                <c:pt idx="37">
                  <c:v>1172</c:v>
                </c:pt>
                <c:pt idx="38">
                  <c:v>1364</c:v>
                </c:pt>
                <c:pt idx="39">
                  <c:v>1364</c:v>
                </c:pt>
                <c:pt idx="40">
                  <c:v>1364</c:v>
                </c:pt>
                <c:pt idx="41">
                  <c:v>1364</c:v>
                </c:pt>
                <c:pt idx="42">
                  <c:v>1364</c:v>
                </c:pt>
                <c:pt idx="43">
                  <c:v>1364</c:v>
                </c:pt>
                <c:pt idx="44">
                  <c:v>1012</c:v>
                </c:pt>
                <c:pt idx="45">
                  <c:v>1012</c:v>
                </c:pt>
                <c:pt idx="46">
                  <c:v>1152</c:v>
                </c:pt>
                <c:pt idx="47">
                  <c:v>1152</c:v>
                </c:pt>
                <c:pt idx="48">
                  <c:v>1152</c:v>
                </c:pt>
                <c:pt idx="49">
                  <c:v>1303</c:v>
                </c:pt>
                <c:pt idx="50">
                  <c:v>1303</c:v>
                </c:pt>
                <c:pt idx="51">
                  <c:v>1093</c:v>
                </c:pt>
                <c:pt idx="52">
                  <c:v>1093</c:v>
                </c:pt>
                <c:pt idx="53">
                  <c:v>1093</c:v>
                </c:pt>
                <c:pt idx="54">
                  <c:v>1115</c:v>
                </c:pt>
                <c:pt idx="55">
                  <c:v>1115</c:v>
                </c:pt>
                <c:pt idx="56">
                  <c:v>1115</c:v>
                </c:pt>
                <c:pt idx="57">
                  <c:v>1115</c:v>
                </c:pt>
                <c:pt idx="58">
                  <c:v>1376</c:v>
                </c:pt>
                <c:pt idx="59">
                  <c:v>1376</c:v>
                </c:pt>
                <c:pt idx="60">
                  <c:v>1376</c:v>
                </c:pt>
                <c:pt idx="61">
                  <c:v>1376</c:v>
                </c:pt>
                <c:pt idx="62">
                  <c:v>1325</c:v>
                </c:pt>
                <c:pt idx="63">
                  <c:v>1325</c:v>
                </c:pt>
                <c:pt idx="64">
                  <c:v>1210</c:v>
                </c:pt>
                <c:pt idx="65">
                  <c:v>1210</c:v>
                </c:pt>
                <c:pt idx="66">
                  <c:v>1210</c:v>
                </c:pt>
                <c:pt idx="67">
                  <c:v>1210</c:v>
                </c:pt>
                <c:pt idx="68">
                  <c:v>1228</c:v>
                </c:pt>
                <c:pt idx="69">
                  <c:v>1228</c:v>
                </c:pt>
                <c:pt idx="70">
                  <c:v>1228</c:v>
                </c:pt>
                <c:pt idx="71">
                  <c:v>1228</c:v>
                </c:pt>
                <c:pt idx="72">
                  <c:v>1065</c:v>
                </c:pt>
                <c:pt idx="73">
                  <c:v>1065</c:v>
                </c:pt>
                <c:pt idx="74">
                  <c:v>1371</c:v>
                </c:pt>
                <c:pt idx="75">
                  <c:v>1371</c:v>
                </c:pt>
                <c:pt idx="76">
                  <c:v>1371</c:v>
                </c:pt>
                <c:pt idx="77">
                  <c:v>1250</c:v>
                </c:pt>
                <c:pt idx="78">
                  <c:v>1250</c:v>
                </c:pt>
                <c:pt idx="79">
                  <c:v>1338</c:v>
                </c:pt>
                <c:pt idx="80">
                  <c:v>1338</c:v>
                </c:pt>
                <c:pt idx="81">
                  <c:v>1225</c:v>
                </c:pt>
                <c:pt idx="82">
                  <c:v>1225</c:v>
                </c:pt>
                <c:pt idx="83">
                  <c:v>1225</c:v>
                </c:pt>
                <c:pt idx="84">
                  <c:v>1225</c:v>
                </c:pt>
                <c:pt idx="85">
                  <c:v>1295</c:v>
                </c:pt>
                <c:pt idx="86">
                  <c:v>1295</c:v>
                </c:pt>
                <c:pt idx="87">
                  <c:v>1295</c:v>
                </c:pt>
                <c:pt idx="88">
                  <c:v>1033</c:v>
                </c:pt>
                <c:pt idx="89">
                  <c:v>1033</c:v>
                </c:pt>
                <c:pt idx="90">
                  <c:v>1033</c:v>
                </c:pt>
                <c:pt idx="91">
                  <c:v>1033</c:v>
                </c:pt>
                <c:pt idx="92">
                  <c:v>1217</c:v>
                </c:pt>
                <c:pt idx="93">
                  <c:v>1217</c:v>
                </c:pt>
                <c:pt idx="94">
                  <c:v>1217</c:v>
                </c:pt>
                <c:pt idx="95">
                  <c:v>1217</c:v>
                </c:pt>
                <c:pt idx="96">
                  <c:v>1335</c:v>
                </c:pt>
                <c:pt idx="97">
                  <c:v>1335</c:v>
                </c:pt>
                <c:pt idx="98">
                  <c:v>1335</c:v>
                </c:pt>
                <c:pt idx="99">
                  <c:v>1335</c:v>
                </c:pt>
                <c:pt idx="100">
                  <c:v>1335</c:v>
                </c:pt>
                <c:pt idx="101">
                  <c:v>1335</c:v>
                </c:pt>
                <c:pt idx="102">
                  <c:v>1335</c:v>
                </c:pt>
                <c:pt idx="103">
                  <c:v>1335</c:v>
                </c:pt>
                <c:pt idx="104">
                  <c:v>916</c:v>
                </c:pt>
                <c:pt idx="105">
                  <c:v>936</c:v>
                </c:pt>
                <c:pt idx="106">
                  <c:v>1103</c:v>
                </c:pt>
                <c:pt idx="107">
                  <c:v>1126</c:v>
                </c:pt>
                <c:pt idx="108">
                  <c:v>993</c:v>
                </c:pt>
                <c:pt idx="109">
                  <c:v>1250</c:v>
                </c:pt>
                <c:pt idx="110">
                  <c:v>1027</c:v>
                </c:pt>
                <c:pt idx="111">
                  <c:v>1104</c:v>
                </c:pt>
              </c:numCache>
            </c:numRef>
          </c:val>
          <c:smooth val="0"/>
          <c:extLst>
            <c:ext xmlns:c16="http://schemas.microsoft.com/office/drawing/2014/chart" uri="{C3380CC4-5D6E-409C-BE32-E72D297353CC}">
              <c16:uniqueId val="{00000001-4176-4284-A347-216F18FA5876}"/>
            </c:ext>
          </c:extLst>
        </c:ser>
        <c:dLbls>
          <c:showLegendKey val="0"/>
          <c:showVal val="0"/>
          <c:showCatName val="0"/>
          <c:showSerName val="0"/>
          <c:showPercent val="0"/>
          <c:showBubbleSize val="0"/>
        </c:dLbls>
        <c:marker val="1"/>
        <c:smooth val="0"/>
        <c:axId val="971636911"/>
        <c:axId val="971624015"/>
      </c:lineChart>
      <c:catAx>
        <c:axId val="97163691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500" b="0" i="0" u="none" strike="noStrike" kern="1200" baseline="0">
                <a:solidFill>
                  <a:schemeClr val="tx1"/>
                </a:solidFill>
                <a:latin typeface="+mn-lt"/>
                <a:ea typeface="+mn-ea"/>
                <a:cs typeface="+mn-cs"/>
              </a:defRPr>
            </a:pPr>
            <a:endParaRPr lang="lv-LV"/>
          </a:p>
        </c:txPr>
        <c:crossAx val="971624015"/>
        <c:crosses val="autoZero"/>
        <c:auto val="1"/>
        <c:lblAlgn val="ctr"/>
        <c:lblOffset val="100"/>
        <c:noMultiLvlLbl val="0"/>
      </c:catAx>
      <c:valAx>
        <c:axId val="971624015"/>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97163691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lv-LV"/>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4">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'Vispārējie valdības dienesti'!$I$1</c:f>
              <c:strCache>
                <c:ptCount val="1"/>
                <c:pt idx="0">
                  <c:v>Vispārējie valdības dienesti ( 2021 gada oktobra izpilde)</c:v>
                </c:pt>
              </c:strCache>
            </c:strRef>
          </c:tx>
          <c:spPr>
            <a:solidFill>
              <a:schemeClr val="accent1"/>
            </a:solidFill>
            <a:ln>
              <a:noFill/>
            </a:ln>
            <a:effectLst/>
          </c:spPr>
          <c:invertIfNegative val="0"/>
          <c:cat>
            <c:strRef>
              <c:f>('Vispārējie valdības dienesti'!$A$2:$A$8,'Vispārējie valdības dienesti'!$A$10:$A$12,'Vispārējie valdības dienesti'!$A$14:$A$15,'Vispārējie valdības dienesti'!$A$17:$A$19,'Vispārējie valdības dienesti'!$A$21:$A$28,'Vispārējie valdības dienesti'!$A$30,'Vispārējie valdības dienesti'!$A$32:$A$42,'Vispārējie valdības dienesti'!$A$44)</c:f>
              <c:strCache>
                <c:ptCount val="36"/>
                <c:pt idx="0">
                  <c:v>Aizkraukles novads</c:v>
                </c:pt>
                <c:pt idx="1">
                  <c:v>Alūksnes novads</c:v>
                </c:pt>
                <c:pt idx="2">
                  <c:v>Augšdaugavas novads</c:v>
                </c:pt>
                <c:pt idx="3">
                  <c:v>Ādažu novads</c:v>
                </c:pt>
                <c:pt idx="4">
                  <c:v>Balvu novads</c:v>
                </c:pt>
                <c:pt idx="5">
                  <c:v>Bauskas novads</c:v>
                </c:pt>
                <c:pt idx="6">
                  <c:v>Cēsu novads</c:v>
                </c:pt>
                <c:pt idx="7">
                  <c:v>Dienvidkurzemes novads</c:v>
                </c:pt>
                <c:pt idx="8">
                  <c:v>Dobeles novads</c:v>
                </c:pt>
                <c:pt idx="9">
                  <c:v>Gulbenes novads</c:v>
                </c:pt>
                <c:pt idx="10">
                  <c:v>Jelgavas novads</c:v>
                </c:pt>
                <c:pt idx="11">
                  <c:v>Jēkabpils novads</c:v>
                </c:pt>
                <c:pt idx="12">
                  <c:v>Krāslavas novads</c:v>
                </c:pt>
                <c:pt idx="13">
                  <c:v>Kuldīgas novads</c:v>
                </c:pt>
                <c:pt idx="14">
                  <c:v>Ķekavas novads</c:v>
                </c:pt>
                <c:pt idx="15">
                  <c:v>Limbažu novads</c:v>
                </c:pt>
                <c:pt idx="16">
                  <c:v>Līvānu novads</c:v>
                </c:pt>
                <c:pt idx="17">
                  <c:v>Ludzas novads</c:v>
                </c:pt>
                <c:pt idx="18">
                  <c:v>Madonas novads</c:v>
                </c:pt>
                <c:pt idx="19">
                  <c:v>Mārupes novads</c:v>
                </c:pt>
                <c:pt idx="20">
                  <c:v>Ogres novads</c:v>
                </c:pt>
                <c:pt idx="21">
                  <c:v>Olaines novads</c:v>
                </c:pt>
                <c:pt idx="22">
                  <c:v>Preiļu novads</c:v>
                </c:pt>
                <c:pt idx="23">
                  <c:v>Rēzeknes novads</c:v>
                </c:pt>
                <c:pt idx="24">
                  <c:v>Ropažu novads</c:v>
                </c:pt>
                <c:pt idx="25">
                  <c:v>Salaspils novads</c:v>
                </c:pt>
                <c:pt idx="26">
                  <c:v>Saldus novads</c:v>
                </c:pt>
                <c:pt idx="27">
                  <c:v>Saulkrastu novads</c:v>
                </c:pt>
                <c:pt idx="28">
                  <c:v>Siguldas novads</c:v>
                </c:pt>
                <c:pt idx="29">
                  <c:v>Smiltenes novads</c:v>
                </c:pt>
                <c:pt idx="30">
                  <c:v>Talsu novads</c:v>
                </c:pt>
                <c:pt idx="31">
                  <c:v>Tukuma novads</c:v>
                </c:pt>
                <c:pt idx="32">
                  <c:v>Valkas novads</c:v>
                </c:pt>
                <c:pt idx="33">
                  <c:v>Valmieras novads</c:v>
                </c:pt>
                <c:pt idx="34">
                  <c:v>Varakļānu novads</c:v>
                </c:pt>
                <c:pt idx="35">
                  <c:v>Ventspils novads</c:v>
                </c:pt>
              </c:strCache>
              <c:extLst/>
            </c:strRef>
          </c:cat>
          <c:val>
            <c:numRef>
              <c:f>('Vispārējie valdības dienesti'!$I$2:$I$8,'Vispārējie valdības dienesti'!$I$10:$I$12,'Vispārējie valdības dienesti'!$I$14:$I$15,'Vispārējie valdības dienesti'!$I$17:$I$19,'Vispārējie valdības dienesti'!$I$21:$I$28,'Vispārējie valdības dienesti'!$I$30,'Vispārējie valdības dienesti'!$I$32:$I$42,'Vispārējie valdības dienesti'!$I$44)</c:f>
              <c:numCache>
                <c:formatCode>_-* #\ ##0_-;\-* #\ ##0_-;_-* "-"??_-;_-@_-</c:formatCode>
                <c:ptCount val="36"/>
                <c:pt idx="0">
                  <c:v>2262539</c:v>
                </c:pt>
                <c:pt idx="1">
                  <c:v>1579151</c:v>
                </c:pt>
                <c:pt idx="2">
                  <c:v>3939345</c:v>
                </c:pt>
                <c:pt idx="3">
                  <c:v>5127081</c:v>
                </c:pt>
                <c:pt idx="4">
                  <c:v>2800020</c:v>
                </c:pt>
                <c:pt idx="5">
                  <c:v>3646094</c:v>
                </c:pt>
                <c:pt idx="6">
                  <c:v>3755727</c:v>
                </c:pt>
                <c:pt idx="7">
                  <c:v>4897664</c:v>
                </c:pt>
                <c:pt idx="8">
                  <c:v>3725892</c:v>
                </c:pt>
                <c:pt idx="9">
                  <c:v>1917412</c:v>
                </c:pt>
                <c:pt idx="10">
                  <c:v>2973955</c:v>
                </c:pt>
                <c:pt idx="11">
                  <c:v>4585025</c:v>
                </c:pt>
                <c:pt idx="12">
                  <c:v>2730498</c:v>
                </c:pt>
                <c:pt idx="13">
                  <c:v>2170222</c:v>
                </c:pt>
                <c:pt idx="14">
                  <c:v>6914610</c:v>
                </c:pt>
                <c:pt idx="15">
                  <c:v>3256478</c:v>
                </c:pt>
                <c:pt idx="16">
                  <c:v>1370795</c:v>
                </c:pt>
                <c:pt idx="17">
                  <c:v>2620882</c:v>
                </c:pt>
                <c:pt idx="18">
                  <c:v>3477809</c:v>
                </c:pt>
                <c:pt idx="19">
                  <c:v>7380855</c:v>
                </c:pt>
                <c:pt idx="20">
                  <c:v>6211671</c:v>
                </c:pt>
                <c:pt idx="21">
                  <c:v>2481917</c:v>
                </c:pt>
                <c:pt idx="22">
                  <c:v>2381037</c:v>
                </c:pt>
                <c:pt idx="23">
                  <c:v>5342392</c:v>
                </c:pt>
                <c:pt idx="24">
                  <c:v>11295526</c:v>
                </c:pt>
                <c:pt idx="25">
                  <c:v>1817540</c:v>
                </c:pt>
                <c:pt idx="26">
                  <c:v>4810527</c:v>
                </c:pt>
                <c:pt idx="27">
                  <c:v>2123425</c:v>
                </c:pt>
                <c:pt idx="28">
                  <c:v>4518963</c:v>
                </c:pt>
                <c:pt idx="29">
                  <c:v>1293227</c:v>
                </c:pt>
                <c:pt idx="30">
                  <c:v>2925647</c:v>
                </c:pt>
                <c:pt idx="31">
                  <c:v>9706251</c:v>
                </c:pt>
                <c:pt idx="32">
                  <c:v>1166987</c:v>
                </c:pt>
                <c:pt idx="33">
                  <c:v>5761542</c:v>
                </c:pt>
                <c:pt idx="34">
                  <c:v>479514</c:v>
                </c:pt>
                <c:pt idx="35">
                  <c:v>2089864</c:v>
                </c:pt>
              </c:numCache>
              <c:extLst/>
            </c:numRef>
          </c:val>
          <c:extLst>
            <c:ext xmlns:c16="http://schemas.microsoft.com/office/drawing/2014/chart" uri="{C3380CC4-5D6E-409C-BE32-E72D297353CC}">
              <c16:uniqueId val="{00000000-59D5-432C-A0FB-402FD187B7A2}"/>
            </c:ext>
          </c:extLst>
        </c:ser>
        <c:dLbls>
          <c:showLegendKey val="0"/>
          <c:showVal val="0"/>
          <c:showCatName val="0"/>
          <c:showSerName val="0"/>
          <c:showPercent val="0"/>
          <c:showBubbleSize val="0"/>
        </c:dLbls>
        <c:gapWidth val="219"/>
        <c:axId val="1150892895"/>
        <c:axId val="1150889151"/>
      </c:barChart>
      <c:lineChart>
        <c:grouping val="standard"/>
        <c:varyColors val="0"/>
        <c:ser>
          <c:idx val="1"/>
          <c:order val="1"/>
          <c:tx>
            <c:strRef>
              <c:f>'Vispārējie valdības dienesti'!$L$1</c:f>
              <c:strCache>
                <c:ptCount val="1"/>
                <c:pt idx="0">
                  <c:v>Administr. izd</c:v>
                </c:pt>
              </c:strCache>
            </c:strRef>
          </c:tx>
          <c:spPr>
            <a:ln w="19050" cap="rnd">
              <a:solidFill>
                <a:schemeClr val="accent2"/>
              </a:solidFill>
              <a:round/>
            </a:ln>
            <a:effectLst/>
          </c:spPr>
          <c:marker>
            <c:symbol val="none"/>
          </c:marker>
          <c:cat>
            <c:strRef>
              <c:f>('Vispārējie valdības dienesti'!$A$2:$A$8,'Vispārējie valdības dienesti'!$A$10:$A$12,'Vispārējie valdības dienesti'!$A$14:$A$15,'Vispārējie valdības dienesti'!$A$17:$A$19,'Vispārējie valdības dienesti'!$A$21:$A$28,'Vispārējie valdības dienesti'!$A$30,'Vispārējie valdības dienesti'!$A$32:$A$42,'Vispārējie valdības dienesti'!$A$44)</c:f>
              <c:strCache>
                <c:ptCount val="36"/>
                <c:pt idx="0">
                  <c:v>Aizkraukles novads</c:v>
                </c:pt>
                <c:pt idx="1">
                  <c:v>Alūksnes novads</c:v>
                </c:pt>
                <c:pt idx="2">
                  <c:v>Augšdaugavas novads</c:v>
                </c:pt>
                <c:pt idx="3">
                  <c:v>Ādažu novads</c:v>
                </c:pt>
                <c:pt idx="4">
                  <c:v>Balvu novads</c:v>
                </c:pt>
                <c:pt idx="5">
                  <c:v>Bauskas novads</c:v>
                </c:pt>
                <c:pt idx="6">
                  <c:v>Cēsu novads</c:v>
                </c:pt>
                <c:pt idx="7">
                  <c:v>Dienvidkurzemes novads</c:v>
                </c:pt>
                <c:pt idx="8">
                  <c:v>Dobeles novads</c:v>
                </c:pt>
                <c:pt idx="9">
                  <c:v>Gulbenes novads</c:v>
                </c:pt>
                <c:pt idx="10">
                  <c:v>Jelgavas novads</c:v>
                </c:pt>
                <c:pt idx="11">
                  <c:v>Jēkabpils novads</c:v>
                </c:pt>
                <c:pt idx="12">
                  <c:v>Krāslavas novads</c:v>
                </c:pt>
                <c:pt idx="13">
                  <c:v>Kuldīgas novads</c:v>
                </c:pt>
                <c:pt idx="14">
                  <c:v>Ķekavas novads</c:v>
                </c:pt>
                <c:pt idx="15">
                  <c:v>Limbažu novads</c:v>
                </c:pt>
                <c:pt idx="16">
                  <c:v>Līvānu novads</c:v>
                </c:pt>
                <c:pt idx="17">
                  <c:v>Ludzas novads</c:v>
                </c:pt>
                <c:pt idx="18">
                  <c:v>Madonas novads</c:v>
                </c:pt>
                <c:pt idx="19">
                  <c:v>Mārupes novads</c:v>
                </c:pt>
                <c:pt idx="20">
                  <c:v>Ogres novads</c:v>
                </c:pt>
                <c:pt idx="21">
                  <c:v>Olaines novads</c:v>
                </c:pt>
                <c:pt idx="22">
                  <c:v>Preiļu novads</c:v>
                </c:pt>
                <c:pt idx="23">
                  <c:v>Rēzeknes novads</c:v>
                </c:pt>
                <c:pt idx="24">
                  <c:v>Ropažu novads</c:v>
                </c:pt>
                <c:pt idx="25">
                  <c:v>Salaspils novads</c:v>
                </c:pt>
                <c:pt idx="26">
                  <c:v>Saldus novads</c:v>
                </c:pt>
                <c:pt idx="27">
                  <c:v>Saulkrastu novads</c:v>
                </c:pt>
                <c:pt idx="28">
                  <c:v>Siguldas novads</c:v>
                </c:pt>
                <c:pt idx="29">
                  <c:v>Smiltenes novads</c:v>
                </c:pt>
                <c:pt idx="30">
                  <c:v>Talsu novads</c:v>
                </c:pt>
                <c:pt idx="31">
                  <c:v>Tukuma novads</c:v>
                </c:pt>
                <c:pt idx="32">
                  <c:v>Valkas novads</c:v>
                </c:pt>
                <c:pt idx="33">
                  <c:v>Valmieras novads</c:v>
                </c:pt>
                <c:pt idx="34">
                  <c:v>Varakļānu novads</c:v>
                </c:pt>
                <c:pt idx="35">
                  <c:v>Ventspils novads</c:v>
                </c:pt>
              </c:strCache>
              <c:extLst/>
            </c:strRef>
          </c:cat>
          <c:val>
            <c:numRef>
              <c:f>('Vispārējie valdības dienesti'!$L$2:$L$8,'Vispārējie valdības dienesti'!$L$10:$L$12,'Vispārējie valdības dienesti'!$L$14:$L$15,'Vispārējie valdības dienesti'!$L$17:$L$19,'Vispārējie valdības dienesti'!$L$21:$L$28,'Vispārējie valdības dienesti'!$L$30,'Vispārējie valdības dienesti'!$L$32:$L$42,'Vispārējie valdības dienesti'!$L$44)</c:f>
              <c:numCache>
                <c:formatCode>_-* #\ ##0_-;\-* #\ ##0_-;_-* "-"??_-;_-@_-</c:formatCode>
                <c:ptCount val="36"/>
                <c:pt idx="0">
                  <c:v>2225020</c:v>
                </c:pt>
                <c:pt idx="1">
                  <c:v>1567039</c:v>
                </c:pt>
                <c:pt idx="2">
                  <c:v>3928554</c:v>
                </c:pt>
                <c:pt idx="3">
                  <c:v>3085802</c:v>
                </c:pt>
                <c:pt idx="4">
                  <c:v>2778525</c:v>
                </c:pt>
                <c:pt idx="5">
                  <c:v>3608662</c:v>
                </c:pt>
                <c:pt idx="6">
                  <c:v>3707666</c:v>
                </c:pt>
                <c:pt idx="7">
                  <c:v>4875505</c:v>
                </c:pt>
                <c:pt idx="8">
                  <c:v>3720881</c:v>
                </c:pt>
                <c:pt idx="9">
                  <c:v>1901621</c:v>
                </c:pt>
                <c:pt idx="10">
                  <c:v>2965762</c:v>
                </c:pt>
                <c:pt idx="11">
                  <c:v>4521725</c:v>
                </c:pt>
                <c:pt idx="12">
                  <c:v>2726947</c:v>
                </c:pt>
                <c:pt idx="13">
                  <c:v>2156583</c:v>
                </c:pt>
                <c:pt idx="14">
                  <c:v>4586282</c:v>
                </c:pt>
                <c:pt idx="15">
                  <c:v>3245646</c:v>
                </c:pt>
                <c:pt idx="16">
                  <c:v>1365117</c:v>
                </c:pt>
                <c:pt idx="17">
                  <c:v>2606379</c:v>
                </c:pt>
                <c:pt idx="18">
                  <c:v>3429770</c:v>
                </c:pt>
                <c:pt idx="19">
                  <c:v>2678350</c:v>
                </c:pt>
                <c:pt idx="20">
                  <c:v>5961393</c:v>
                </c:pt>
                <c:pt idx="21">
                  <c:v>2476706</c:v>
                </c:pt>
                <c:pt idx="22">
                  <c:v>2363567</c:v>
                </c:pt>
                <c:pt idx="23">
                  <c:v>5339428</c:v>
                </c:pt>
                <c:pt idx="24">
                  <c:v>3907741</c:v>
                </c:pt>
                <c:pt idx="25">
                  <c:v>1813903</c:v>
                </c:pt>
                <c:pt idx="26">
                  <c:v>4785523</c:v>
                </c:pt>
                <c:pt idx="27">
                  <c:v>1894402</c:v>
                </c:pt>
                <c:pt idx="28">
                  <c:v>4501772</c:v>
                </c:pt>
                <c:pt idx="29">
                  <c:v>1241649</c:v>
                </c:pt>
                <c:pt idx="30">
                  <c:v>2914903</c:v>
                </c:pt>
                <c:pt idx="31">
                  <c:v>9499654</c:v>
                </c:pt>
                <c:pt idx="32">
                  <c:v>1127302</c:v>
                </c:pt>
                <c:pt idx="33">
                  <c:v>5678129</c:v>
                </c:pt>
                <c:pt idx="34">
                  <c:v>476840</c:v>
                </c:pt>
                <c:pt idx="35">
                  <c:v>2085384</c:v>
                </c:pt>
              </c:numCache>
              <c:extLst/>
            </c:numRef>
          </c:val>
          <c:smooth val="0"/>
          <c:extLst>
            <c:ext xmlns:c16="http://schemas.microsoft.com/office/drawing/2014/chart" uri="{C3380CC4-5D6E-409C-BE32-E72D297353CC}">
              <c16:uniqueId val="{00000001-59D5-432C-A0FB-402FD187B7A2}"/>
            </c:ext>
          </c:extLst>
        </c:ser>
        <c:dLbls>
          <c:showLegendKey val="0"/>
          <c:showVal val="0"/>
          <c:showCatName val="0"/>
          <c:showSerName val="0"/>
          <c:showPercent val="0"/>
          <c:showBubbleSize val="0"/>
        </c:dLbls>
        <c:marker val="1"/>
        <c:smooth val="0"/>
        <c:axId val="1150892895"/>
        <c:axId val="1150889151"/>
      </c:lineChart>
      <c:catAx>
        <c:axId val="115089289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lv-LV"/>
          </a:p>
        </c:txPr>
        <c:crossAx val="1150889151"/>
        <c:crosses val="autoZero"/>
        <c:auto val="1"/>
        <c:lblAlgn val="ctr"/>
        <c:lblOffset val="100"/>
        <c:noMultiLvlLbl val="0"/>
      </c:catAx>
      <c:valAx>
        <c:axId val="1150889151"/>
        <c:scaling>
          <c:orientation val="minMax"/>
        </c:scaling>
        <c:delete val="0"/>
        <c:axPos val="l"/>
        <c:majorGridlines>
          <c:spPr>
            <a:ln w="9525" cap="flat" cmpd="sng" algn="ctr">
              <a:solidFill>
                <a:schemeClr val="tx1">
                  <a:lumMod val="15000"/>
                  <a:lumOff val="85000"/>
                </a:schemeClr>
              </a:solidFill>
              <a:round/>
            </a:ln>
            <a:effectLst/>
          </c:spPr>
        </c:majorGridlines>
        <c:numFmt formatCode="_-* #\ ##0_-;\-* #\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115089289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lv-LV"/>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4">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'Vispārējie valdības dienesti'!$I$1</c:f>
              <c:strCache>
                <c:ptCount val="1"/>
                <c:pt idx="0">
                  <c:v>Vispārējie valdības dienesti ( 2021. gada oktobra izpilde)</c:v>
                </c:pt>
              </c:strCache>
            </c:strRef>
          </c:tx>
          <c:spPr>
            <a:solidFill>
              <a:schemeClr val="accent1"/>
            </a:solidFill>
            <a:ln>
              <a:noFill/>
            </a:ln>
            <a:effectLst/>
          </c:spPr>
          <c:invertIfNegative val="0"/>
          <c:cat>
            <c:strRef>
              <c:f>('Vispārējie valdības dienesti'!$A$9,'Vispārējie valdības dienesti'!$A$13,'Vispārējie valdības dienesti'!$A$16,'Vispārējie valdības dienesti'!$A$20,'Vispārējie valdības dienesti'!$A$29,'Vispārējie valdības dienesti'!$A$31,'Vispārējie valdības dienesti'!$A$43)</c:f>
              <c:strCache>
                <c:ptCount val="7"/>
                <c:pt idx="0">
                  <c:v>Daugavpils</c:v>
                </c:pt>
                <c:pt idx="1">
                  <c:v>Jelgava</c:v>
                </c:pt>
                <c:pt idx="2">
                  <c:v>Jūrmala</c:v>
                </c:pt>
                <c:pt idx="3">
                  <c:v>Liepāja</c:v>
                </c:pt>
                <c:pt idx="4">
                  <c:v>Rēzekne</c:v>
                </c:pt>
                <c:pt idx="5">
                  <c:v>Rīga</c:v>
                </c:pt>
                <c:pt idx="6">
                  <c:v>Ventspils</c:v>
                </c:pt>
              </c:strCache>
              <c:extLst/>
            </c:strRef>
          </c:cat>
          <c:val>
            <c:numRef>
              <c:f>('Vispārējie valdības dienesti'!$I$9,'Vispārējie valdības dienesti'!$I$13,'Vispārējie valdības dienesti'!$I$16,'Vispārējie valdības dienesti'!$I$20,'Vispārējie valdības dienesti'!$I$29,'Vispārējie valdības dienesti'!$I$31,'Vispārējie valdības dienesti'!$I$43)</c:f>
              <c:numCache>
                <c:formatCode>_-* #\ ##0_-;\-* #\ ##0_-;_-* "-"??_-;_-@_-</c:formatCode>
                <c:ptCount val="7"/>
                <c:pt idx="0">
                  <c:v>4712952</c:v>
                </c:pt>
                <c:pt idx="1">
                  <c:v>5926627</c:v>
                </c:pt>
                <c:pt idx="2">
                  <c:v>11390888</c:v>
                </c:pt>
                <c:pt idx="3">
                  <c:v>8662834</c:v>
                </c:pt>
                <c:pt idx="4">
                  <c:v>1884068</c:v>
                </c:pt>
                <c:pt idx="5">
                  <c:v>113256682</c:v>
                </c:pt>
                <c:pt idx="6">
                  <c:v>2390433</c:v>
                </c:pt>
              </c:numCache>
              <c:extLst/>
            </c:numRef>
          </c:val>
          <c:extLst>
            <c:ext xmlns:c16="http://schemas.microsoft.com/office/drawing/2014/chart" uri="{C3380CC4-5D6E-409C-BE32-E72D297353CC}">
              <c16:uniqueId val="{00000000-F03C-4909-98D0-BAB44C5C8AFD}"/>
            </c:ext>
          </c:extLst>
        </c:ser>
        <c:dLbls>
          <c:showLegendKey val="0"/>
          <c:showVal val="0"/>
          <c:showCatName val="0"/>
          <c:showSerName val="0"/>
          <c:showPercent val="0"/>
          <c:showBubbleSize val="0"/>
        </c:dLbls>
        <c:gapWidth val="219"/>
        <c:axId val="1150892895"/>
        <c:axId val="1150889151"/>
      </c:barChart>
      <c:lineChart>
        <c:grouping val="standard"/>
        <c:varyColors val="0"/>
        <c:ser>
          <c:idx val="1"/>
          <c:order val="1"/>
          <c:tx>
            <c:strRef>
              <c:f>'Vispārējie valdības dienesti'!$L$1</c:f>
              <c:strCache>
                <c:ptCount val="1"/>
                <c:pt idx="0">
                  <c:v>Administr. izd</c:v>
                </c:pt>
              </c:strCache>
            </c:strRef>
          </c:tx>
          <c:spPr>
            <a:ln w="19050" cap="rnd">
              <a:solidFill>
                <a:schemeClr val="accent2"/>
              </a:solidFill>
              <a:round/>
            </a:ln>
            <a:effectLst/>
          </c:spPr>
          <c:marker>
            <c:symbol val="none"/>
          </c:marker>
          <c:cat>
            <c:strRef>
              <c:f>('Vispārējie valdības dienesti'!$A$9,'Vispārējie valdības dienesti'!$A$13,'Vispārējie valdības dienesti'!$A$16,'Vispārējie valdības dienesti'!$A$20,'Vispārējie valdības dienesti'!$A$29,'Vispārējie valdības dienesti'!$A$31,'Vispārējie valdības dienesti'!$A$43)</c:f>
              <c:strCache>
                <c:ptCount val="7"/>
                <c:pt idx="0">
                  <c:v>Daugavpils</c:v>
                </c:pt>
                <c:pt idx="1">
                  <c:v>Jelgava</c:v>
                </c:pt>
                <c:pt idx="2">
                  <c:v>Jūrmala</c:v>
                </c:pt>
                <c:pt idx="3">
                  <c:v>Liepāja</c:v>
                </c:pt>
                <c:pt idx="4">
                  <c:v>Rēzekne</c:v>
                </c:pt>
                <c:pt idx="5">
                  <c:v>Rīga</c:v>
                </c:pt>
                <c:pt idx="6">
                  <c:v>Ventspils</c:v>
                </c:pt>
              </c:strCache>
              <c:extLst/>
            </c:strRef>
          </c:cat>
          <c:val>
            <c:numRef>
              <c:f>('Vispārējie valdības dienesti'!$L$9,'Vispārējie valdības dienesti'!$L$13,'Vispārējie valdības dienesti'!$L$16,'Vispārējie valdības dienesti'!$L$20,'Vispārējie valdības dienesti'!$L$29,'Vispārējie valdības dienesti'!$L$31,'Vispārējie valdības dienesti'!$L$43)</c:f>
              <c:numCache>
                <c:formatCode>_-* #\ ##0_-;\-* #\ ##0_-;_-* "-"??_-;_-@_-</c:formatCode>
                <c:ptCount val="7"/>
                <c:pt idx="0">
                  <c:v>4667943</c:v>
                </c:pt>
                <c:pt idx="1">
                  <c:v>5907132</c:v>
                </c:pt>
                <c:pt idx="2">
                  <c:v>1802738</c:v>
                </c:pt>
                <c:pt idx="3">
                  <c:v>8613010</c:v>
                </c:pt>
                <c:pt idx="4">
                  <c:v>1727300</c:v>
                </c:pt>
                <c:pt idx="5">
                  <c:v>43158640</c:v>
                </c:pt>
                <c:pt idx="6">
                  <c:v>2371670</c:v>
                </c:pt>
              </c:numCache>
              <c:extLst/>
            </c:numRef>
          </c:val>
          <c:smooth val="0"/>
          <c:extLst>
            <c:ext xmlns:c16="http://schemas.microsoft.com/office/drawing/2014/chart" uri="{C3380CC4-5D6E-409C-BE32-E72D297353CC}">
              <c16:uniqueId val="{00000001-F03C-4909-98D0-BAB44C5C8AFD}"/>
            </c:ext>
          </c:extLst>
        </c:ser>
        <c:dLbls>
          <c:showLegendKey val="0"/>
          <c:showVal val="0"/>
          <c:showCatName val="0"/>
          <c:showSerName val="0"/>
          <c:showPercent val="0"/>
          <c:showBubbleSize val="0"/>
        </c:dLbls>
        <c:marker val="1"/>
        <c:smooth val="0"/>
        <c:axId val="1150892895"/>
        <c:axId val="1150889151"/>
      </c:lineChart>
      <c:catAx>
        <c:axId val="115089289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1150889151"/>
        <c:crosses val="autoZero"/>
        <c:auto val="1"/>
        <c:lblAlgn val="ctr"/>
        <c:lblOffset val="100"/>
        <c:noMultiLvlLbl val="0"/>
      </c:catAx>
      <c:valAx>
        <c:axId val="1150889151"/>
        <c:scaling>
          <c:orientation val="minMax"/>
        </c:scaling>
        <c:delete val="0"/>
        <c:axPos val="l"/>
        <c:majorGridlines>
          <c:spPr>
            <a:ln w="9525" cap="flat" cmpd="sng" algn="ctr">
              <a:solidFill>
                <a:schemeClr val="tx1">
                  <a:lumMod val="15000"/>
                  <a:lumOff val="85000"/>
                </a:schemeClr>
              </a:solidFill>
              <a:round/>
            </a:ln>
            <a:effectLst/>
          </c:spPr>
        </c:majorGridlines>
        <c:numFmt formatCode="_-* #\ ##0_-;\-* #\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115089289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4">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3215452821333298E-2"/>
          <c:y val="4.9785019235121068E-2"/>
          <c:w val="0.91241051660033745"/>
          <c:h val="0.42977908591237851"/>
        </c:manualLayout>
      </c:layout>
      <c:barChart>
        <c:barDir val="col"/>
        <c:grouping val="clustered"/>
        <c:varyColors val="0"/>
        <c:ser>
          <c:idx val="0"/>
          <c:order val="0"/>
          <c:tx>
            <c:strRef>
              <c:f>'Vispārējie valdības dienesti'!$J$1</c:f>
              <c:strCache>
                <c:ptCount val="1"/>
                <c:pt idx="0">
                  <c:v>VVD izmaksas uz 1 iedzīvotāju </c:v>
                </c:pt>
              </c:strCache>
            </c:strRef>
          </c:tx>
          <c:spPr>
            <a:solidFill>
              <a:schemeClr val="accent1"/>
            </a:solidFill>
            <a:ln w="15875">
              <a:noFill/>
            </a:ln>
            <a:effectLst/>
          </c:spPr>
          <c:invertIfNegative val="0"/>
          <c:cat>
            <c:strRef>
              <c:f>'Vispārējie valdības dienesti'!$A$2:$A$44</c:f>
              <c:strCache>
                <c:ptCount val="43"/>
                <c:pt idx="0">
                  <c:v>Aizkraukles novads</c:v>
                </c:pt>
                <c:pt idx="1">
                  <c:v>Alūksnes novads</c:v>
                </c:pt>
                <c:pt idx="2">
                  <c:v>Augšdaugavas novads</c:v>
                </c:pt>
                <c:pt idx="3">
                  <c:v>Ādažu novads</c:v>
                </c:pt>
                <c:pt idx="4">
                  <c:v>Balvu novads</c:v>
                </c:pt>
                <c:pt idx="5">
                  <c:v>Bauskas novads</c:v>
                </c:pt>
                <c:pt idx="6">
                  <c:v>Cēsu novads</c:v>
                </c:pt>
                <c:pt idx="7">
                  <c:v>Daugavpils</c:v>
                </c:pt>
                <c:pt idx="8">
                  <c:v>Dienvidkurzemes novads</c:v>
                </c:pt>
                <c:pt idx="9">
                  <c:v>Dobeles novads</c:v>
                </c:pt>
                <c:pt idx="10">
                  <c:v>Gulbenes novads</c:v>
                </c:pt>
                <c:pt idx="11">
                  <c:v>Jelgava</c:v>
                </c:pt>
                <c:pt idx="12">
                  <c:v>Jelgavas novads</c:v>
                </c:pt>
                <c:pt idx="13">
                  <c:v>Jēkabpils novads</c:v>
                </c:pt>
                <c:pt idx="14">
                  <c:v>Jūrmala</c:v>
                </c:pt>
                <c:pt idx="15">
                  <c:v>Krāslavas novads</c:v>
                </c:pt>
                <c:pt idx="16">
                  <c:v>Kuldīgas novads</c:v>
                </c:pt>
                <c:pt idx="17">
                  <c:v>Ķekavas novads</c:v>
                </c:pt>
                <c:pt idx="18">
                  <c:v>Liepāja</c:v>
                </c:pt>
                <c:pt idx="19">
                  <c:v>Limbažu novads</c:v>
                </c:pt>
                <c:pt idx="20">
                  <c:v>Līvānu novads</c:v>
                </c:pt>
                <c:pt idx="21">
                  <c:v>Ludzas novads</c:v>
                </c:pt>
                <c:pt idx="22">
                  <c:v>Madonas novads</c:v>
                </c:pt>
                <c:pt idx="23">
                  <c:v>Mārupes novads</c:v>
                </c:pt>
                <c:pt idx="24">
                  <c:v>Ogres novads</c:v>
                </c:pt>
                <c:pt idx="25">
                  <c:v>Olaines novads</c:v>
                </c:pt>
                <c:pt idx="26">
                  <c:v>Preiļu novads</c:v>
                </c:pt>
                <c:pt idx="27">
                  <c:v>Rēzekne</c:v>
                </c:pt>
                <c:pt idx="28">
                  <c:v>Rēzeknes novads</c:v>
                </c:pt>
                <c:pt idx="29">
                  <c:v>Rīga</c:v>
                </c:pt>
                <c:pt idx="30">
                  <c:v>Ropažu novads</c:v>
                </c:pt>
                <c:pt idx="31">
                  <c:v>Salaspils novads</c:v>
                </c:pt>
                <c:pt idx="32">
                  <c:v>Saldus novads</c:v>
                </c:pt>
                <c:pt idx="33">
                  <c:v>Saulkrastu novads</c:v>
                </c:pt>
                <c:pt idx="34">
                  <c:v>Siguldas novads</c:v>
                </c:pt>
                <c:pt idx="35">
                  <c:v>Smiltenes novads</c:v>
                </c:pt>
                <c:pt idx="36">
                  <c:v>Talsu novads</c:v>
                </c:pt>
                <c:pt idx="37">
                  <c:v>Tukuma novads</c:v>
                </c:pt>
                <c:pt idx="38">
                  <c:v>Valkas novads</c:v>
                </c:pt>
                <c:pt idx="39">
                  <c:v>Valmieras novads</c:v>
                </c:pt>
                <c:pt idx="40">
                  <c:v>Varakļānu novads</c:v>
                </c:pt>
                <c:pt idx="41">
                  <c:v>Ventspils</c:v>
                </c:pt>
                <c:pt idx="42">
                  <c:v>Ventspils novads</c:v>
                </c:pt>
              </c:strCache>
            </c:strRef>
          </c:cat>
          <c:val>
            <c:numRef>
              <c:f>'Vispārējie valdības dienesti'!$J$2:$J$44</c:f>
              <c:numCache>
                <c:formatCode>#\ ##0.00\ "€"</c:formatCode>
                <c:ptCount val="43"/>
                <c:pt idx="0">
                  <c:v>72.759808335477231</c:v>
                </c:pt>
                <c:pt idx="1">
                  <c:v>102.43584587441619</c:v>
                </c:pt>
                <c:pt idx="2">
                  <c:v>138.54834171561214</c:v>
                </c:pt>
                <c:pt idx="3">
                  <c:v>229.94488047719423</c:v>
                </c:pt>
                <c:pt idx="4">
                  <c:v>138.1975223335472</c:v>
                </c:pt>
                <c:pt idx="5">
                  <c:v>82.399466654613661</c:v>
                </c:pt>
                <c:pt idx="6">
                  <c:v>83.698676234622923</c:v>
                </c:pt>
                <c:pt idx="7">
                  <c:v>52.065311533362795</c:v>
                </c:pt>
                <c:pt idx="8">
                  <c:v>138.53602240262495</c:v>
                </c:pt>
                <c:pt idx="9">
                  <c:v>121.93651001439979</c:v>
                </c:pt>
                <c:pt idx="10">
                  <c:v>92.205433998557339</c:v>
                </c:pt>
                <c:pt idx="11">
                  <c:v>97.857258437355526</c:v>
                </c:pt>
                <c:pt idx="12">
                  <c:v>87.843893073401276</c:v>
                </c:pt>
                <c:pt idx="13">
                  <c:v>106.75759057464842</c:v>
                </c:pt>
                <c:pt idx="14">
                  <c:v>197.02987217407849</c:v>
                </c:pt>
                <c:pt idx="15">
                  <c:v>115.58152726041314</c:v>
                </c:pt>
                <c:pt idx="16">
                  <c:v>73.945347371290339</c:v>
                </c:pt>
                <c:pt idx="17">
                  <c:v>220.26662844036699</c:v>
                </c:pt>
                <c:pt idx="18">
                  <c:v>114.11078033616101</c:v>
                </c:pt>
                <c:pt idx="19">
                  <c:v>108.59994664176615</c:v>
                </c:pt>
                <c:pt idx="20">
                  <c:v>118.49887621023512</c:v>
                </c:pt>
                <c:pt idx="21">
                  <c:v>112.4600729457198</c:v>
                </c:pt>
                <c:pt idx="22">
                  <c:v>113.49440328949515</c:v>
                </c:pt>
                <c:pt idx="23">
                  <c:v>201.18996347380471</c:v>
                </c:pt>
                <c:pt idx="24">
                  <c:v>101.22333213831763</c:v>
                </c:pt>
                <c:pt idx="25">
                  <c:v>118.60446334703239</c:v>
                </c:pt>
                <c:pt idx="26">
                  <c:v>133.39890189926606</c:v>
                </c:pt>
                <c:pt idx="27">
                  <c:v>63.285344798629538</c:v>
                </c:pt>
                <c:pt idx="28">
                  <c:v>170.55267526497255</c:v>
                </c:pt>
                <c:pt idx="29">
                  <c:v>165.0363379103625</c:v>
                </c:pt>
                <c:pt idx="30">
                  <c:v>334.02903950792523</c:v>
                </c:pt>
                <c:pt idx="31">
                  <c:v>74.981023102310232</c:v>
                </c:pt>
                <c:pt idx="32">
                  <c:v>162.44645932529633</c:v>
                </c:pt>
                <c:pt idx="33">
                  <c:v>212.27881635509348</c:v>
                </c:pt>
                <c:pt idx="34">
                  <c:v>140.04905941054329</c:v>
                </c:pt>
                <c:pt idx="35">
                  <c:v>67.478580746151835</c:v>
                </c:pt>
                <c:pt idx="36">
                  <c:v>75.760597664241132</c:v>
                </c:pt>
                <c:pt idx="37">
                  <c:v>204.10150138783749</c:v>
                </c:pt>
                <c:pt idx="38">
                  <c:v>136.01247086247085</c:v>
                </c:pt>
                <c:pt idx="39">
                  <c:v>105.44163830020864</c:v>
                </c:pt>
                <c:pt idx="40">
                  <c:v>155.73692757388761</c:v>
                </c:pt>
                <c:pt idx="41">
                  <c:v>64.506921769166425</c:v>
                </c:pt>
                <c:pt idx="42">
                  <c:v>182.23439134984304</c:v>
                </c:pt>
              </c:numCache>
            </c:numRef>
          </c:val>
          <c:extLst>
            <c:ext xmlns:c16="http://schemas.microsoft.com/office/drawing/2014/chart" uri="{C3380CC4-5D6E-409C-BE32-E72D297353CC}">
              <c16:uniqueId val="{00000000-E05C-4096-A0C7-7F981D13EB04}"/>
            </c:ext>
          </c:extLst>
        </c:ser>
        <c:ser>
          <c:idx val="1"/>
          <c:order val="1"/>
          <c:tx>
            <c:strRef>
              <c:f>'Vispārējie valdības dienesti'!$N$1</c:f>
              <c:strCache>
                <c:ptCount val="1"/>
                <c:pt idx="0">
                  <c:v>AI izmaksas uz 1 iedzīvotāju</c:v>
                </c:pt>
              </c:strCache>
            </c:strRef>
          </c:tx>
          <c:spPr>
            <a:solidFill>
              <a:schemeClr val="accent2"/>
            </a:solidFill>
            <a:ln w="15875">
              <a:noFill/>
            </a:ln>
            <a:effectLst/>
          </c:spPr>
          <c:invertIfNegative val="0"/>
          <c:cat>
            <c:strRef>
              <c:f>'Vispārējie valdības dienesti'!$A$2:$A$44</c:f>
              <c:strCache>
                <c:ptCount val="43"/>
                <c:pt idx="0">
                  <c:v>Aizkraukles novads</c:v>
                </c:pt>
                <c:pt idx="1">
                  <c:v>Alūksnes novads</c:v>
                </c:pt>
                <c:pt idx="2">
                  <c:v>Augšdaugavas novads</c:v>
                </c:pt>
                <c:pt idx="3">
                  <c:v>Ādažu novads</c:v>
                </c:pt>
                <c:pt idx="4">
                  <c:v>Balvu novads</c:v>
                </c:pt>
                <c:pt idx="5">
                  <c:v>Bauskas novads</c:v>
                </c:pt>
                <c:pt idx="6">
                  <c:v>Cēsu novads</c:v>
                </c:pt>
                <c:pt idx="7">
                  <c:v>Daugavpils</c:v>
                </c:pt>
                <c:pt idx="8">
                  <c:v>Dienvidkurzemes novads</c:v>
                </c:pt>
                <c:pt idx="9">
                  <c:v>Dobeles novads</c:v>
                </c:pt>
                <c:pt idx="10">
                  <c:v>Gulbenes novads</c:v>
                </c:pt>
                <c:pt idx="11">
                  <c:v>Jelgava</c:v>
                </c:pt>
                <c:pt idx="12">
                  <c:v>Jelgavas novads</c:v>
                </c:pt>
                <c:pt idx="13">
                  <c:v>Jēkabpils novads</c:v>
                </c:pt>
                <c:pt idx="14">
                  <c:v>Jūrmala</c:v>
                </c:pt>
                <c:pt idx="15">
                  <c:v>Krāslavas novads</c:v>
                </c:pt>
                <c:pt idx="16">
                  <c:v>Kuldīgas novads</c:v>
                </c:pt>
                <c:pt idx="17">
                  <c:v>Ķekavas novads</c:v>
                </c:pt>
                <c:pt idx="18">
                  <c:v>Liepāja</c:v>
                </c:pt>
                <c:pt idx="19">
                  <c:v>Limbažu novads</c:v>
                </c:pt>
                <c:pt idx="20">
                  <c:v>Līvānu novads</c:v>
                </c:pt>
                <c:pt idx="21">
                  <c:v>Ludzas novads</c:v>
                </c:pt>
                <c:pt idx="22">
                  <c:v>Madonas novads</c:v>
                </c:pt>
                <c:pt idx="23">
                  <c:v>Mārupes novads</c:v>
                </c:pt>
                <c:pt idx="24">
                  <c:v>Ogres novads</c:v>
                </c:pt>
                <c:pt idx="25">
                  <c:v>Olaines novads</c:v>
                </c:pt>
                <c:pt idx="26">
                  <c:v>Preiļu novads</c:v>
                </c:pt>
                <c:pt idx="27">
                  <c:v>Rēzekne</c:v>
                </c:pt>
                <c:pt idx="28">
                  <c:v>Rēzeknes novads</c:v>
                </c:pt>
                <c:pt idx="29">
                  <c:v>Rīga</c:v>
                </c:pt>
                <c:pt idx="30">
                  <c:v>Ropažu novads</c:v>
                </c:pt>
                <c:pt idx="31">
                  <c:v>Salaspils novads</c:v>
                </c:pt>
                <c:pt idx="32">
                  <c:v>Saldus novads</c:v>
                </c:pt>
                <c:pt idx="33">
                  <c:v>Saulkrastu novads</c:v>
                </c:pt>
                <c:pt idx="34">
                  <c:v>Siguldas novads</c:v>
                </c:pt>
                <c:pt idx="35">
                  <c:v>Smiltenes novads</c:v>
                </c:pt>
                <c:pt idx="36">
                  <c:v>Talsu novads</c:v>
                </c:pt>
                <c:pt idx="37">
                  <c:v>Tukuma novads</c:v>
                </c:pt>
                <c:pt idx="38">
                  <c:v>Valkas novads</c:v>
                </c:pt>
                <c:pt idx="39">
                  <c:v>Valmieras novads</c:v>
                </c:pt>
                <c:pt idx="40">
                  <c:v>Varakļānu novads</c:v>
                </c:pt>
                <c:pt idx="41">
                  <c:v>Ventspils</c:v>
                </c:pt>
                <c:pt idx="42">
                  <c:v>Ventspils novads</c:v>
                </c:pt>
              </c:strCache>
            </c:strRef>
          </c:cat>
          <c:val>
            <c:numRef>
              <c:f>'Vispārējie valdības dienesti'!$N$2:$N$44</c:f>
              <c:numCache>
                <c:formatCode>#\ ##0.00\ "€"</c:formatCode>
                <c:ptCount val="43"/>
                <c:pt idx="0">
                  <c:v>71.553254437869825</c:v>
                </c:pt>
                <c:pt idx="1">
                  <c:v>101.65016865594188</c:v>
                </c:pt>
                <c:pt idx="2">
                  <c:v>138.16881792283615</c:v>
                </c:pt>
                <c:pt idx="3">
                  <c:v>138.39538951428443</c:v>
                </c:pt>
                <c:pt idx="4">
                  <c:v>137.13661714624155</c:v>
                </c:pt>
                <c:pt idx="5">
                  <c:v>81.55352663337024</c:v>
                </c:pt>
                <c:pt idx="6">
                  <c:v>82.627607416651813</c:v>
                </c:pt>
                <c:pt idx="7">
                  <c:v>51.568084401237293</c:v>
                </c:pt>
                <c:pt idx="8">
                  <c:v>137.9092297683365</c:v>
                </c:pt>
                <c:pt idx="9">
                  <c:v>121.77251603613038</c:v>
                </c:pt>
                <c:pt idx="10">
                  <c:v>91.446068766530416</c:v>
                </c:pt>
                <c:pt idx="11">
                  <c:v>97.535367545076284</c:v>
                </c:pt>
                <c:pt idx="12">
                  <c:v>87.601890415005172</c:v>
                </c:pt>
                <c:pt idx="13">
                  <c:v>105.28371519046289</c:v>
                </c:pt>
                <c:pt idx="14">
                  <c:v>31.182225451023125</c:v>
                </c:pt>
                <c:pt idx="15">
                  <c:v>115.43121401964105</c:v>
                </c:pt>
                <c:pt idx="16">
                  <c:v>73.480629663702345</c:v>
                </c:pt>
                <c:pt idx="17">
                  <c:v>146.09715851172274</c:v>
                </c:pt>
                <c:pt idx="18">
                  <c:v>113.45447599978924</c:v>
                </c:pt>
                <c:pt idx="19">
                  <c:v>108.23871139865271</c:v>
                </c:pt>
                <c:pt idx="20">
                  <c:v>118.00803941908714</c:v>
                </c:pt>
                <c:pt idx="21">
                  <c:v>111.83776013730959</c:v>
                </c:pt>
                <c:pt idx="22">
                  <c:v>111.92670430440884</c:v>
                </c:pt>
                <c:pt idx="23">
                  <c:v>73.00741427247452</c:v>
                </c:pt>
                <c:pt idx="24">
                  <c:v>97.144884789622921</c:v>
                </c:pt>
                <c:pt idx="25">
                  <c:v>118.35544298958234</c:v>
                </c:pt>
                <c:pt idx="26">
                  <c:v>132.42013558182532</c:v>
                </c:pt>
                <c:pt idx="27">
                  <c:v>58.019549225756606</c:v>
                </c:pt>
                <c:pt idx="28">
                  <c:v>170.45805133444006</c:v>
                </c:pt>
                <c:pt idx="29">
                  <c:v>62.890275160910043</c:v>
                </c:pt>
                <c:pt idx="30">
                  <c:v>115.55893659806009</c:v>
                </c:pt>
                <c:pt idx="31">
                  <c:v>74.83098184818482</c:v>
                </c:pt>
                <c:pt idx="32">
                  <c:v>161.6021004288657</c:v>
                </c:pt>
                <c:pt idx="33">
                  <c:v>189.38338498450466</c:v>
                </c:pt>
                <c:pt idx="34">
                  <c:v>139.51628598878111</c:v>
                </c:pt>
                <c:pt idx="35">
                  <c:v>64.787320636577093</c:v>
                </c:pt>
                <c:pt idx="36">
                  <c:v>75.482378227205629</c:v>
                </c:pt>
                <c:pt idx="37">
                  <c:v>199.75721254941541</c:v>
                </c:pt>
                <c:pt idx="38">
                  <c:v>131.38717948717948</c:v>
                </c:pt>
                <c:pt idx="39">
                  <c:v>103.91510193623952</c:v>
                </c:pt>
                <c:pt idx="40">
                  <c:v>154.86846378694381</c:v>
                </c:pt>
                <c:pt idx="41">
                  <c:v>64.000593680006475</c:v>
                </c:pt>
                <c:pt idx="42">
                  <c:v>181.84373910010464</c:v>
                </c:pt>
              </c:numCache>
            </c:numRef>
          </c:val>
          <c:extLst>
            <c:ext xmlns:c16="http://schemas.microsoft.com/office/drawing/2014/chart" uri="{C3380CC4-5D6E-409C-BE32-E72D297353CC}">
              <c16:uniqueId val="{00000001-E05C-4096-A0C7-7F981D13EB04}"/>
            </c:ext>
          </c:extLst>
        </c:ser>
        <c:dLbls>
          <c:showLegendKey val="0"/>
          <c:showVal val="0"/>
          <c:showCatName val="0"/>
          <c:showSerName val="0"/>
          <c:showPercent val="0"/>
          <c:showBubbleSize val="0"/>
        </c:dLbls>
        <c:gapWidth val="150"/>
        <c:axId val="1168665216"/>
        <c:axId val="1168658560"/>
      </c:barChart>
      <c:lineChart>
        <c:grouping val="standard"/>
        <c:varyColors val="0"/>
        <c:ser>
          <c:idx val="2"/>
          <c:order val="2"/>
          <c:tx>
            <c:strRef>
              <c:f>'Vispārējie valdības dienesti'!$O$1</c:f>
              <c:strCache>
                <c:ptCount val="1"/>
                <c:pt idx="0">
                  <c:v>AI vidējās izmaksas uz 1 iedzīvotāju</c:v>
                </c:pt>
              </c:strCache>
            </c:strRef>
          </c:tx>
          <c:spPr>
            <a:ln w="22225" cap="rnd">
              <a:solidFill>
                <a:schemeClr val="accent3">
                  <a:alpha val="72000"/>
                </a:schemeClr>
              </a:solidFill>
              <a:round/>
            </a:ln>
            <a:effectLst/>
          </c:spPr>
          <c:marker>
            <c:symbol val="none"/>
          </c:marker>
          <c:val>
            <c:numRef>
              <c:f>'Vispārējie valdības dienesti'!$O$2:$O$44</c:f>
              <c:numCache>
                <c:formatCode>General</c:formatCode>
                <c:ptCount val="43"/>
                <c:pt idx="0">
                  <c:v>110</c:v>
                </c:pt>
                <c:pt idx="1">
                  <c:v>110</c:v>
                </c:pt>
                <c:pt idx="2">
                  <c:v>110</c:v>
                </c:pt>
                <c:pt idx="3">
                  <c:v>110</c:v>
                </c:pt>
                <c:pt idx="4">
                  <c:v>110</c:v>
                </c:pt>
                <c:pt idx="5">
                  <c:v>110</c:v>
                </c:pt>
                <c:pt idx="6">
                  <c:v>110</c:v>
                </c:pt>
                <c:pt idx="7">
                  <c:v>110</c:v>
                </c:pt>
                <c:pt idx="8">
                  <c:v>110</c:v>
                </c:pt>
                <c:pt idx="9">
                  <c:v>110</c:v>
                </c:pt>
                <c:pt idx="10">
                  <c:v>110</c:v>
                </c:pt>
                <c:pt idx="11">
                  <c:v>110</c:v>
                </c:pt>
                <c:pt idx="12">
                  <c:v>110</c:v>
                </c:pt>
                <c:pt idx="13">
                  <c:v>110</c:v>
                </c:pt>
                <c:pt idx="14">
                  <c:v>110</c:v>
                </c:pt>
                <c:pt idx="15">
                  <c:v>110</c:v>
                </c:pt>
                <c:pt idx="16">
                  <c:v>110</c:v>
                </c:pt>
                <c:pt idx="17">
                  <c:v>110</c:v>
                </c:pt>
                <c:pt idx="18">
                  <c:v>110</c:v>
                </c:pt>
                <c:pt idx="19">
                  <c:v>110</c:v>
                </c:pt>
                <c:pt idx="20">
                  <c:v>110</c:v>
                </c:pt>
                <c:pt idx="21">
                  <c:v>110</c:v>
                </c:pt>
                <c:pt idx="22">
                  <c:v>110</c:v>
                </c:pt>
                <c:pt idx="23">
                  <c:v>110</c:v>
                </c:pt>
                <c:pt idx="24">
                  <c:v>110</c:v>
                </c:pt>
                <c:pt idx="25">
                  <c:v>110</c:v>
                </c:pt>
                <c:pt idx="26">
                  <c:v>110</c:v>
                </c:pt>
                <c:pt idx="27">
                  <c:v>110</c:v>
                </c:pt>
                <c:pt idx="28">
                  <c:v>110</c:v>
                </c:pt>
                <c:pt idx="29">
                  <c:v>110</c:v>
                </c:pt>
                <c:pt idx="30">
                  <c:v>110</c:v>
                </c:pt>
                <c:pt idx="31">
                  <c:v>110</c:v>
                </c:pt>
                <c:pt idx="32">
                  <c:v>110</c:v>
                </c:pt>
                <c:pt idx="33">
                  <c:v>110</c:v>
                </c:pt>
                <c:pt idx="34">
                  <c:v>110</c:v>
                </c:pt>
                <c:pt idx="35">
                  <c:v>110</c:v>
                </c:pt>
                <c:pt idx="36">
                  <c:v>110</c:v>
                </c:pt>
                <c:pt idx="37">
                  <c:v>110</c:v>
                </c:pt>
                <c:pt idx="38">
                  <c:v>110</c:v>
                </c:pt>
                <c:pt idx="39">
                  <c:v>110</c:v>
                </c:pt>
                <c:pt idx="40">
                  <c:v>110</c:v>
                </c:pt>
                <c:pt idx="41">
                  <c:v>110</c:v>
                </c:pt>
                <c:pt idx="42">
                  <c:v>110</c:v>
                </c:pt>
              </c:numCache>
            </c:numRef>
          </c:val>
          <c:smooth val="0"/>
          <c:extLst>
            <c:ext xmlns:c16="http://schemas.microsoft.com/office/drawing/2014/chart" uri="{C3380CC4-5D6E-409C-BE32-E72D297353CC}">
              <c16:uniqueId val="{00000002-E05C-4096-A0C7-7F981D13EB04}"/>
            </c:ext>
          </c:extLst>
        </c:ser>
        <c:dLbls>
          <c:showLegendKey val="0"/>
          <c:showVal val="0"/>
          <c:showCatName val="0"/>
          <c:showSerName val="0"/>
          <c:showPercent val="0"/>
          <c:showBubbleSize val="0"/>
        </c:dLbls>
        <c:marker val="1"/>
        <c:smooth val="0"/>
        <c:axId val="1168665216"/>
        <c:axId val="1168658560"/>
      </c:lineChart>
      <c:catAx>
        <c:axId val="11686652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lv-LV"/>
          </a:p>
        </c:txPr>
        <c:crossAx val="1168658560"/>
        <c:crosses val="autoZero"/>
        <c:auto val="1"/>
        <c:lblAlgn val="ctr"/>
        <c:lblOffset val="100"/>
        <c:noMultiLvlLbl val="0"/>
      </c:catAx>
      <c:valAx>
        <c:axId val="11686585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lv-LV"/>
          </a:p>
        </c:txPr>
        <c:crossAx val="1168665216"/>
        <c:crosses val="autoZero"/>
        <c:crossBetween val="between"/>
      </c:valAx>
      <c:spPr>
        <a:noFill/>
        <a:ln>
          <a:noFill/>
        </a:ln>
        <a:effectLst/>
      </c:spPr>
    </c:plotArea>
    <c:legend>
      <c:legendPos val="b"/>
      <c:layout>
        <c:manualLayout>
          <c:xMode val="edge"/>
          <c:yMode val="edge"/>
          <c:x val="4.7306207264752209E-2"/>
          <c:y val="0.82688284127416867"/>
          <c:w val="0.94203613971330502"/>
          <c:h val="0.13206484938768401"/>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lv-LV"/>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4">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v>2020.gads</c:v>
          </c:tx>
          <c:spPr>
            <a:solidFill>
              <a:schemeClr val="accent1"/>
            </a:solidFill>
            <a:ln>
              <a:noFill/>
            </a:ln>
            <a:effectLst/>
          </c:spPr>
          <c:invertIfNegative val="0"/>
          <c:dLbls>
            <c:dLbl>
              <c:idx val="1"/>
              <c:layout>
                <c:manualLayout>
                  <c:x val="3.2071840923668937E-2"/>
                  <c:y val="4.626416840157298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099B-4932-BF06-B53CB16AC68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Sheet1!$C$20:$C$29</c:f>
              <c:strCache>
                <c:ptCount val="10"/>
                <c:pt idx="0">
                  <c:v>Vispārējie valdības dienesti</c:v>
                </c:pt>
                <c:pt idx="1">
                  <c:v>Aizsardzība</c:v>
                </c:pt>
                <c:pt idx="2">
                  <c:v>Sabiedriskā kārtība un drošība</c:v>
                </c:pt>
                <c:pt idx="3">
                  <c:v>Ekonomiskā darbība</c:v>
                </c:pt>
                <c:pt idx="4">
                  <c:v>Vides aizsardzība</c:v>
                </c:pt>
                <c:pt idx="5">
                  <c:v>Teritoriju un mājokļu apsaimniekošana</c:v>
                </c:pt>
                <c:pt idx="6">
                  <c:v>Veselība</c:v>
                </c:pt>
                <c:pt idx="7">
                  <c:v>Atpūta, kultūra un reliģija</c:v>
                </c:pt>
                <c:pt idx="8">
                  <c:v>Izglītība</c:v>
                </c:pt>
                <c:pt idx="9">
                  <c:v>Sociālā aizsardzība</c:v>
                </c:pt>
              </c:strCache>
            </c:strRef>
          </c:cat>
          <c:val>
            <c:numRef>
              <c:f>Sheet1!$F$20:$F$29</c:f>
              <c:numCache>
                <c:formatCode>0.0000%</c:formatCode>
                <c:ptCount val="10"/>
                <c:pt idx="0" formatCode="0.00%">
                  <c:v>0.11952691495655256</c:v>
                </c:pt>
                <c:pt idx="1">
                  <c:v>4.3872310721673248E-6</c:v>
                </c:pt>
                <c:pt idx="2" formatCode="0.00%">
                  <c:v>1.6413366078005337E-2</c:v>
                </c:pt>
                <c:pt idx="3" formatCode="0.00%">
                  <c:v>0.16103150913739941</c:v>
                </c:pt>
                <c:pt idx="4" formatCode="0.00%">
                  <c:v>1.401449355427878E-2</c:v>
                </c:pt>
                <c:pt idx="5" formatCode="0.00%">
                  <c:v>0.10815147805542487</c:v>
                </c:pt>
                <c:pt idx="6" formatCode="0.00%">
                  <c:v>4.3087693799971159E-3</c:v>
                </c:pt>
                <c:pt idx="7" formatCode="0.00%">
                  <c:v>7.8038163960495011E-2</c:v>
                </c:pt>
                <c:pt idx="8" formatCode="0.00%">
                  <c:v>0.4074423393094953</c:v>
                </c:pt>
                <c:pt idx="9" formatCode="0.00%">
                  <c:v>9.1068578337279465E-2</c:v>
                </c:pt>
              </c:numCache>
            </c:numRef>
          </c:val>
          <c:extLst>
            <c:ext xmlns:c16="http://schemas.microsoft.com/office/drawing/2014/chart" uri="{C3380CC4-5D6E-409C-BE32-E72D297353CC}">
              <c16:uniqueId val="{00000001-099B-4932-BF06-B53CB16AC68C}"/>
            </c:ext>
          </c:extLst>
        </c:ser>
        <c:ser>
          <c:idx val="1"/>
          <c:order val="1"/>
          <c:tx>
            <c:v>2021.gads</c:v>
          </c:tx>
          <c:spPr>
            <a:solidFill>
              <a:schemeClr val="accent2"/>
            </a:solidFill>
            <a:ln>
              <a:noFill/>
            </a:ln>
            <a:effectLst/>
          </c:spPr>
          <c:invertIfNegative val="0"/>
          <c:dLbls>
            <c:dLbl>
              <c:idx val="0"/>
              <c:layout>
                <c:manualLayout>
                  <c:x val="2.1085269994036118E-2"/>
                  <c:y val="-3.187356698916692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099B-4932-BF06-B53CB16AC68C}"/>
                </c:ext>
              </c:extLst>
            </c:dLbl>
            <c:dLbl>
              <c:idx val="1"/>
              <c:layout>
                <c:manualLayout>
                  <c:x val="1.9485200655241942E-2"/>
                  <c:y val="-1.799421151467794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99B-4932-BF06-B53CB16AC68C}"/>
                </c:ext>
              </c:extLst>
            </c:dLbl>
            <c:dLbl>
              <c:idx val="2"/>
              <c:layout>
                <c:manualLayout>
                  <c:x val="1.8073088566316672E-2"/>
                  <c:y val="-3.187356698916692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099B-4932-BF06-B53CB16AC68C}"/>
                </c:ext>
              </c:extLst>
            </c:dLbl>
            <c:dLbl>
              <c:idx val="3"/>
              <c:layout>
                <c:manualLayout>
                  <c:x val="2.1085269994036062E-2"/>
                  <c:y val="-3.187356698916692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099B-4932-BF06-B53CB16AC68C}"/>
                </c:ext>
              </c:extLst>
            </c:dLbl>
            <c:dLbl>
              <c:idx val="4"/>
              <c:layout>
                <c:manualLayout>
                  <c:x val="1.6566997852456838E-2"/>
                  <c:y val="-2.732020027642884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099B-4932-BF06-B53CB16AC68C}"/>
                </c:ext>
              </c:extLst>
            </c:dLbl>
            <c:dLbl>
              <c:idx val="5"/>
              <c:layout>
                <c:manualLayout>
                  <c:x val="2.8615723563334732E-2"/>
                  <c:y val="-3.642693370190506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099B-4932-BF06-B53CB16AC68C}"/>
                </c:ext>
              </c:extLst>
            </c:dLbl>
            <c:dLbl>
              <c:idx val="6"/>
              <c:layout>
                <c:manualLayout>
                  <c:x val="1.3554816424737394E-2"/>
                  <c:y val="-9.1067334254763075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099B-4932-BF06-B53CB16AC68C}"/>
                </c:ext>
              </c:extLst>
            </c:dLbl>
            <c:dLbl>
              <c:idx val="7"/>
              <c:layout>
                <c:manualLayout>
                  <c:x val="1.9579179280176395E-2"/>
                  <c:y val="-2.276683356369070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099B-4932-BF06-B53CB16AC68C}"/>
                </c:ext>
              </c:extLst>
            </c:dLbl>
            <c:dLbl>
              <c:idx val="8"/>
              <c:layout>
                <c:manualLayout>
                  <c:x val="2.8615658129327648E-2"/>
                  <c:y val="-3.693811347835510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099B-4932-BF06-B53CB16AC68C}"/>
                </c:ext>
              </c:extLst>
            </c:dLbl>
            <c:dLbl>
              <c:idx val="9"/>
              <c:layout>
                <c:manualLayout>
                  <c:x val="3.0121814277194454E-3"/>
                  <c:y val="-6.830050069107199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099B-4932-BF06-B53CB16AC68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Sheet1!$C$20:$C$29</c:f>
              <c:strCache>
                <c:ptCount val="10"/>
                <c:pt idx="0">
                  <c:v>Vispārējie valdības dienesti</c:v>
                </c:pt>
                <c:pt idx="1">
                  <c:v>Aizsardzība</c:v>
                </c:pt>
                <c:pt idx="2">
                  <c:v>Sabiedriskā kārtība un drošība</c:v>
                </c:pt>
                <c:pt idx="3">
                  <c:v>Ekonomiskā darbība</c:v>
                </c:pt>
                <c:pt idx="4">
                  <c:v>Vides aizsardzība</c:v>
                </c:pt>
                <c:pt idx="5">
                  <c:v>Teritoriju un mājokļu apsaimniekošana</c:v>
                </c:pt>
                <c:pt idx="6">
                  <c:v>Veselība</c:v>
                </c:pt>
                <c:pt idx="7">
                  <c:v>Atpūta, kultūra un reliģija</c:v>
                </c:pt>
                <c:pt idx="8">
                  <c:v>Izglītība</c:v>
                </c:pt>
                <c:pt idx="9">
                  <c:v>Sociālā aizsardzība</c:v>
                </c:pt>
              </c:strCache>
            </c:strRef>
          </c:cat>
          <c:val>
            <c:numRef>
              <c:f>Sheet1!$P$20:$P$29</c:f>
              <c:numCache>
                <c:formatCode>0.0000%</c:formatCode>
                <c:ptCount val="10"/>
                <c:pt idx="0" formatCode="0.00%">
                  <c:v>0.10705948874074067</c:v>
                </c:pt>
                <c:pt idx="1">
                  <c:v>6.0557394994856765E-6</c:v>
                </c:pt>
                <c:pt idx="2" formatCode="0.00%">
                  <c:v>1.5688452555715226E-2</c:v>
                </c:pt>
                <c:pt idx="3" formatCode="0.00%">
                  <c:v>0.16461687479568177</c:v>
                </c:pt>
                <c:pt idx="4" formatCode="0.00%">
                  <c:v>1.6707933838770915E-2</c:v>
                </c:pt>
                <c:pt idx="5" formatCode="0.00%">
                  <c:v>0.10996466307119165</c:v>
                </c:pt>
                <c:pt idx="6" formatCode="0.00%">
                  <c:v>5.1623945529331939E-3</c:v>
                </c:pt>
                <c:pt idx="7" formatCode="0.00%">
                  <c:v>8.0813696205915136E-2</c:v>
                </c:pt>
                <c:pt idx="8" formatCode="0.00%">
                  <c:v>0.39681120535625886</c:v>
                </c:pt>
                <c:pt idx="9" formatCode="0.00%">
                  <c:v>0.10316923514329307</c:v>
                </c:pt>
              </c:numCache>
            </c:numRef>
          </c:val>
          <c:extLst>
            <c:ext xmlns:c16="http://schemas.microsoft.com/office/drawing/2014/chart" uri="{C3380CC4-5D6E-409C-BE32-E72D297353CC}">
              <c16:uniqueId val="{0000000C-099B-4932-BF06-B53CB16AC68C}"/>
            </c:ext>
          </c:extLst>
        </c:ser>
        <c:dLbls>
          <c:showLegendKey val="0"/>
          <c:showVal val="0"/>
          <c:showCatName val="0"/>
          <c:showSerName val="0"/>
          <c:showPercent val="0"/>
          <c:showBubbleSize val="0"/>
        </c:dLbls>
        <c:gapWidth val="219"/>
        <c:axId val="1615160784"/>
        <c:axId val="1615166608"/>
      </c:barChart>
      <c:catAx>
        <c:axId val="161516078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lv-LV"/>
          </a:p>
        </c:txPr>
        <c:crossAx val="1615166608"/>
        <c:crosses val="autoZero"/>
        <c:auto val="1"/>
        <c:lblAlgn val="ctr"/>
        <c:lblOffset val="100"/>
        <c:noMultiLvlLbl val="0"/>
      </c:catAx>
      <c:valAx>
        <c:axId val="1615166608"/>
        <c:scaling>
          <c:orientation val="minMax"/>
        </c:scaling>
        <c:delete val="0"/>
        <c:axPos val="b"/>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16151607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Blīvums!$C$1</c:f>
              <c:strCache>
                <c:ptCount val="1"/>
                <c:pt idx="0">
                  <c:v>Izdevumi uz 1 iedz. </c:v>
                </c:pt>
              </c:strCache>
            </c:strRef>
          </c:tx>
          <c:spPr>
            <a:solidFill>
              <a:schemeClr val="accent1"/>
            </a:solidFill>
            <a:ln>
              <a:noFill/>
            </a:ln>
            <a:effectLst/>
          </c:spPr>
          <c:invertIfNegative val="0"/>
          <c:dLbls>
            <c:dLbl>
              <c:idx val="5"/>
              <c:layout>
                <c:manualLayout>
                  <c:x val="-1.5855672689771927E-16"/>
                  <c:y val="-2.1680216802168022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02B-416D-A525-2650E9478E1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mn-lt"/>
                    <a:ea typeface="+mn-ea"/>
                    <a:cs typeface="+mn-cs"/>
                  </a:defRPr>
                </a:pPr>
                <a:endParaRPr lang="lv-LV"/>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(Blīvums!$A$9,Blīvums!$A$13,Blīvums!$A$16,Blīvums!$A$20,Blīvums!$A$29,Blīvums!$A$31,Blīvums!$A$43)</c:f>
              <c:strCache>
                <c:ptCount val="7"/>
                <c:pt idx="0">
                  <c:v> Daugavpils </c:v>
                </c:pt>
                <c:pt idx="1">
                  <c:v> Jelgava </c:v>
                </c:pt>
                <c:pt idx="2">
                  <c:v> Jūrmala </c:v>
                </c:pt>
                <c:pt idx="3">
                  <c:v> Liepāja </c:v>
                </c:pt>
                <c:pt idx="4">
                  <c:v> Rēzekne </c:v>
                </c:pt>
                <c:pt idx="5">
                  <c:v> Rīga </c:v>
                </c:pt>
                <c:pt idx="6">
                  <c:v> Ventspils </c:v>
                </c:pt>
              </c:strCache>
              <c:extLst/>
            </c:strRef>
          </c:cat>
          <c:val>
            <c:numRef>
              <c:f>(Blīvums!$C$9,Blīvums!$C$13,Blīvums!$C$16,Blīvums!$C$20,Blīvums!$C$29,Blīvums!$C$31,Blīvums!$C$43)</c:f>
              <c:numCache>
                <c:formatCode>_-* #\ ##0_-;\-* #\ ##0_-;_-* "-"??_-;_-@_-</c:formatCode>
                <c:ptCount val="7"/>
                <c:pt idx="0">
                  <c:v>1496.8394940344674</c:v>
                </c:pt>
                <c:pt idx="1">
                  <c:v>1572.6014464038042</c:v>
                </c:pt>
                <c:pt idx="2">
                  <c:v>2149.816494560047</c:v>
                </c:pt>
                <c:pt idx="3">
                  <c:v>1560.2924284735761</c:v>
                </c:pt>
                <c:pt idx="4">
                  <c:v>1965.3250478653722</c:v>
                </c:pt>
                <c:pt idx="5">
                  <c:v>1568.7597912140275</c:v>
                </c:pt>
                <c:pt idx="6">
                  <c:v>2224.4546239576866</c:v>
                </c:pt>
              </c:numCache>
              <c:extLst/>
            </c:numRef>
          </c:val>
          <c:extLst>
            <c:ext xmlns:c16="http://schemas.microsoft.com/office/drawing/2014/chart" uri="{C3380CC4-5D6E-409C-BE32-E72D297353CC}">
              <c16:uniqueId val="{00000001-A02B-416D-A525-2650E9478E1E}"/>
            </c:ext>
          </c:extLst>
        </c:ser>
        <c:dLbls>
          <c:showLegendKey val="0"/>
          <c:showVal val="0"/>
          <c:showCatName val="0"/>
          <c:showSerName val="0"/>
          <c:showPercent val="0"/>
          <c:showBubbleSize val="0"/>
        </c:dLbls>
        <c:gapWidth val="219"/>
        <c:overlap val="-27"/>
        <c:axId val="1087149248"/>
        <c:axId val="1087149664"/>
      </c:barChart>
      <c:lineChart>
        <c:grouping val="standard"/>
        <c:varyColors val="0"/>
        <c:ser>
          <c:idx val="1"/>
          <c:order val="1"/>
          <c:tx>
            <c:strRef>
              <c:f>Blīvums!$D$1</c:f>
              <c:strCache>
                <c:ptCount val="1"/>
                <c:pt idx="0">
                  <c:v>Iedzīvotāju blīvums (cilv./km2, RAIM apr.)</c:v>
                </c:pt>
              </c:strCache>
            </c:strRef>
          </c:tx>
          <c:spPr>
            <a:ln w="28575" cap="rnd">
              <a:solidFill>
                <a:schemeClr val="accent2"/>
              </a:solidFill>
              <a:round/>
            </a:ln>
            <a:effectLst/>
          </c:spPr>
          <c:marker>
            <c:symbol val="none"/>
          </c:marker>
          <c:cat>
            <c:strRef>
              <c:f>(Blīvums!$A$9,Blīvums!$A$13,Blīvums!$A$16,Blīvums!$A$20,Blīvums!$A$29,Blīvums!$A$31,Blīvums!$A$43)</c:f>
              <c:strCache>
                <c:ptCount val="7"/>
                <c:pt idx="0">
                  <c:v> Daugavpils </c:v>
                </c:pt>
                <c:pt idx="1">
                  <c:v> Jelgava </c:v>
                </c:pt>
                <c:pt idx="2">
                  <c:v> Jūrmala </c:v>
                </c:pt>
                <c:pt idx="3">
                  <c:v> Liepāja </c:v>
                </c:pt>
                <c:pt idx="4">
                  <c:v> Rēzekne </c:v>
                </c:pt>
                <c:pt idx="5">
                  <c:v> Rīga </c:v>
                </c:pt>
                <c:pt idx="6">
                  <c:v> Ventspils </c:v>
                </c:pt>
              </c:strCache>
              <c:extLst/>
            </c:strRef>
          </c:cat>
          <c:val>
            <c:numRef>
              <c:f>(Blīvums!$D$9,Blīvums!$D$13,Blīvums!$D$16,Blīvums!$D$20,Blīvums!$D$29,Blīvums!$D$31,Blīvums!$D$43)</c:f>
              <c:numCache>
                <c:formatCode>_(* #,##0.00_);_(* \(#,##0.00\);_(* "-"??_);_(@_)</c:formatCode>
                <c:ptCount val="7"/>
                <c:pt idx="0">
                  <c:v>1263.22553897181</c:v>
                </c:pt>
                <c:pt idx="1">
                  <c:v>1004.75954387705</c:v>
                </c:pt>
                <c:pt idx="2">
                  <c:v>567.76263823064801</c:v>
                </c:pt>
                <c:pt idx="3">
                  <c:v>1121.1083345582799</c:v>
                </c:pt>
                <c:pt idx="4">
                  <c:v>1718.3323814962901</c:v>
                </c:pt>
                <c:pt idx="5">
                  <c:v>2281.3324994239401</c:v>
                </c:pt>
                <c:pt idx="6">
                  <c:v>647.76531492666095</c:v>
                </c:pt>
              </c:numCache>
              <c:extLst/>
            </c:numRef>
          </c:val>
          <c:smooth val="0"/>
          <c:extLst>
            <c:ext xmlns:c16="http://schemas.microsoft.com/office/drawing/2014/chart" uri="{C3380CC4-5D6E-409C-BE32-E72D297353CC}">
              <c16:uniqueId val="{00000002-A02B-416D-A525-2650E9478E1E}"/>
            </c:ext>
          </c:extLst>
        </c:ser>
        <c:dLbls>
          <c:showLegendKey val="0"/>
          <c:showVal val="0"/>
          <c:showCatName val="0"/>
          <c:showSerName val="0"/>
          <c:showPercent val="0"/>
          <c:showBubbleSize val="0"/>
        </c:dLbls>
        <c:marker val="1"/>
        <c:smooth val="0"/>
        <c:axId val="1087149248"/>
        <c:axId val="1087149664"/>
      </c:lineChart>
      <c:catAx>
        <c:axId val="10871492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1087149664"/>
        <c:crosses val="autoZero"/>
        <c:auto val="1"/>
        <c:lblAlgn val="ctr"/>
        <c:lblOffset val="100"/>
        <c:noMultiLvlLbl val="0"/>
      </c:catAx>
      <c:valAx>
        <c:axId val="1087149664"/>
        <c:scaling>
          <c:orientation val="minMax"/>
        </c:scaling>
        <c:delete val="0"/>
        <c:axPos val="l"/>
        <c:majorGridlines>
          <c:spPr>
            <a:ln w="9525" cap="flat" cmpd="sng" algn="ctr">
              <a:solidFill>
                <a:schemeClr val="tx1">
                  <a:lumMod val="15000"/>
                  <a:lumOff val="85000"/>
                </a:schemeClr>
              </a:solidFill>
              <a:round/>
            </a:ln>
            <a:effectLst/>
          </c:spPr>
        </c:majorGridlines>
        <c:numFmt formatCode="_-* #\ ##0_-;\-* #\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10871492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Blīvums!$C$1</c:f>
              <c:strCache>
                <c:ptCount val="1"/>
                <c:pt idx="0">
                  <c:v>Izdevumi uz 1 iedz. </c:v>
                </c:pt>
              </c:strCache>
            </c:strRef>
          </c:tx>
          <c:spPr>
            <a:solidFill>
              <a:schemeClr val="accent1"/>
            </a:solidFill>
            <a:ln>
              <a:noFill/>
            </a:ln>
            <a:effectLst/>
          </c:spPr>
          <c:invertIfNegative val="0"/>
          <c:cat>
            <c:strRef>
              <c:f>(Blīvums!$A$2:$A$8,Blīvums!$A$10:$A$12,Blīvums!$A$14:$A$15,Blīvums!$A$17:$A$19,Blīvums!$A$21:$A$28,Blīvums!$A$30,Blīvums!$A$32:$A$42,Blīvums!$A$44)</c:f>
              <c:strCache>
                <c:ptCount val="36"/>
                <c:pt idx="0">
                  <c:v> Aizkraukles novads </c:v>
                </c:pt>
                <c:pt idx="1">
                  <c:v> Alūksnes novads </c:v>
                </c:pt>
                <c:pt idx="2">
                  <c:v> Augšdaugavas novads </c:v>
                </c:pt>
                <c:pt idx="3">
                  <c:v> Ādažu novads </c:v>
                </c:pt>
                <c:pt idx="4">
                  <c:v> Balvu novads </c:v>
                </c:pt>
                <c:pt idx="5">
                  <c:v> Bauskas novads </c:v>
                </c:pt>
                <c:pt idx="6">
                  <c:v> Cēsu novads </c:v>
                </c:pt>
                <c:pt idx="7">
                  <c:v> Dienvidkurzemes novads </c:v>
                </c:pt>
                <c:pt idx="8">
                  <c:v> Dobeles novads </c:v>
                </c:pt>
                <c:pt idx="9">
                  <c:v> Gulbenes novads </c:v>
                </c:pt>
                <c:pt idx="10">
                  <c:v> Jelgavas novads </c:v>
                </c:pt>
                <c:pt idx="11">
                  <c:v> Jēkabpils novads </c:v>
                </c:pt>
                <c:pt idx="12">
                  <c:v> Krāslavas novads </c:v>
                </c:pt>
                <c:pt idx="13">
                  <c:v> Kuldīgas novads </c:v>
                </c:pt>
                <c:pt idx="14">
                  <c:v> Ķekavas novads </c:v>
                </c:pt>
                <c:pt idx="15">
                  <c:v> Limbažu novads </c:v>
                </c:pt>
                <c:pt idx="16">
                  <c:v> Līvānu novads </c:v>
                </c:pt>
                <c:pt idx="17">
                  <c:v> Ludzas novads </c:v>
                </c:pt>
                <c:pt idx="18">
                  <c:v> Madonas novads </c:v>
                </c:pt>
                <c:pt idx="19">
                  <c:v> Mārupes novads </c:v>
                </c:pt>
                <c:pt idx="20">
                  <c:v> Ogres novads </c:v>
                </c:pt>
                <c:pt idx="21">
                  <c:v> Olaines novads </c:v>
                </c:pt>
                <c:pt idx="22">
                  <c:v> Preiļu novads </c:v>
                </c:pt>
                <c:pt idx="23">
                  <c:v> Rēzeknes novads </c:v>
                </c:pt>
                <c:pt idx="24">
                  <c:v> Ropažu novads </c:v>
                </c:pt>
                <c:pt idx="25">
                  <c:v> Salaspils novads </c:v>
                </c:pt>
                <c:pt idx="26">
                  <c:v> Saldus novads </c:v>
                </c:pt>
                <c:pt idx="27">
                  <c:v> Saulkrastu novads </c:v>
                </c:pt>
                <c:pt idx="28">
                  <c:v> Siguldas novads </c:v>
                </c:pt>
                <c:pt idx="29">
                  <c:v> Smiltenes novads </c:v>
                </c:pt>
                <c:pt idx="30">
                  <c:v> Talsu novads </c:v>
                </c:pt>
                <c:pt idx="31">
                  <c:v> Tukuma novads </c:v>
                </c:pt>
                <c:pt idx="32">
                  <c:v> Valkas novads </c:v>
                </c:pt>
                <c:pt idx="33">
                  <c:v> Valmieras novads </c:v>
                </c:pt>
                <c:pt idx="34">
                  <c:v> Varakļānu novads </c:v>
                </c:pt>
                <c:pt idx="35">
                  <c:v> Ventspils novads </c:v>
                </c:pt>
              </c:strCache>
              <c:extLst/>
            </c:strRef>
          </c:cat>
          <c:val>
            <c:numRef>
              <c:f>(Blīvums!$C$2:$C$8,Blīvums!$C$10:$C$12,Blīvums!$C$14:$C$15,Blīvums!$C$17:$C$19,Blīvums!$C$21:$C$28,Blīvums!$C$30,Blīvums!$C$32:$C$42,Blīvums!$C$44)</c:f>
              <c:numCache>
                <c:formatCode>_-* #\ ##0_-;\-* #\ ##0_-;_-* "-"??_-;_-@_-</c:formatCode>
                <c:ptCount val="36"/>
                <c:pt idx="0">
                  <c:v>1705.0589143298175</c:v>
                </c:pt>
                <c:pt idx="1">
                  <c:v>1764.3250518941359</c:v>
                </c:pt>
                <c:pt idx="2">
                  <c:v>1443.5375795730313</c:v>
                </c:pt>
                <c:pt idx="3">
                  <c:v>2413.0485267076288</c:v>
                </c:pt>
                <c:pt idx="4">
                  <c:v>1703.8246384679926</c:v>
                </c:pt>
                <c:pt idx="5">
                  <c:v>1660.2583109222808</c:v>
                </c:pt>
                <c:pt idx="6">
                  <c:v>1871.7050276341593</c:v>
                </c:pt>
                <c:pt idx="7">
                  <c:v>1648.9700732611095</c:v>
                </c:pt>
                <c:pt idx="8">
                  <c:v>1598.0027817777197</c:v>
                </c:pt>
                <c:pt idx="9">
                  <c:v>1737.2691031497957</c:v>
                </c:pt>
                <c:pt idx="10">
                  <c:v>1801.8798995717029</c:v>
                </c:pt>
                <c:pt idx="11">
                  <c:v>2191.4736658284437</c:v>
                </c:pt>
                <c:pt idx="12">
                  <c:v>1616.6938283101931</c:v>
                </c:pt>
                <c:pt idx="13">
                  <c:v>1669.1950662714232</c:v>
                </c:pt>
                <c:pt idx="14">
                  <c:v>1893.4924503058105</c:v>
                </c:pt>
                <c:pt idx="15">
                  <c:v>1597.86967251384</c:v>
                </c:pt>
                <c:pt idx="16">
                  <c:v>1330.0946576763486</c:v>
                </c:pt>
                <c:pt idx="17">
                  <c:v>1601.8343273975543</c:v>
                </c:pt>
                <c:pt idx="18">
                  <c:v>1776.8995855497178</c:v>
                </c:pt>
                <c:pt idx="19">
                  <c:v>1887.2398735212344</c:v>
                </c:pt>
                <c:pt idx="20">
                  <c:v>1832.2721213701398</c:v>
                </c:pt>
                <c:pt idx="21">
                  <c:v>1367.0552900697699</c:v>
                </c:pt>
                <c:pt idx="22">
                  <c:v>1791.7947784189591</c:v>
                </c:pt>
                <c:pt idx="23">
                  <c:v>1549.1550887498402</c:v>
                </c:pt>
                <c:pt idx="24">
                  <c:v>1835.2611189969246</c:v>
                </c:pt>
                <c:pt idx="25">
                  <c:v>1526.4017739273927</c:v>
                </c:pt>
                <c:pt idx="26">
                  <c:v>1529.5202782561714</c:v>
                </c:pt>
                <c:pt idx="27">
                  <c:v>2033.1614515645308</c:v>
                </c:pt>
                <c:pt idx="28">
                  <c:v>1735.4238076052934</c:v>
                </c:pt>
                <c:pt idx="29">
                  <c:v>1941.5220453952518</c:v>
                </c:pt>
                <c:pt idx="30">
                  <c:v>1431.227904808763</c:v>
                </c:pt>
                <c:pt idx="31">
                  <c:v>1615.1998275717049</c:v>
                </c:pt>
                <c:pt idx="32">
                  <c:v>1664.7357808857807</c:v>
                </c:pt>
                <c:pt idx="33">
                  <c:v>2163.2886790381026</c:v>
                </c:pt>
                <c:pt idx="34">
                  <c:v>1270.1581682364404</c:v>
                </c:pt>
                <c:pt idx="35">
                  <c:v>1593.5913847227066</c:v>
                </c:pt>
              </c:numCache>
              <c:extLst/>
            </c:numRef>
          </c:val>
          <c:extLst>
            <c:ext xmlns:c16="http://schemas.microsoft.com/office/drawing/2014/chart" uri="{C3380CC4-5D6E-409C-BE32-E72D297353CC}">
              <c16:uniqueId val="{00000000-E615-46CC-AF58-6653D26B9BED}"/>
            </c:ext>
          </c:extLst>
        </c:ser>
        <c:dLbls>
          <c:showLegendKey val="0"/>
          <c:showVal val="0"/>
          <c:showCatName val="0"/>
          <c:showSerName val="0"/>
          <c:showPercent val="0"/>
          <c:showBubbleSize val="0"/>
        </c:dLbls>
        <c:gapWidth val="219"/>
        <c:axId val="1087149248"/>
        <c:axId val="1087149664"/>
      </c:barChart>
      <c:lineChart>
        <c:grouping val="standard"/>
        <c:varyColors val="0"/>
        <c:ser>
          <c:idx val="1"/>
          <c:order val="1"/>
          <c:tx>
            <c:strRef>
              <c:f>Blīvums!$D$1</c:f>
              <c:strCache>
                <c:ptCount val="1"/>
                <c:pt idx="0">
                  <c:v>Iedzīvotāju blīvums (cilv./km2, RAIM apr.)</c:v>
                </c:pt>
              </c:strCache>
            </c:strRef>
          </c:tx>
          <c:spPr>
            <a:ln w="22225" cap="rnd">
              <a:solidFill>
                <a:schemeClr val="accent2"/>
              </a:solidFill>
              <a:round/>
            </a:ln>
            <a:effectLst/>
          </c:spPr>
          <c:marker>
            <c:symbol val="none"/>
          </c:marker>
          <c:cat>
            <c:strRef>
              <c:f>(Blīvums!$A$2:$A$8,Blīvums!$A$10:$A$12,Blīvums!$A$14:$A$15,Blīvums!$A$17:$A$19,Blīvums!$A$21:$A$28,Blīvums!$A$30,Blīvums!$A$32:$A$42,Blīvums!$A$44)</c:f>
              <c:strCache>
                <c:ptCount val="36"/>
                <c:pt idx="0">
                  <c:v> Aizkraukles novads </c:v>
                </c:pt>
                <c:pt idx="1">
                  <c:v> Alūksnes novads </c:v>
                </c:pt>
                <c:pt idx="2">
                  <c:v> Augšdaugavas novads </c:v>
                </c:pt>
                <c:pt idx="3">
                  <c:v> Ādažu novads </c:v>
                </c:pt>
                <c:pt idx="4">
                  <c:v> Balvu novads </c:v>
                </c:pt>
                <c:pt idx="5">
                  <c:v> Bauskas novads </c:v>
                </c:pt>
                <c:pt idx="6">
                  <c:v> Cēsu novads </c:v>
                </c:pt>
                <c:pt idx="7">
                  <c:v> Dienvidkurzemes novads </c:v>
                </c:pt>
                <c:pt idx="8">
                  <c:v> Dobeles novads </c:v>
                </c:pt>
                <c:pt idx="9">
                  <c:v> Gulbenes novads </c:v>
                </c:pt>
                <c:pt idx="10">
                  <c:v> Jelgavas novads </c:v>
                </c:pt>
                <c:pt idx="11">
                  <c:v> Jēkabpils novads </c:v>
                </c:pt>
                <c:pt idx="12">
                  <c:v> Krāslavas novads </c:v>
                </c:pt>
                <c:pt idx="13">
                  <c:v> Kuldīgas novads </c:v>
                </c:pt>
                <c:pt idx="14">
                  <c:v> Ķekavas novads </c:v>
                </c:pt>
                <c:pt idx="15">
                  <c:v> Limbažu novads </c:v>
                </c:pt>
                <c:pt idx="16">
                  <c:v> Līvānu novads </c:v>
                </c:pt>
                <c:pt idx="17">
                  <c:v> Ludzas novads </c:v>
                </c:pt>
                <c:pt idx="18">
                  <c:v> Madonas novads </c:v>
                </c:pt>
                <c:pt idx="19">
                  <c:v> Mārupes novads </c:v>
                </c:pt>
                <c:pt idx="20">
                  <c:v> Ogres novads </c:v>
                </c:pt>
                <c:pt idx="21">
                  <c:v> Olaines novads </c:v>
                </c:pt>
                <c:pt idx="22">
                  <c:v> Preiļu novads </c:v>
                </c:pt>
                <c:pt idx="23">
                  <c:v> Rēzeknes novads </c:v>
                </c:pt>
                <c:pt idx="24">
                  <c:v> Ropažu novads </c:v>
                </c:pt>
                <c:pt idx="25">
                  <c:v> Salaspils novads </c:v>
                </c:pt>
                <c:pt idx="26">
                  <c:v> Saldus novads </c:v>
                </c:pt>
                <c:pt idx="27">
                  <c:v> Saulkrastu novads </c:v>
                </c:pt>
                <c:pt idx="28">
                  <c:v> Siguldas novads </c:v>
                </c:pt>
                <c:pt idx="29">
                  <c:v> Smiltenes novads </c:v>
                </c:pt>
                <c:pt idx="30">
                  <c:v> Talsu novads </c:v>
                </c:pt>
                <c:pt idx="31">
                  <c:v> Tukuma novads </c:v>
                </c:pt>
                <c:pt idx="32">
                  <c:v> Valkas novads </c:v>
                </c:pt>
                <c:pt idx="33">
                  <c:v> Valmieras novads </c:v>
                </c:pt>
                <c:pt idx="34">
                  <c:v> Varakļānu novads </c:v>
                </c:pt>
                <c:pt idx="35">
                  <c:v> Ventspils novads </c:v>
                </c:pt>
              </c:strCache>
              <c:extLst/>
            </c:strRef>
          </c:cat>
          <c:val>
            <c:numRef>
              <c:f>(Blīvums!$D$2:$D$8,Blīvums!$D$10:$D$12,Blīvums!$D$14:$D$15,Blīvums!$D$17:$D$19,Blīvums!$D$21:$D$28,Blīvums!$D$30,Blīvums!$D$32:$D$42,Blīvums!$D$44)</c:f>
              <c:numCache>
                <c:formatCode>_(* #,##0.00_);_(* \(#,##0.00\);_(* "-"??_);_(@_)</c:formatCode>
                <c:ptCount val="36"/>
                <c:pt idx="0">
                  <c:v>13.835675504439401</c:v>
                </c:pt>
                <c:pt idx="1">
                  <c:v>9.2151919610776698</c:v>
                </c:pt>
                <c:pt idx="2">
                  <c:v>11.5039793265267</c:v>
                </c:pt>
                <c:pt idx="3">
                  <c:v>89.470220467258997</c:v>
                </c:pt>
                <c:pt idx="4">
                  <c:v>8.6700043991034192</c:v>
                </c:pt>
                <c:pt idx="5">
                  <c:v>20.583742096980501</c:v>
                </c:pt>
                <c:pt idx="6">
                  <c:v>16.9521209371051</c:v>
                </c:pt>
                <c:pt idx="7">
                  <c:v>9.9544373457804394</c:v>
                </c:pt>
                <c:pt idx="8">
                  <c:v>19.031532914859898</c:v>
                </c:pt>
                <c:pt idx="9">
                  <c:v>11.303195751819</c:v>
                </c:pt>
                <c:pt idx="10">
                  <c:v>21.244431689147898</c:v>
                </c:pt>
                <c:pt idx="11">
                  <c:v>14.531241651974099</c:v>
                </c:pt>
                <c:pt idx="12">
                  <c:v>10.6022423032744</c:v>
                </c:pt>
                <c:pt idx="13">
                  <c:v>11.863506579078701</c:v>
                </c:pt>
                <c:pt idx="14">
                  <c:v>68.115750528541199</c:v>
                </c:pt>
                <c:pt idx="15">
                  <c:v>12.3717722691901</c:v>
                </c:pt>
                <c:pt idx="16">
                  <c:v>18.898725838327699</c:v>
                </c:pt>
                <c:pt idx="17">
                  <c:v>9.8511223846944596</c:v>
                </c:pt>
                <c:pt idx="18">
                  <c:v>10.1498185790644</c:v>
                </c:pt>
                <c:pt idx="19">
                  <c:v>101.91359981555701</c:v>
                </c:pt>
                <c:pt idx="20">
                  <c:v>33.459186560181102</c:v>
                </c:pt>
                <c:pt idx="21">
                  <c:v>69.104927924907798</c:v>
                </c:pt>
                <c:pt idx="22">
                  <c:v>12.851391414480901</c:v>
                </c:pt>
                <c:pt idx="23">
                  <c:v>11.358996065933001</c:v>
                </c:pt>
                <c:pt idx="24">
                  <c:v>61.244117427354901</c:v>
                </c:pt>
                <c:pt idx="25">
                  <c:v>195.58380184144099</c:v>
                </c:pt>
                <c:pt idx="26">
                  <c:v>13.774406956298201</c:v>
                </c:pt>
                <c:pt idx="27">
                  <c:v>35.106804509923997</c:v>
                </c:pt>
                <c:pt idx="28">
                  <c:v>31.3456905261522</c:v>
                </c:pt>
                <c:pt idx="29">
                  <c:v>10.746794177593401</c:v>
                </c:pt>
                <c:pt idx="30">
                  <c:v>14.1896242510668</c:v>
                </c:pt>
                <c:pt idx="31">
                  <c:v>19.5263807088769</c:v>
                </c:pt>
                <c:pt idx="32">
                  <c:v>9.5562576369700896</c:v>
                </c:pt>
                <c:pt idx="33">
                  <c:v>18.628822027915099</c:v>
                </c:pt>
                <c:pt idx="34">
                  <c:v>11.416954519286101</c:v>
                </c:pt>
                <c:pt idx="35">
                  <c:v>4.7338481945947697</c:v>
                </c:pt>
              </c:numCache>
              <c:extLst/>
            </c:numRef>
          </c:val>
          <c:smooth val="0"/>
          <c:extLst>
            <c:ext xmlns:c16="http://schemas.microsoft.com/office/drawing/2014/chart" uri="{C3380CC4-5D6E-409C-BE32-E72D297353CC}">
              <c16:uniqueId val="{00000001-E615-46CC-AF58-6653D26B9BED}"/>
            </c:ext>
          </c:extLst>
        </c:ser>
        <c:dLbls>
          <c:showLegendKey val="0"/>
          <c:showVal val="0"/>
          <c:showCatName val="0"/>
          <c:showSerName val="0"/>
          <c:showPercent val="0"/>
          <c:showBubbleSize val="0"/>
        </c:dLbls>
        <c:marker val="1"/>
        <c:smooth val="0"/>
        <c:axId val="703678512"/>
        <c:axId val="703676848"/>
      </c:lineChart>
      <c:catAx>
        <c:axId val="10871492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mn-lt"/>
                <a:ea typeface="+mn-ea"/>
                <a:cs typeface="+mn-cs"/>
              </a:defRPr>
            </a:pPr>
            <a:endParaRPr lang="lv-LV"/>
          </a:p>
        </c:txPr>
        <c:crossAx val="1087149664"/>
        <c:crosses val="autoZero"/>
        <c:auto val="1"/>
        <c:lblAlgn val="ctr"/>
        <c:lblOffset val="100"/>
        <c:noMultiLvlLbl val="0"/>
      </c:catAx>
      <c:valAx>
        <c:axId val="1087149664"/>
        <c:scaling>
          <c:orientation val="minMax"/>
        </c:scaling>
        <c:delete val="0"/>
        <c:axPos val="l"/>
        <c:majorGridlines>
          <c:spPr>
            <a:ln w="9525" cap="flat" cmpd="sng" algn="ctr">
              <a:solidFill>
                <a:schemeClr val="tx1">
                  <a:lumMod val="15000"/>
                  <a:lumOff val="85000"/>
                </a:schemeClr>
              </a:solidFill>
              <a:round/>
            </a:ln>
            <a:effectLst/>
          </c:spPr>
        </c:majorGridlines>
        <c:numFmt formatCode="_-* #\ ##0_-;\-* #\ ##0_-;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1087149248"/>
        <c:crosses val="autoZero"/>
        <c:crossBetween val="between"/>
      </c:valAx>
      <c:valAx>
        <c:axId val="703676848"/>
        <c:scaling>
          <c:orientation val="minMax"/>
        </c:scaling>
        <c:delete val="0"/>
        <c:axPos val="r"/>
        <c:numFmt formatCode="_(* #,##0_);_(* \(#,##0\);_(* &quot;-&quot;_);_(@_)" sourceLinked="0"/>
        <c:majorTickMark val="out"/>
        <c:minorTickMark val="none"/>
        <c:tickLblPos val="nextTo"/>
        <c:spPr>
          <a:noFill/>
          <a:ln>
            <a:solidFill>
              <a:schemeClr val="accent2">
                <a:alpha val="94000"/>
              </a:schemeClr>
            </a:solidFill>
          </a:ln>
          <a:effectLst/>
        </c:spPr>
        <c:txPr>
          <a:bodyPr rot="-60000000" spcFirstLastPara="1" vertOverflow="ellipsis" vert="horz" wrap="square" anchor="ctr" anchorCtr="1"/>
          <a:lstStyle/>
          <a:p>
            <a:pPr>
              <a:defRPr sz="900" b="0" i="0" u="none" strike="noStrike" kern="1200" baseline="0">
                <a:solidFill>
                  <a:schemeClr val="accent2"/>
                </a:solidFill>
                <a:latin typeface="+mn-lt"/>
                <a:ea typeface="+mn-ea"/>
                <a:cs typeface="+mn-cs"/>
              </a:defRPr>
            </a:pPr>
            <a:endParaRPr lang="lv-LV"/>
          </a:p>
        </c:txPr>
        <c:crossAx val="703678512"/>
        <c:crosses val="max"/>
        <c:crossBetween val="between"/>
      </c:valAx>
      <c:catAx>
        <c:axId val="703678512"/>
        <c:scaling>
          <c:orientation val="minMax"/>
        </c:scaling>
        <c:delete val="1"/>
        <c:axPos val="b"/>
        <c:numFmt formatCode="General" sourceLinked="1"/>
        <c:majorTickMark val="out"/>
        <c:minorTickMark val="none"/>
        <c:tickLblPos val="nextTo"/>
        <c:crossAx val="703676848"/>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Sheet4!$H$41</c:f>
              <c:strCache>
                <c:ptCount val="1"/>
                <c:pt idx="0">
                  <c:v>Novadu skaits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ysClr val="windowText" lastClr="000000"/>
                    </a:solidFill>
                    <a:latin typeface="+mn-lt"/>
                    <a:ea typeface="+mn-ea"/>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Sheet4!$G$42:$G$45</c:f>
              <c:strCache>
                <c:ptCount val="4"/>
                <c:pt idx="0">
                  <c:v>380-2 000</c:v>
                </c:pt>
                <c:pt idx="1">
                  <c:v>2 001-5 000</c:v>
                </c:pt>
                <c:pt idx="2">
                  <c:v>5 001-10 000</c:v>
                </c:pt>
                <c:pt idx="3">
                  <c:v>10 001- vairāk </c:v>
                </c:pt>
              </c:strCache>
            </c:strRef>
          </c:cat>
          <c:val>
            <c:numRef>
              <c:f>Sheet4!$H$42:$H$45</c:f>
              <c:numCache>
                <c:formatCode>General</c:formatCode>
                <c:ptCount val="4"/>
                <c:pt idx="0">
                  <c:v>5</c:v>
                </c:pt>
                <c:pt idx="1">
                  <c:v>20</c:v>
                </c:pt>
                <c:pt idx="2">
                  <c:v>13</c:v>
                </c:pt>
                <c:pt idx="3">
                  <c:v>5</c:v>
                </c:pt>
              </c:numCache>
            </c:numRef>
          </c:val>
          <c:extLst>
            <c:ext xmlns:c16="http://schemas.microsoft.com/office/drawing/2014/chart" uri="{C3380CC4-5D6E-409C-BE32-E72D297353CC}">
              <c16:uniqueId val="{00000000-A186-435B-8681-0CC2E0266D37}"/>
            </c:ext>
          </c:extLst>
        </c:ser>
        <c:dLbls>
          <c:showLegendKey val="0"/>
          <c:showVal val="1"/>
          <c:showCatName val="0"/>
          <c:showSerName val="0"/>
          <c:showPercent val="0"/>
          <c:showBubbleSize val="0"/>
        </c:dLbls>
        <c:gapWidth val="50"/>
        <c:axId val="1344115759"/>
        <c:axId val="1344117423"/>
      </c:barChart>
      <c:catAx>
        <c:axId val="134411575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baseline="0">
                <a:solidFill>
                  <a:sysClr val="windowText" lastClr="000000"/>
                </a:solidFill>
                <a:latin typeface="Arial" panose="020B0604020202020204" pitchFamily="34" charset="0"/>
                <a:ea typeface="+mn-ea"/>
                <a:cs typeface="Arial" panose="020B0604020202020204" pitchFamily="34" charset="0"/>
              </a:defRPr>
            </a:pPr>
            <a:endParaRPr lang="lv-LV"/>
          </a:p>
        </c:txPr>
        <c:crossAx val="1344117423"/>
        <c:crosses val="autoZero"/>
        <c:auto val="1"/>
        <c:lblAlgn val="ctr"/>
        <c:lblOffset val="100"/>
        <c:noMultiLvlLbl val="0"/>
      </c:catAx>
      <c:valAx>
        <c:axId val="1344117423"/>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baseline="0">
                <a:solidFill>
                  <a:sysClr val="windowText" lastClr="000000"/>
                </a:solidFill>
                <a:latin typeface="+mn-lt"/>
                <a:ea typeface="+mn-ea"/>
                <a:cs typeface="+mn-cs"/>
              </a:defRPr>
            </a:pPr>
            <a:endParaRPr lang="lv-LV"/>
          </a:p>
        </c:txPr>
        <c:crossAx val="1344115759"/>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1"/>
          <c:order val="1"/>
          <c:tx>
            <c:strRef>
              <c:f>Izglitojamie!$E$1</c:f>
              <c:strCache>
                <c:ptCount val="1"/>
                <c:pt idx="0">
                  <c:v>Izmaksas uz 1 audzēkni, EUR</c:v>
                </c:pt>
              </c:strCache>
            </c:strRef>
          </c:tx>
          <c:spPr>
            <a:solidFill>
              <a:schemeClr val="accent2"/>
            </a:solidFill>
            <a:ln>
              <a:noFill/>
            </a:ln>
            <a:effectLst/>
          </c:spPr>
          <c:invertIfNegative val="0"/>
          <c:cat>
            <c:strRef>
              <c:f>Izglitojamie!$A$2:$A$44</c:f>
              <c:strCache>
                <c:ptCount val="43"/>
                <c:pt idx="0">
                  <c:v>Ādažu novads</c:v>
                </c:pt>
                <c:pt idx="1">
                  <c:v>Alūksnes novads</c:v>
                </c:pt>
                <c:pt idx="2">
                  <c:v>Mārupes novads</c:v>
                </c:pt>
                <c:pt idx="3">
                  <c:v>Smiltenes novads</c:v>
                </c:pt>
                <c:pt idx="4">
                  <c:v>Jūrmala</c:v>
                </c:pt>
                <c:pt idx="5">
                  <c:v>Salaspils novads</c:v>
                </c:pt>
                <c:pt idx="6">
                  <c:v>Krāslavas novads</c:v>
                </c:pt>
                <c:pt idx="7">
                  <c:v>Ķekavas novads</c:v>
                </c:pt>
                <c:pt idx="8">
                  <c:v>Gulbenes novads</c:v>
                </c:pt>
                <c:pt idx="9">
                  <c:v>Kuldīgas novads</c:v>
                </c:pt>
                <c:pt idx="10">
                  <c:v>Madonas novads</c:v>
                </c:pt>
                <c:pt idx="11">
                  <c:v>Jelgava</c:v>
                </c:pt>
                <c:pt idx="12">
                  <c:v>Jēkabpils novads</c:v>
                </c:pt>
                <c:pt idx="13">
                  <c:v>Tukuma novads</c:v>
                </c:pt>
                <c:pt idx="14">
                  <c:v>Augšdaugavas novads</c:v>
                </c:pt>
                <c:pt idx="15">
                  <c:v>Cēsu novads</c:v>
                </c:pt>
                <c:pt idx="16">
                  <c:v>Valmieras novads</c:v>
                </c:pt>
                <c:pt idx="17">
                  <c:v>Rēzeknes novads</c:v>
                </c:pt>
                <c:pt idx="18">
                  <c:v>Aizkraukles novads</c:v>
                </c:pt>
                <c:pt idx="19">
                  <c:v>Ogres novads</c:v>
                </c:pt>
                <c:pt idx="20">
                  <c:v>Ventspils novads</c:v>
                </c:pt>
                <c:pt idx="21">
                  <c:v>Preiļu novads</c:v>
                </c:pt>
                <c:pt idx="22">
                  <c:v>Limbažu novads</c:v>
                </c:pt>
                <c:pt idx="23">
                  <c:v>Ludzas novads</c:v>
                </c:pt>
                <c:pt idx="24">
                  <c:v>Dobeles novads</c:v>
                </c:pt>
                <c:pt idx="25">
                  <c:v>Saldus novads</c:v>
                </c:pt>
                <c:pt idx="26">
                  <c:v>Dienvidkurzemes novads</c:v>
                </c:pt>
                <c:pt idx="27">
                  <c:v>Balvu novads</c:v>
                </c:pt>
                <c:pt idx="28">
                  <c:v>Ventspils</c:v>
                </c:pt>
                <c:pt idx="29">
                  <c:v>Ropažu novads</c:v>
                </c:pt>
                <c:pt idx="30">
                  <c:v>Talsu novads</c:v>
                </c:pt>
                <c:pt idx="31">
                  <c:v>Olaines novads</c:v>
                </c:pt>
                <c:pt idx="32">
                  <c:v>Daugavpils</c:v>
                </c:pt>
                <c:pt idx="33">
                  <c:v>Siguldas novads</c:v>
                </c:pt>
                <c:pt idx="34">
                  <c:v>Rīga</c:v>
                </c:pt>
                <c:pt idx="35">
                  <c:v>Bauskas novads</c:v>
                </c:pt>
                <c:pt idx="36">
                  <c:v>Valkas novads</c:v>
                </c:pt>
                <c:pt idx="37">
                  <c:v>Varakļānu novads</c:v>
                </c:pt>
                <c:pt idx="38">
                  <c:v>Līvānu novads</c:v>
                </c:pt>
                <c:pt idx="39">
                  <c:v>Saulkrastu novads</c:v>
                </c:pt>
                <c:pt idx="40">
                  <c:v>Jelgavas novads</c:v>
                </c:pt>
                <c:pt idx="41">
                  <c:v>Rēzekne</c:v>
                </c:pt>
                <c:pt idx="42">
                  <c:v>Liepāja</c:v>
                </c:pt>
              </c:strCache>
            </c:strRef>
          </c:cat>
          <c:val>
            <c:numRef>
              <c:f>Izglitojamie!$E$2:$E$44</c:f>
              <c:numCache>
                <c:formatCode>#,##0.00</c:formatCode>
                <c:ptCount val="43"/>
                <c:pt idx="0">
                  <c:v>7138.2041039671685</c:v>
                </c:pt>
                <c:pt idx="1">
                  <c:v>6449.3702637889692</c:v>
                </c:pt>
                <c:pt idx="2">
                  <c:v>6177.51285755562</c:v>
                </c:pt>
                <c:pt idx="3">
                  <c:v>5972.5395480225989</c:v>
                </c:pt>
                <c:pt idx="4">
                  <c:v>5959.316197718631</c:v>
                </c:pt>
                <c:pt idx="5">
                  <c:v>5918.1649769585256</c:v>
                </c:pt>
                <c:pt idx="6">
                  <c:v>5787.3243883188634</c:v>
                </c:pt>
                <c:pt idx="7">
                  <c:v>5699.5866890380312</c:v>
                </c:pt>
                <c:pt idx="8">
                  <c:v>5684.754287714386</c:v>
                </c:pt>
                <c:pt idx="9">
                  <c:v>5522.7714350180504</c:v>
                </c:pt>
                <c:pt idx="10">
                  <c:v>5513.063839489284</c:v>
                </c:pt>
                <c:pt idx="11">
                  <c:v>5459.1594941872327</c:v>
                </c:pt>
                <c:pt idx="12">
                  <c:v>5459.1594941872327</c:v>
                </c:pt>
                <c:pt idx="13">
                  <c:v>5187.4837613806221</c:v>
                </c:pt>
                <c:pt idx="14">
                  <c:v>5139.1080557707201</c:v>
                </c:pt>
                <c:pt idx="15">
                  <c:v>5104.8314447592065</c:v>
                </c:pt>
                <c:pt idx="16">
                  <c:v>4880.8262308647081</c:v>
                </c:pt>
                <c:pt idx="17">
                  <c:v>4874.382252559727</c:v>
                </c:pt>
                <c:pt idx="18">
                  <c:v>4803.9514540874743</c:v>
                </c:pt>
                <c:pt idx="19">
                  <c:v>4714.2009913499851</c:v>
                </c:pt>
                <c:pt idx="20">
                  <c:v>4656.333333333333</c:v>
                </c:pt>
                <c:pt idx="21">
                  <c:v>4461.1967572304993</c:v>
                </c:pt>
                <c:pt idx="22">
                  <c:v>4396.1948017852455</c:v>
                </c:pt>
                <c:pt idx="23">
                  <c:v>4389.5848506919156</c:v>
                </c:pt>
                <c:pt idx="24">
                  <c:v>4347.7588699080161</c:v>
                </c:pt>
                <c:pt idx="25">
                  <c:v>4272.9916262670777</c:v>
                </c:pt>
                <c:pt idx="26">
                  <c:v>4272.3768201495477</c:v>
                </c:pt>
                <c:pt idx="27">
                  <c:v>4167.5250450450449</c:v>
                </c:pt>
                <c:pt idx="28">
                  <c:v>4143.4622837370243</c:v>
                </c:pt>
                <c:pt idx="29">
                  <c:v>3994.9414208558374</c:v>
                </c:pt>
                <c:pt idx="30">
                  <c:v>3940.1816893925979</c:v>
                </c:pt>
                <c:pt idx="31">
                  <c:v>3929.7040668119098</c:v>
                </c:pt>
                <c:pt idx="32">
                  <c:v>3925.914657980456</c:v>
                </c:pt>
                <c:pt idx="33">
                  <c:v>3920.0669032830524</c:v>
                </c:pt>
                <c:pt idx="34">
                  <c:v>3882.9247137510652</c:v>
                </c:pt>
                <c:pt idx="35">
                  <c:v>3868.6689947089949</c:v>
                </c:pt>
                <c:pt idx="36">
                  <c:v>3854.9872262773724</c:v>
                </c:pt>
                <c:pt idx="37">
                  <c:v>3754.2789473684211</c:v>
                </c:pt>
                <c:pt idx="38">
                  <c:v>3611.6534954407293</c:v>
                </c:pt>
                <c:pt idx="39">
                  <c:v>3574.2448545067423</c:v>
                </c:pt>
                <c:pt idx="40">
                  <c:v>3440.3281150450534</c:v>
                </c:pt>
                <c:pt idx="41">
                  <c:v>3176.7596779719083</c:v>
                </c:pt>
                <c:pt idx="42">
                  <c:v>3125.7090595198947</c:v>
                </c:pt>
              </c:numCache>
            </c:numRef>
          </c:val>
          <c:extLst>
            <c:ext xmlns:c16="http://schemas.microsoft.com/office/drawing/2014/chart" uri="{C3380CC4-5D6E-409C-BE32-E72D297353CC}">
              <c16:uniqueId val="{00000000-E64B-4C99-9AC0-1CBA5037732D}"/>
            </c:ext>
          </c:extLst>
        </c:ser>
        <c:dLbls>
          <c:showLegendKey val="0"/>
          <c:showVal val="0"/>
          <c:showCatName val="0"/>
          <c:showSerName val="0"/>
          <c:showPercent val="0"/>
          <c:showBubbleSize val="0"/>
        </c:dLbls>
        <c:gapWidth val="150"/>
        <c:axId val="1508036352"/>
        <c:axId val="1508043008"/>
      </c:barChart>
      <c:lineChart>
        <c:grouping val="standard"/>
        <c:varyColors val="0"/>
        <c:ser>
          <c:idx val="0"/>
          <c:order val="0"/>
          <c:tx>
            <c:strRef>
              <c:f>Izglitojamie!$D$1</c:f>
              <c:strCache>
                <c:ptCount val="1"/>
                <c:pt idx="0">
                  <c:v>Audzēkņu skaits, KOPĀ</c:v>
                </c:pt>
              </c:strCache>
            </c:strRef>
          </c:tx>
          <c:spPr>
            <a:ln w="19050" cap="rnd">
              <a:solidFill>
                <a:schemeClr val="accent1"/>
              </a:solidFill>
              <a:round/>
            </a:ln>
            <a:effectLst/>
          </c:spPr>
          <c:marker>
            <c:symbol val="none"/>
          </c:marker>
          <c:cat>
            <c:strRef>
              <c:f>Izglitojamie!$A$2:$A$44</c:f>
              <c:strCache>
                <c:ptCount val="43"/>
                <c:pt idx="0">
                  <c:v>Ādažu novads</c:v>
                </c:pt>
                <c:pt idx="1">
                  <c:v>Alūksnes novads</c:v>
                </c:pt>
                <c:pt idx="2">
                  <c:v>Mārupes novads</c:v>
                </c:pt>
                <c:pt idx="3">
                  <c:v>Smiltenes novads</c:v>
                </c:pt>
                <c:pt idx="4">
                  <c:v>Jūrmala</c:v>
                </c:pt>
                <c:pt idx="5">
                  <c:v>Salaspils novads</c:v>
                </c:pt>
                <c:pt idx="6">
                  <c:v>Krāslavas novads</c:v>
                </c:pt>
                <c:pt idx="7">
                  <c:v>Ķekavas novads</c:v>
                </c:pt>
                <c:pt idx="8">
                  <c:v>Gulbenes novads</c:v>
                </c:pt>
                <c:pt idx="9">
                  <c:v>Kuldīgas novads</c:v>
                </c:pt>
                <c:pt idx="10">
                  <c:v>Madonas novads</c:v>
                </c:pt>
                <c:pt idx="11">
                  <c:v>Jelgava</c:v>
                </c:pt>
                <c:pt idx="12">
                  <c:v>Jēkabpils novads</c:v>
                </c:pt>
                <c:pt idx="13">
                  <c:v>Tukuma novads</c:v>
                </c:pt>
                <c:pt idx="14">
                  <c:v>Augšdaugavas novads</c:v>
                </c:pt>
                <c:pt idx="15">
                  <c:v>Cēsu novads</c:v>
                </c:pt>
                <c:pt idx="16">
                  <c:v>Valmieras novads</c:v>
                </c:pt>
                <c:pt idx="17">
                  <c:v>Rēzeknes novads</c:v>
                </c:pt>
                <c:pt idx="18">
                  <c:v>Aizkraukles novads</c:v>
                </c:pt>
                <c:pt idx="19">
                  <c:v>Ogres novads</c:v>
                </c:pt>
                <c:pt idx="20">
                  <c:v>Ventspils novads</c:v>
                </c:pt>
                <c:pt idx="21">
                  <c:v>Preiļu novads</c:v>
                </c:pt>
                <c:pt idx="22">
                  <c:v>Limbažu novads</c:v>
                </c:pt>
                <c:pt idx="23">
                  <c:v>Ludzas novads</c:v>
                </c:pt>
                <c:pt idx="24">
                  <c:v>Dobeles novads</c:v>
                </c:pt>
                <c:pt idx="25">
                  <c:v>Saldus novads</c:v>
                </c:pt>
                <c:pt idx="26">
                  <c:v>Dienvidkurzemes novads</c:v>
                </c:pt>
                <c:pt idx="27">
                  <c:v>Balvu novads</c:v>
                </c:pt>
                <c:pt idx="28">
                  <c:v>Ventspils</c:v>
                </c:pt>
                <c:pt idx="29">
                  <c:v>Ropažu novads</c:v>
                </c:pt>
                <c:pt idx="30">
                  <c:v>Talsu novads</c:v>
                </c:pt>
                <c:pt idx="31">
                  <c:v>Olaines novads</c:v>
                </c:pt>
                <c:pt idx="32">
                  <c:v>Daugavpils</c:v>
                </c:pt>
                <c:pt idx="33">
                  <c:v>Siguldas novads</c:v>
                </c:pt>
                <c:pt idx="34">
                  <c:v>Rīga</c:v>
                </c:pt>
                <c:pt idx="35">
                  <c:v>Bauskas novads</c:v>
                </c:pt>
                <c:pt idx="36">
                  <c:v>Valkas novads</c:v>
                </c:pt>
                <c:pt idx="37">
                  <c:v>Varakļānu novads</c:v>
                </c:pt>
                <c:pt idx="38">
                  <c:v>Līvānu novads</c:v>
                </c:pt>
                <c:pt idx="39">
                  <c:v>Saulkrastu novads</c:v>
                </c:pt>
                <c:pt idx="40">
                  <c:v>Jelgavas novads</c:v>
                </c:pt>
                <c:pt idx="41">
                  <c:v>Rēzekne</c:v>
                </c:pt>
                <c:pt idx="42">
                  <c:v>Liepāja</c:v>
                </c:pt>
              </c:strCache>
            </c:strRef>
          </c:cat>
          <c:val>
            <c:numRef>
              <c:f>Izglitojamie!$D$2:$D$44</c:f>
              <c:numCache>
                <c:formatCode>General</c:formatCode>
                <c:ptCount val="43"/>
                <c:pt idx="0">
                  <c:v>3655</c:v>
                </c:pt>
                <c:pt idx="1">
                  <c:v>2085</c:v>
                </c:pt>
                <c:pt idx="2">
                  <c:v>6922</c:v>
                </c:pt>
                <c:pt idx="3">
                  <c:v>2832</c:v>
                </c:pt>
                <c:pt idx="4">
                  <c:v>6575</c:v>
                </c:pt>
                <c:pt idx="5">
                  <c:v>3255</c:v>
                </c:pt>
                <c:pt idx="6">
                  <c:v>2534</c:v>
                </c:pt>
                <c:pt idx="7">
                  <c:v>5364</c:v>
                </c:pt>
                <c:pt idx="8">
                  <c:v>2857</c:v>
                </c:pt>
                <c:pt idx="9">
                  <c:v>4432</c:v>
                </c:pt>
                <c:pt idx="10">
                  <c:v>4386</c:v>
                </c:pt>
                <c:pt idx="11">
                  <c:v>10987</c:v>
                </c:pt>
                <c:pt idx="12">
                  <c:v>6447</c:v>
                </c:pt>
                <c:pt idx="13">
                  <c:v>7359</c:v>
                </c:pt>
                <c:pt idx="14">
                  <c:v>2582</c:v>
                </c:pt>
                <c:pt idx="15">
                  <c:v>7060</c:v>
                </c:pt>
                <c:pt idx="16">
                  <c:v>9668</c:v>
                </c:pt>
                <c:pt idx="17">
                  <c:v>3516</c:v>
                </c:pt>
                <c:pt idx="18">
                  <c:v>4367</c:v>
                </c:pt>
                <c:pt idx="19">
                  <c:v>10289</c:v>
                </c:pt>
                <c:pt idx="20">
                  <c:v>1356</c:v>
                </c:pt>
                <c:pt idx="21">
                  <c:v>2282</c:v>
                </c:pt>
                <c:pt idx="22">
                  <c:v>3809</c:v>
                </c:pt>
                <c:pt idx="23">
                  <c:v>2746</c:v>
                </c:pt>
                <c:pt idx="24">
                  <c:v>4566</c:v>
                </c:pt>
                <c:pt idx="25">
                  <c:v>4538</c:v>
                </c:pt>
                <c:pt idx="26">
                  <c:v>5082</c:v>
                </c:pt>
                <c:pt idx="27">
                  <c:v>2775</c:v>
                </c:pt>
                <c:pt idx="28">
                  <c:v>5780</c:v>
                </c:pt>
                <c:pt idx="29">
                  <c:v>4814</c:v>
                </c:pt>
                <c:pt idx="30">
                  <c:v>5647</c:v>
                </c:pt>
                <c:pt idx="31">
                  <c:v>2754</c:v>
                </c:pt>
                <c:pt idx="32">
                  <c:v>13815</c:v>
                </c:pt>
                <c:pt idx="33">
                  <c:v>5635</c:v>
                </c:pt>
                <c:pt idx="34">
                  <c:v>107948</c:v>
                </c:pt>
                <c:pt idx="35">
                  <c:v>9450</c:v>
                </c:pt>
                <c:pt idx="36">
                  <c:v>1096</c:v>
                </c:pt>
                <c:pt idx="37">
                  <c:v>380</c:v>
                </c:pt>
                <c:pt idx="38">
                  <c:v>1645</c:v>
                </c:pt>
                <c:pt idx="39">
                  <c:v>1409</c:v>
                </c:pt>
                <c:pt idx="40">
                  <c:v>4903</c:v>
                </c:pt>
                <c:pt idx="41">
                  <c:v>5838</c:v>
                </c:pt>
                <c:pt idx="42">
                  <c:v>12164</c:v>
                </c:pt>
              </c:numCache>
            </c:numRef>
          </c:val>
          <c:smooth val="0"/>
          <c:extLst>
            <c:ext xmlns:c16="http://schemas.microsoft.com/office/drawing/2014/chart" uri="{C3380CC4-5D6E-409C-BE32-E72D297353CC}">
              <c16:uniqueId val="{00000001-E64B-4C99-9AC0-1CBA5037732D}"/>
            </c:ext>
          </c:extLst>
        </c:ser>
        <c:dLbls>
          <c:showLegendKey val="0"/>
          <c:showVal val="0"/>
          <c:showCatName val="0"/>
          <c:showSerName val="0"/>
          <c:showPercent val="0"/>
          <c:showBubbleSize val="0"/>
        </c:dLbls>
        <c:marker val="1"/>
        <c:smooth val="0"/>
        <c:axId val="851454144"/>
        <c:axId val="851455392"/>
      </c:lineChart>
      <c:catAx>
        <c:axId val="8514541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solidFill>
                <a:latin typeface="+mn-lt"/>
                <a:ea typeface="+mn-ea"/>
                <a:cs typeface="+mn-cs"/>
              </a:defRPr>
            </a:pPr>
            <a:endParaRPr lang="lv-LV"/>
          </a:p>
        </c:txPr>
        <c:crossAx val="851455392"/>
        <c:crosses val="autoZero"/>
        <c:auto val="1"/>
        <c:lblAlgn val="ctr"/>
        <c:lblOffset val="100"/>
        <c:noMultiLvlLbl val="0"/>
      </c:catAx>
      <c:valAx>
        <c:axId val="851455392"/>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accent1"/>
                </a:solidFill>
                <a:latin typeface="+mn-lt"/>
                <a:ea typeface="+mn-ea"/>
                <a:cs typeface="+mn-cs"/>
              </a:defRPr>
            </a:pPr>
            <a:endParaRPr lang="lv-LV"/>
          </a:p>
        </c:txPr>
        <c:crossAx val="851454144"/>
        <c:crosses val="autoZero"/>
        <c:crossBetween val="between"/>
      </c:valAx>
      <c:valAx>
        <c:axId val="1508043008"/>
        <c:scaling>
          <c:orientation val="minMax"/>
        </c:scaling>
        <c:delete val="0"/>
        <c:axPos val="r"/>
        <c:numFmt formatCode="#,##0" sourceLinked="0"/>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accent2">
                    <a:lumMod val="75000"/>
                  </a:schemeClr>
                </a:solidFill>
                <a:latin typeface="+mn-lt"/>
                <a:ea typeface="+mn-ea"/>
                <a:cs typeface="+mn-cs"/>
              </a:defRPr>
            </a:pPr>
            <a:endParaRPr lang="lv-LV"/>
          </a:p>
        </c:txPr>
        <c:crossAx val="1508036352"/>
        <c:crosses val="max"/>
        <c:crossBetween val="between"/>
      </c:valAx>
      <c:catAx>
        <c:axId val="1508036352"/>
        <c:scaling>
          <c:orientation val="minMax"/>
        </c:scaling>
        <c:delete val="1"/>
        <c:axPos val="b"/>
        <c:numFmt formatCode="General" sourceLinked="1"/>
        <c:majorTickMark val="out"/>
        <c:minorTickMark val="none"/>
        <c:tickLblPos val="nextTo"/>
        <c:crossAx val="1508043008"/>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Izglitojamie!$D$1</c:f>
              <c:strCache>
                <c:ptCount val="1"/>
                <c:pt idx="0">
                  <c:v>Audzēkņu skaits, KOPĀ</c:v>
                </c:pt>
              </c:strCache>
            </c:strRef>
          </c:tx>
          <c:spPr>
            <a:solidFill>
              <a:schemeClr val="accent2"/>
            </a:solidFill>
            <a:ln>
              <a:noFill/>
            </a:ln>
            <a:effectLst/>
          </c:spPr>
          <c:invertIfNegative val="0"/>
          <c:cat>
            <c:strRef>
              <c:f>(Izglitojamie!$A$2:$A$35,Izglitojamie!$A$37:$A$44)</c:f>
              <c:strCache>
                <c:ptCount val="42"/>
                <c:pt idx="0">
                  <c:v>Ādažu novads</c:v>
                </c:pt>
                <c:pt idx="1">
                  <c:v>Alūksnes novads</c:v>
                </c:pt>
                <c:pt idx="2">
                  <c:v>Mārupes novads</c:v>
                </c:pt>
                <c:pt idx="3">
                  <c:v>Smiltenes novads</c:v>
                </c:pt>
                <c:pt idx="4">
                  <c:v>Jūrmala</c:v>
                </c:pt>
                <c:pt idx="5">
                  <c:v>Salaspils novads</c:v>
                </c:pt>
                <c:pt idx="6">
                  <c:v>Krāslavas novads</c:v>
                </c:pt>
                <c:pt idx="7">
                  <c:v>Ķekavas novads</c:v>
                </c:pt>
                <c:pt idx="8">
                  <c:v>Gulbenes novads</c:v>
                </c:pt>
                <c:pt idx="9">
                  <c:v>Kuldīgas novads</c:v>
                </c:pt>
                <c:pt idx="10">
                  <c:v>Madonas novads</c:v>
                </c:pt>
                <c:pt idx="11">
                  <c:v>Jelgava</c:v>
                </c:pt>
                <c:pt idx="12">
                  <c:v>Jēkabpils novads</c:v>
                </c:pt>
                <c:pt idx="13">
                  <c:v>Tukuma novads</c:v>
                </c:pt>
                <c:pt idx="14">
                  <c:v>Augšdaugavas novads</c:v>
                </c:pt>
                <c:pt idx="15">
                  <c:v>Cēsu novads</c:v>
                </c:pt>
                <c:pt idx="16">
                  <c:v>Valmieras novads</c:v>
                </c:pt>
                <c:pt idx="17">
                  <c:v>Rēzeknes novads</c:v>
                </c:pt>
                <c:pt idx="18">
                  <c:v>Aizkraukles novads</c:v>
                </c:pt>
                <c:pt idx="19">
                  <c:v>Ogres novads</c:v>
                </c:pt>
                <c:pt idx="20">
                  <c:v>Ventspils novads</c:v>
                </c:pt>
                <c:pt idx="21">
                  <c:v>Preiļu novads</c:v>
                </c:pt>
                <c:pt idx="22">
                  <c:v>Limbažu novads</c:v>
                </c:pt>
                <c:pt idx="23">
                  <c:v>Ludzas novads</c:v>
                </c:pt>
                <c:pt idx="24">
                  <c:v>Dobeles novads</c:v>
                </c:pt>
                <c:pt idx="25">
                  <c:v>Saldus novads</c:v>
                </c:pt>
                <c:pt idx="26">
                  <c:v>Dienvidkurzemes novads</c:v>
                </c:pt>
                <c:pt idx="27">
                  <c:v>Balvu novads</c:v>
                </c:pt>
                <c:pt idx="28">
                  <c:v>Ventspils</c:v>
                </c:pt>
                <c:pt idx="29">
                  <c:v>Ropažu novads</c:v>
                </c:pt>
                <c:pt idx="30">
                  <c:v>Talsu novads</c:v>
                </c:pt>
                <c:pt idx="31">
                  <c:v>Olaines novads</c:v>
                </c:pt>
                <c:pt idx="32">
                  <c:v>Daugavpils</c:v>
                </c:pt>
                <c:pt idx="33">
                  <c:v>Siguldas novads</c:v>
                </c:pt>
                <c:pt idx="34">
                  <c:v>Bauskas novads</c:v>
                </c:pt>
                <c:pt idx="35">
                  <c:v>Valkas novads</c:v>
                </c:pt>
                <c:pt idx="36">
                  <c:v>Varakļānu novads</c:v>
                </c:pt>
                <c:pt idx="37">
                  <c:v>Līvānu novads</c:v>
                </c:pt>
                <c:pt idx="38">
                  <c:v>Saulkrastu novads</c:v>
                </c:pt>
                <c:pt idx="39">
                  <c:v>Jelgavas novads</c:v>
                </c:pt>
                <c:pt idx="40">
                  <c:v>Rēzekne</c:v>
                </c:pt>
                <c:pt idx="41">
                  <c:v>Liepāja</c:v>
                </c:pt>
              </c:strCache>
              <c:extLst/>
            </c:strRef>
          </c:cat>
          <c:val>
            <c:numRef>
              <c:f>(Izglitojamie!$D$2:$D$35,Izglitojamie!$D$37:$D$44)</c:f>
              <c:numCache>
                <c:formatCode>General</c:formatCode>
                <c:ptCount val="42"/>
                <c:pt idx="0">
                  <c:v>3655</c:v>
                </c:pt>
                <c:pt idx="1">
                  <c:v>2085</c:v>
                </c:pt>
                <c:pt idx="2">
                  <c:v>6922</c:v>
                </c:pt>
                <c:pt idx="3">
                  <c:v>2832</c:v>
                </c:pt>
                <c:pt idx="4">
                  <c:v>6575</c:v>
                </c:pt>
                <c:pt idx="5">
                  <c:v>3255</c:v>
                </c:pt>
                <c:pt idx="6">
                  <c:v>2534</c:v>
                </c:pt>
                <c:pt idx="7">
                  <c:v>5364</c:v>
                </c:pt>
                <c:pt idx="8">
                  <c:v>2857</c:v>
                </c:pt>
                <c:pt idx="9">
                  <c:v>4432</c:v>
                </c:pt>
                <c:pt idx="10">
                  <c:v>4386</c:v>
                </c:pt>
                <c:pt idx="11">
                  <c:v>10987</c:v>
                </c:pt>
                <c:pt idx="12">
                  <c:v>6447</c:v>
                </c:pt>
                <c:pt idx="13">
                  <c:v>7359</c:v>
                </c:pt>
                <c:pt idx="14">
                  <c:v>2582</c:v>
                </c:pt>
                <c:pt idx="15">
                  <c:v>7060</c:v>
                </c:pt>
                <c:pt idx="16">
                  <c:v>9668</c:v>
                </c:pt>
                <c:pt idx="17">
                  <c:v>3516</c:v>
                </c:pt>
                <c:pt idx="18">
                  <c:v>4367</c:v>
                </c:pt>
                <c:pt idx="19">
                  <c:v>10289</c:v>
                </c:pt>
                <c:pt idx="20">
                  <c:v>1356</c:v>
                </c:pt>
                <c:pt idx="21">
                  <c:v>2282</c:v>
                </c:pt>
                <c:pt idx="22">
                  <c:v>3809</c:v>
                </c:pt>
                <c:pt idx="23">
                  <c:v>2746</c:v>
                </c:pt>
                <c:pt idx="24">
                  <c:v>4566</c:v>
                </c:pt>
                <c:pt idx="25">
                  <c:v>4538</c:v>
                </c:pt>
                <c:pt idx="26">
                  <c:v>5082</c:v>
                </c:pt>
                <c:pt idx="27">
                  <c:v>2775</c:v>
                </c:pt>
                <c:pt idx="28">
                  <c:v>5780</c:v>
                </c:pt>
                <c:pt idx="29">
                  <c:v>4814</c:v>
                </c:pt>
                <c:pt idx="30">
                  <c:v>5647</c:v>
                </c:pt>
                <c:pt idx="31">
                  <c:v>2754</c:v>
                </c:pt>
                <c:pt idx="32">
                  <c:v>13815</c:v>
                </c:pt>
                <c:pt idx="33">
                  <c:v>5635</c:v>
                </c:pt>
                <c:pt idx="34">
                  <c:v>9450</c:v>
                </c:pt>
                <c:pt idx="35">
                  <c:v>1096</c:v>
                </c:pt>
                <c:pt idx="36">
                  <c:v>380</c:v>
                </c:pt>
                <c:pt idx="37">
                  <c:v>1645</c:v>
                </c:pt>
                <c:pt idx="38">
                  <c:v>1409</c:v>
                </c:pt>
                <c:pt idx="39">
                  <c:v>4903</c:v>
                </c:pt>
                <c:pt idx="40">
                  <c:v>5838</c:v>
                </c:pt>
                <c:pt idx="41">
                  <c:v>12164</c:v>
                </c:pt>
              </c:numCache>
              <c:extLst/>
            </c:numRef>
          </c:val>
          <c:extLst>
            <c:ext xmlns:c16="http://schemas.microsoft.com/office/drawing/2014/chart" uri="{C3380CC4-5D6E-409C-BE32-E72D297353CC}">
              <c16:uniqueId val="{00000000-E059-403D-BB0A-2AC373E2FB35}"/>
            </c:ext>
          </c:extLst>
        </c:ser>
        <c:dLbls>
          <c:showLegendKey val="0"/>
          <c:showVal val="0"/>
          <c:showCatName val="0"/>
          <c:showSerName val="0"/>
          <c:showPercent val="0"/>
          <c:showBubbleSize val="0"/>
        </c:dLbls>
        <c:gapWidth val="150"/>
        <c:axId val="851454144"/>
        <c:axId val="851455392"/>
      </c:barChart>
      <c:lineChart>
        <c:grouping val="standard"/>
        <c:varyColors val="0"/>
        <c:ser>
          <c:idx val="1"/>
          <c:order val="1"/>
          <c:tx>
            <c:strRef>
              <c:f>Izglitojamie!$E$1</c:f>
              <c:strCache>
                <c:ptCount val="1"/>
                <c:pt idx="0">
                  <c:v>Izmaksas uz 1 audzēkni, EUR</c:v>
                </c:pt>
              </c:strCache>
            </c:strRef>
          </c:tx>
          <c:spPr>
            <a:ln w="15875" cap="rnd">
              <a:solidFill>
                <a:schemeClr val="accent1"/>
              </a:solidFill>
              <a:round/>
            </a:ln>
            <a:effectLst/>
          </c:spPr>
          <c:marker>
            <c:symbol val="none"/>
          </c:marker>
          <c:cat>
            <c:strRef>
              <c:f>(Izglitojamie!$A$2:$A$35,Izglitojamie!$A$37:$A$44)</c:f>
              <c:strCache>
                <c:ptCount val="42"/>
                <c:pt idx="0">
                  <c:v>Ādažu novads</c:v>
                </c:pt>
                <c:pt idx="1">
                  <c:v>Alūksnes novads</c:v>
                </c:pt>
                <c:pt idx="2">
                  <c:v>Mārupes novads</c:v>
                </c:pt>
                <c:pt idx="3">
                  <c:v>Smiltenes novads</c:v>
                </c:pt>
                <c:pt idx="4">
                  <c:v>Jūrmala</c:v>
                </c:pt>
                <c:pt idx="5">
                  <c:v>Salaspils novads</c:v>
                </c:pt>
                <c:pt idx="6">
                  <c:v>Krāslavas novads</c:v>
                </c:pt>
                <c:pt idx="7">
                  <c:v>Ķekavas novads</c:v>
                </c:pt>
                <c:pt idx="8">
                  <c:v>Gulbenes novads</c:v>
                </c:pt>
                <c:pt idx="9">
                  <c:v>Kuldīgas novads</c:v>
                </c:pt>
                <c:pt idx="10">
                  <c:v>Madonas novads</c:v>
                </c:pt>
                <c:pt idx="11">
                  <c:v>Jelgava</c:v>
                </c:pt>
                <c:pt idx="12">
                  <c:v>Jēkabpils novads</c:v>
                </c:pt>
                <c:pt idx="13">
                  <c:v>Tukuma novads</c:v>
                </c:pt>
                <c:pt idx="14">
                  <c:v>Augšdaugavas novads</c:v>
                </c:pt>
                <c:pt idx="15">
                  <c:v>Cēsu novads</c:v>
                </c:pt>
                <c:pt idx="16">
                  <c:v>Valmieras novads</c:v>
                </c:pt>
                <c:pt idx="17">
                  <c:v>Rēzeknes novads</c:v>
                </c:pt>
                <c:pt idx="18">
                  <c:v>Aizkraukles novads</c:v>
                </c:pt>
                <c:pt idx="19">
                  <c:v>Ogres novads</c:v>
                </c:pt>
                <c:pt idx="20">
                  <c:v>Ventspils novads</c:v>
                </c:pt>
                <c:pt idx="21">
                  <c:v>Preiļu novads</c:v>
                </c:pt>
                <c:pt idx="22">
                  <c:v>Limbažu novads</c:v>
                </c:pt>
                <c:pt idx="23">
                  <c:v>Ludzas novads</c:v>
                </c:pt>
                <c:pt idx="24">
                  <c:v>Dobeles novads</c:v>
                </c:pt>
                <c:pt idx="25">
                  <c:v>Saldus novads</c:v>
                </c:pt>
                <c:pt idx="26">
                  <c:v>Dienvidkurzemes novads</c:v>
                </c:pt>
                <c:pt idx="27">
                  <c:v>Balvu novads</c:v>
                </c:pt>
                <c:pt idx="28">
                  <c:v>Ventspils</c:v>
                </c:pt>
                <c:pt idx="29">
                  <c:v>Ropažu novads</c:v>
                </c:pt>
                <c:pt idx="30">
                  <c:v>Talsu novads</c:v>
                </c:pt>
                <c:pt idx="31">
                  <c:v>Olaines novads</c:v>
                </c:pt>
                <c:pt idx="32">
                  <c:v>Daugavpils</c:v>
                </c:pt>
                <c:pt idx="33">
                  <c:v>Siguldas novads</c:v>
                </c:pt>
                <c:pt idx="34">
                  <c:v>Bauskas novads</c:v>
                </c:pt>
                <c:pt idx="35">
                  <c:v>Valkas novads</c:v>
                </c:pt>
                <c:pt idx="36">
                  <c:v>Varakļānu novads</c:v>
                </c:pt>
                <c:pt idx="37">
                  <c:v>Līvānu novads</c:v>
                </c:pt>
                <c:pt idx="38">
                  <c:v>Saulkrastu novads</c:v>
                </c:pt>
                <c:pt idx="39">
                  <c:v>Jelgavas novads</c:v>
                </c:pt>
                <c:pt idx="40">
                  <c:v>Rēzekne</c:v>
                </c:pt>
                <c:pt idx="41">
                  <c:v>Liepāja</c:v>
                </c:pt>
              </c:strCache>
              <c:extLst/>
            </c:strRef>
          </c:cat>
          <c:val>
            <c:numRef>
              <c:f>(Izglitojamie!$E$2:$E$35,Izglitojamie!$E$37:$E$44)</c:f>
              <c:numCache>
                <c:formatCode>#,##0.00</c:formatCode>
                <c:ptCount val="42"/>
                <c:pt idx="0">
                  <c:v>7138.2041039671685</c:v>
                </c:pt>
                <c:pt idx="1">
                  <c:v>6449.3702637889692</c:v>
                </c:pt>
                <c:pt idx="2">
                  <c:v>6177.51285755562</c:v>
                </c:pt>
                <c:pt idx="3">
                  <c:v>5972.5395480225989</c:v>
                </c:pt>
                <c:pt idx="4">
                  <c:v>5959.316197718631</c:v>
                </c:pt>
                <c:pt idx="5">
                  <c:v>5918.1649769585256</c:v>
                </c:pt>
                <c:pt idx="6">
                  <c:v>5787.3243883188634</c:v>
                </c:pt>
                <c:pt idx="7">
                  <c:v>5699.5866890380312</c:v>
                </c:pt>
                <c:pt idx="8">
                  <c:v>5684.754287714386</c:v>
                </c:pt>
                <c:pt idx="9">
                  <c:v>5522.7714350180504</c:v>
                </c:pt>
                <c:pt idx="10">
                  <c:v>5513.063839489284</c:v>
                </c:pt>
                <c:pt idx="11">
                  <c:v>5459.1594941872327</c:v>
                </c:pt>
                <c:pt idx="12">
                  <c:v>5459.1594941872327</c:v>
                </c:pt>
                <c:pt idx="13">
                  <c:v>5187.4837613806221</c:v>
                </c:pt>
                <c:pt idx="14">
                  <c:v>5139.1080557707201</c:v>
                </c:pt>
                <c:pt idx="15">
                  <c:v>5104.8314447592065</c:v>
                </c:pt>
                <c:pt idx="16">
                  <c:v>4880.8262308647081</c:v>
                </c:pt>
                <c:pt idx="17">
                  <c:v>4874.382252559727</c:v>
                </c:pt>
                <c:pt idx="18">
                  <c:v>4803.9514540874743</c:v>
                </c:pt>
                <c:pt idx="19">
                  <c:v>4714.2009913499851</c:v>
                </c:pt>
                <c:pt idx="20">
                  <c:v>4656.333333333333</c:v>
                </c:pt>
                <c:pt idx="21">
                  <c:v>4461.1967572304993</c:v>
                </c:pt>
                <c:pt idx="22">
                  <c:v>4396.1948017852455</c:v>
                </c:pt>
                <c:pt idx="23">
                  <c:v>4389.5848506919156</c:v>
                </c:pt>
                <c:pt idx="24">
                  <c:v>4347.7588699080161</c:v>
                </c:pt>
                <c:pt idx="25">
                  <c:v>4272.9916262670777</c:v>
                </c:pt>
                <c:pt idx="26">
                  <c:v>4272.3768201495477</c:v>
                </c:pt>
                <c:pt idx="27">
                  <c:v>4167.5250450450449</c:v>
                </c:pt>
                <c:pt idx="28">
                  <c:v>4143.4622837370243</c:v>
                </c:pt>
                <c:pt idx="29">
                  <c:v>3994.9414208558374</c:v>
                </c:pt>
                <c:pt idx="30">
                  <c:v>3940.1816893925979</c:v>
                </c:pt>
                <c:pt idx="31">
                  <c:v>3929.7040668119098</c:v>
                </c:pt>
                <c:pt idx="32">
                  <c:v>3925.914657980456</c:v>
                </c:pt>
                <c:pt idx="33">
                  <c:v>3920.0669032830524</c:v>
                </c:pt>
                <c:pt idx="34">
                  <c:v>3868.6689947089949</c:v>
                </c:pt>
                <c:pt idx="35">
                  <c:v>3854.9872262773724</c:v>
                </c:pt>
                <c:pt idx="36">
                  <c:v>3754.2789473684211</c:v>
                </c:pt>
                <c:pt idx="37">
                  <c:v>3611.6534954407293</c:v>
                </c:pt>
                <c:pt idx="38">
                  <c:v>3574.2448545067423</c:v>
                </c:pt>
                <c:pt idx="39">
                  <c:v>3440.3281150450534</c:v>
                </c:pt>
                <c:pt idx="40">
                  <c:v>3176.7596779719083</c:v>
                </c:pt>
                <c:pt idx="41">
                  <c:v>3125.7090595198947</c:v>
                </c:pt>
              </c:numCache>
              <c:extLst/>
            </c:numRef>
          </c:val>
          <c:smooth val="0"/>
          <c:extLst>
            <c:ext xmlns:c16="http://schemas.microsoft.com/office/drawing/2014/chart" uri="{C3380CC4-5D6E-409C-BE32-E72D297353CC}">
              <c16:uniqueId val="{00000001-E059-403D-BB0A-2AC373E2FB35}"/>
            </c:ext>
          </c:extLst>
        </c:ser>
        <c:dLbls>
          <c:showLegendKey val="0"/>
          <c:showVal val="0"/>
          <c:showCatName val="0"/>
          <c:showSerName val="0"/>
          <c:showPercent val="0"/>
          <c:showBubbleSize val="0"/>
        </c:dLbls>
        <c:marker val="1"/>
        <c:smooth val="0"/>
        <c:axId val="851454144"/>
        <c:axId val="851455392"/>
      </c:lineChart>
      <c:catAx>
        <c:axId val="8514541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mn-lt"/>
                <a:ea typeface="+mn-ea"/>
                <a:cs typeface="+mn-cs"/>
              </a:defRPr>
            </a:pPr>
            <a:endParaRPr lang="lv-LV"/>
          </a:p>
        </c:txPr>
        <c:crossAx val="851455392"/>
        <c:crosses val="autoZero"/>
        <c:auto val="1"/>
        <c:lblAlgn val="ctr"/>
        <c:lblOffset val="100"/>
        <c:noMultiLvlLbl val="0"/>
      </c:catAx>
      <c:valAx>
        <c:axId val="85145539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crossAx val="8514541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lv-LV"/>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395">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word/charts/style1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kuments" ma:contentTypeID="0x010100ED3E955EBE622E45A30A9F29F34F7A5E" ma:contentTypeVersion="12" ma:contentTypeDescription="Izveidot jaunu dokumentu." ma:contentTypeScope="" ma:versionID="e605a13f27154f192229e454805a6320">
  <xsd:schema xmlns:xsd="http://www.w3.org/2001/XMLSchema" xmlns:xs="http://www.w3.org/2001/XMLSchema" xmlns:p="http://schemas.microsoft.com/office/2006/metadata/properties" xmlns:ns2="1bba1f1e-81c1-464c-8baf-6aaadbba171b" xmlns:ns3="ef09fbee-f046-477e-881c-4ece96db1348" targetNamespace="http://schemas.microsoft.com/office/2006/metadata/properties" ma:root="true" ma:fieldsID="64b968545d5cbdd0b7f828d94fbbcbff" ns2:_="" ns3:_="">
    <xsd:import namespace="1bba1f1e-81c1-464c-8baf-6aaadbba171b"/>
    <xsd:import namespace="ef09fbee-f046-477e-881c-4ece96db1348"/>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2:MediaServiceOCR" minOccurs="0"/>
                <xsd:element ref="ns2:MediaServiceDateTaken"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ba1f1e-81c1-464c-8baf-6aaadbba17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7"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f09fbee-f046-477e-881c-4ece96db1348" elementFormDefault="qualified">
    <xsd:import namespace="http://schemas.microsoft.com/office/2006/documentManagement/types"/>
    <xsd:import namespace="http://schemas.microsoft.com/office/infopath/2007/PartnerControls"/>
    <xsd:element name="SharedWithUsers" ma:index="18" nillable="true" ma:displayName="Koplietots a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Koplietots ar: detalizēti"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atura tips"/>
        <xsd:element ref="dc:title" minOccurs="0" maxOccurs="1" ma:index="4" ma:displayName="Virsrakst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62A7E65-1624-467B-8DB0-709ED241F357}">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89BA457-B4BA-4ED5-9B71-C804326A0F69}">
  <ds:schemaRefs>
    <ds:schemaRef ds:uri="http://schemas.microsoft.com/sharepoint/v3/contenttype/forms"/>
  </ds:schemaRefs>
</ds:datastoreItem>
</file>

<file path=customXml/itemProps3.xml><?xml version="1.0" encoding="utf-8"?>
<ds:datastoreItem xmlns:ds="http://schemas.openxmlformats.org/officeDocument/2006/customXml" ds:itemID="{3DECF47F-DC5E-4C55-B0D8-4791310240E6}">
  <ds:schemaRefs>
    <ds:schemaRef ds:uri="http://schemas.openxmlformats.org/officeDocument/2006/bibliography"/>
  </ds:schemaRefs>
</ds:datastoreItem>
</file>

<file path=customXml/itemProps4.xml><?xml version="1.0" encoding="utf-8"?>
<ds:datastoreItem xmlns:ds="http://schemas.openxmlformats.org/officeDocument/2006/customXml" ds:itemID="{779656C9-0DD8-49DC-900D-2BC9759B77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ba1f1e-81c1-464c-8baf-6aaadbba171b"/>
    <ds:schemaRef ds:uri="ef09fbee-f046-477e-881c-4ece96db134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7</TotalTime>
  <Pages>52</Pages>
  <Words>56222</Words>
  <Characters>32047</Characters>
  <Application>Microsoft Office Word</Application>
  <DocSecurity>0</DocSecurity>
  <Lines>267</Lines>
  <Paragraphs>176</Paragraphs>
  <ScaleCrop>false</ScaleCrop>
  <Company/>
  <LinksUpToDate>false</LinksUpToDate>
  <CharactersWithSpaces>88093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Diāna Rasuma</dc:creator>
  <cp:keywords/>
  <dc:description/>
  <cp:lastModifiedBy>Diāna Rasuma</cp:lastModifiedBy>
  <cp:revision>50</cp:revision>
  <dcterms:created xsi:type="dcterms:W3CDTF">2022-03-22T08:18:00Z</dcterms:created>
  <dcterms:modified xsi:type="dcterms:W3CDTF">2022-05-20T07:46:00Z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0x010100ED3E955EBE622E45A30A9F29F34F7A5E</vt:lpwstr>
  </property>
</Properties>
</file>