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6"/>
  </p:notesMasterIdLst>
  <p:sldIdLst>
    <p:sldId id="740" r:id="rId2"/>
    <p:sldId id="707" r:id="rId3"/>
    <p:sldId id="706" r:id="rId4"/>
    <p:sldId id="725" r:id="rId5"/>
    <p:sldId id="4749" r:id="rId6"/>
    <p:sldId id="4750" r:id="rId7"/>
    <p:sldId id="4751" r:id="rId8"/>
    <p:sldId id="4752" r:id="rId9"/>
    <p:sldId id="4723" r:id="rId10"/>
    <p:sldId id="4748" r:id="rId11"/>
    <p:sldId id="4753" r:id="rId12"/>
    <p:sldId id="4742" r:id="rId13"/>
    <p:sldId id="741" r:id="rId14"/>
    <p:sldId id="742" r:id="rId15"/>
    <p:sldId id="750" r:id="rId16"/>
    <p:sldId id="676" r:id="rId17"/>
    <p:sldId id="4744" r:id="rId18"/>
    <p:sldId id="717" r:id="rId19"/>
    <p:sldId id="625" r:id="rId20"/>
    <p:sldId id="631" r:id="rId21"/>
    <p:sldId id="637" r:id="rId22"/>
    <p:sldId id="638" r:id="rId23"/>
    <p:sldId id="624" r:id="rId24"/>
    <p:sldId id="680" r:id="rId25"/>
    <p:sldId id="661" r:id="rId26"/>
    <p:sldId id="699" r:id="rId27"/>
    <p:sldId id="694" r:id="rId28"/>
    <p:sldId id="716" r:id="rId29"/>
    <p:sldId id="724" r:id="rId30"/>
    <p:sldId id="4746" r:id="rId31"/>
    <p:sldId id="4618" r:id="rId32"/>
    <p:sldId id="4747" r:id="rId33"/>
    <p:sldId id="4627" r:id="rId34"/>
    <p:sldId id="733" r:id="rId35"/>
  </p:sldIdLst>
  <p:sldSz cx="12192000" cy="6858000"/>
  <p:notesSz cx="6858000" cy="9144000"/>
  <p:defaultText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D799B"/>
    <a:srgbClr val="0F8AB1"/>
    <a:srgbClr val="1096C0"/>
    <a:srgbClr val="43C6EF"/>
    <a:srgbClr val="3EF4F0"/>
    <a:srgbClr val="DAFCFC"/>
    <a:srgbClr val="C5E0B4"/>
    <a:srgbClr val="FBE5D6"/>
    <a:srgbClr val="E2F0D9"/>
    <a:srgbClr val="DEEB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1246" autoAdjust="0"/>
    <p:restoredTop sz="94660"/>
  </p:normalViewPr>
  <p:slideViewPr>
    <p:cSldViewPr snapToGrid="0">
      <p:cViewPr varScale="1">
        <p:scale>
          <a:sx n="79" d="100"/>
          <a:sy n="79" d="100"/>
        </p:scale>
        <p:origin x="101" y="144"/>
      </p:cViewPr>
      <p:guideLst/>
    </p:cSldViewPr>
  </p:slideViewPr>
  <p:notesTextViewPr>
    <p:cViewPr>
      <p:scale>
        <a:sx n="1" d="1"/>
        <a:sy n="1" d="1"/>
      </p:scale>
      <p:origin x="0" y="0"/>
    </p:cViewPr>
  </p:notesTextViewPr>
  <p:sorterViewPr>
    <p:cViewPr>
      <p:scale>
        <a:sx n="130" d="100"/>
        <a:sy n="130" d="100"/>
      </p:scale>
      <p:origin x="0" y="-3177"/>
    </p:cViewPr>
  </p:sorterViewPr>
  <p:notesViewPr>
    <p:cSldViewPr snapToGrid="0">
      <p:cViewPr varScale="1">
        <p:scale>
          <a:sx n="68" d="100"/>
          <a:sy n="68" d="100"/>
        </p:scale>
        <p:origin x="2808" y="57"/>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604843476133189E-2"/>
          <c:y val="5.7343970980879906E-2"/>
          <c:w val="0.92026771373108385"/>
          <c:h val="0.66601973921584579"/>
        </c:manualLayout>
      </c:layout>
      <c:lineChart>
        <c:grouping val="standard"/>
        <c:varyColors val="0"/>
        <c:ser>
          <c:idx val="0"/>
          <c:order val="0"/>
          <c:tx>
            <c:strRef>
              <c:f>Sheet1!$B$1</c:f>
              <c:strCache>
                <c:ptCount val="1"/>
                <c:pt idx="0">
                  <c:v>IR aprēķināts</c:v>
                </c:pt>
              </c:strCache>
            </c:strRef>
          </c:tx>
          <c:spPr>
            <a:ln w="76200" cap="rnd">
              <a:solidFill>
                <a:srgbClr val="00B050"/>
              </a:solidFill>
              <a:round/>
            </a:ln>
            <a:effectLst/>
          </c:spPr>
          <c:marker>
            <c:symbol val="none"/>
          </c:marker>
          <c:cat>
            <c:strRef>
              <c:f>Sheet1!$A$2:$A$8</c:f>
              <c:strCache>
                <c:ptCount val="7"/>
                <c:pt idx="0">
                  <c:v>Marts, 2026</c:v>
                </c:pt>
                <c:pt idx="1">
                  <c:v>Aprīlis, 2026</c:v>
                </c:pt>
                <c:pt idx="2">
                  <c:v>Maijs, 2026</c:v>
                </c:pt>
                <c:pt idx="3">
                  <c:v>Jūnijs, 2026</c:v>
                </c:pt>
                <c:pt idx="4">
                  <c:v>Jūlijs, 2026</c:v>
                </c:pt>
                <c:pt idx="5">
                  <c:v>Augusts, 2026</c:v>
                </c:pt>
                <c:pt idx="6">
                  <c:v>Septembris, 2026</c:v>
                </c:pt>
              </c:strCache>
            </c:strRef>
          </c:cat>
          <c:val>
            <c:numRef>
              <c:f>Sheet1!$B$2:$B$8</c:f>
              <c:numCache>
                <c:formatCode>General</c:formatCode>
                <c:ptCount val="7"/>
                <c:pt idx="0">
                  <c:v>20</c:v>
                </c:pt>
                <c:pt idx="1">
                  <c:v>12</c:v>
                </c:pt>
                <c:pt idx="2">
                  <c:v>16</c:v>
                </c:pt>
                <c:pt idx="3">
                  <c:v>18</c:v>
                </c:pt>
                <c:pt idx="4">
                  <c:v>16</c:v>
                </c:pt>
                <c:pt idx="5">
                  <c:v>16</c:v>
                </c:pt>
                <c:pt idx="6">
                  <c:v>11</c:v>
                </c:pt>
              </c:numCache>
            </c:numRef>
          </c:val>
          <c:smooth val="0"/>
          <c:extLst>
            <c:ext xmlns:c16="http://schemas.microsoft.com/office/drawing/2014/chart" uri="{C3380CC4-5D6E-409C-BE32-E72D297353CC}">
              <c16:uniqueId val="{00000000-91AC-494A-A065-DA409D9ECAF7}"/>
            </c:ext>
          </c:extLst>
        </c:ser>
        <c:ser>
          <c:idx val="1"/>
          <c:order val="1"/>
          <c:tx>
            <c:strRef>
              <c:f>Sheet1!$C$1</c:f>
              <c:strCache>
                <c:ptCount val="1"/>
                <c:pt idx="0">
                  <c:v>NAV aprēķināts</c:v>
                </c:pt>
              </c:strCache>
            </c:strRef>
          </c:tx>
          <c:spPr>
            <a:ln w="76200" cap="rnd">
              <a:solidFill>
                <a:srgbClr val="FF0000"/>
              </a:solidFill>
              <a:round/>
            </a:ln>
            <a:effectLst/>
          </c:spPr>
          <c:marker>
            <c:symbol val="none"/>
          </c:marker>
          <c:cat>
            <c:strRef>
              <c:f>Sheet1!$A$2:$A$8</c:f>
              <c:strCache>
                <c:ptCount val="7"/>
                <c:pt idx="0">
                  <c:v>Marts, 2026</c:v>
                </c:pt>
                <c:pt idx="1">
                  <c:v>Aprīlis, 2026</c:v>
                </c:pt>
                <c:pt idx="2">
                  <c:v>Maijs, 2026</c:v>
                </c:pt>
                <c:pt idx="3">
                  <c:v>Jūnijs, 2026</c:v>
                </c:pt>
                <c:pt idx="4">
                  <c:v>Jūlijs, 2026</c:v>
                </c:pt>
                <c:pt idx="5">
                  <c:v>Augusts, 2026</c:v>
                </c:pt>
                <c:pt idx="6">
                  <c:v>Septembris, 2026</c:v>
                </c:pt>
              </c:strCache>
            </c:strRef>
          </c:cat>
          <c:val>
            <c:numRef>
              <c:f>Sheet1!$C$2:$C$8</c:f>
              <c:numCache>
                <c:formatCode>General</c:formatCode>
                <c:ptCount val="7"/>
                <c:pt idx="0">
                  <c:v>24</c:v>
                </c:pt>
                <c:pt idx="1">
                  <c:v>13</c:v>
                </c:pt>
                <c:pt idx="2">
                  <c:v>14</c:v>
                </c:pt>
                <c:pt idx="3">
                  <c:v>10</c:v>
                </c:pt>
                <c:pt idx="4">
                  <c:v>10</c:v>
                </c:pt>
                <c:pt idx="5">
                  <c:v>6</c:v>
                </c:pt>
                <c:pt idx="6">
                  <c:v>0</c:v>
                </c:pt>
              </c:numCache>
            </c:numRef>
          </c:val>
          <c:smooth val="0"/>
          <c:extLst>
            <c:ext xmlns:c16="http://schemas.microsoft.com/office/drawing/2014/chart" uri="{C3380CC4-5D6E-409C-BE32-E72D297353CC}">
              <c16:uniqueId val="{00000001-91AC-494A-A065-DA409D9ECAF7}"/>
            </c:ext>
          </c:extLst>
        </c:ser>
        <c:dLbls>
          <c:showLegendKey val="0"/>
          <c:showVal val="0"/>
          <c:showCatName val="0"/>
          <c:showSerName val="0"/>
          <c:showPercent val="0"/>
          <c:showBubbleSize val="0"/>
        </c:dLbls>
        <c:smooth val="0"/>
        <c:axId val="296584256"/>
        <c:axId val="296588520"/>
      </c:lineChart>
      <c:catAx>
        <c:axId val="2965842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lv-LV"/>
          </a:p>
        </c:txPr>
        <c:crossAx val="296588520"/>
        <c:crosses val="autoZero"/>
        <c:auto val="1"/>
        <c:lblAlgn val="ctr"/>
        <c:lblOffset val="100"/>
        <c:noMultiLvlLbl val="0"/>
      </c:catAx>
      <c:valAx>
        <c:axId val="29658852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400" b="1" i="0" u="none" strike="noStrike" kern="1200" baseline="0">
                <a:solidFill>
                  <a:schemeClr val="tx1">
                    <a:lumMod val="65000"/>
                    <a:lumOff val="35000"/>
                  </a:schemeClr>
                </a:solidFill>
                <a:latin typeface="+mn-lt"/>
                <a:ea typeface="+mn-ea"/>
                <a:cs typeface="+mn-cs"/>
              </a:defRPr>
            </a:pPr>
            <a:endParaRPr lang="lv-LV"/>
          </a:p>
        </c:txPr>
        <c:crossAx val="296584256"/>
        <c:crosses val="autoZero"/>
        <c:crossBetween val="between"/>
      </c:valAx>
      <c:spPr>
        <a:solidFill>
          <a:schemeClr val="bg1"/>
        </a:solidFill>
        <a:ln>
          <a:noFill/>
        </a:ln>
        <a:effectLst/>
      </c:spPr>
    </c:plotArea>
    <c:legend>
      <c:legendPos val="b"/>
      <c:layout>
        <c:manualLayout>
          <c:xMode val="edge"/>
          <c:yMode val="edge"/>
          <c:x val="0.28624805247546459"/>
          <c:y val="0.86524397782934803"/>
          <c:w val="0.42750389504907088"/>
          <c:h val="0.11724416719638879"/>
        </c:manualLayout>
      </c:layout>
      <c:overlay val="0"/>
      <c:spPr>
        <a:noFill/>
        <a:ln>
          <a:noFill/>
        </a:ln>
        <a:effectLst/>
      </c:spPr>
      <c:txPr>
        <a:bodyPr rot="0" spcFirstLastPara="1" vertOverflow="ellipsis" vert="horz" wrap="square" anchor="ctr" anchorCtr="1"/>
        <a:lstStyle/>
        <a:p>
          <a:pPr>
            <a:defRPr sz="2000" b="1" i="0" u="none" strike="noStrike" kern="1200" baseline="0">
              <a:solidFill>
                <a:schemeClr val="tx1">
                  <a:lumMod val="65000"/>
                  <a:lumOff val="35000"/>
                </a:schemeClr>
              </a:solidFill>
              <a:latin typeface="+mn-lt"/>
              <a:ea typeface="+mn-ea"/>
              <a:cs typeface="+mn-cs"/>
            </a:defRPr>
          </a:pPr>
          <a:endParaRPr lang="lv-LV"/>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a:noFill/>
    </a:ln>
    <a:effectLst/>
  </c:spPr>
  <c:txPr>
    <a:bodyPr/>
    <a:lstStyle/>
    <a:p>
      <a:pPr>
        <a:defRPr/>
      </a:pPr>
      <a:endParaRPr lang="lv-LV"/>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16113070662464"/>
          <c:y val="5.0550207024028085E-2"/>
          <c:w val="0.83326151896083067"/>
          <c:h val="0.75756147209703451"/>
        </c:manualLayout>
      </c:layout>
      <c:barChart>
        <c:barDir val="col"/>
        <c:grouping val="clustered"/>
        <c:varyColors val="0"/>
        <c:ser>
          <c:idx val="0"/>
          <c:order val="0"/>
          <c:tx>
            <c:strRef>
              <c:f>Sheet1!$B$1</c:f>
              <c:strCache>
                <c:ptCount val="1"/>
                <c:pt idx="0">
                  <c:v>EUR</c:v>
                </c:pt>
              </c:strCache>
            </c:strRef>
          </c:tx>
          <c:spPr>
            <a:solidFill>
              <a:schemeClr val="accent1"/>
            </a:solidFill>
            <a:ln>
              <a:noFill/>
            </a:ln>
            <a:effectLst/>
          </c:spPr>
          <c:invertIfNegative val="0"/>
          <c:dPt>
            <c:idx val="0"/>
            <c:invertIfNegative val="0"/>
            <c:bubble3D val="0"/>
            <c:spPr>
              <a:solidFill>
                <a:srgbClr val="FF0000"/>
              </a:solidFill>
              <a:ln>
                <a:noFill/>
              </a:ln>
              <a:effectLst/>
            </c:spPr>
            <c:extLst>
              <c:ext xmlns:c16="http://schemas.microsoft.com/office/drawing/2014/chart" uri="{C3380CC4-5D6E-409C-BE32-E72D297353CC}">
                <c16:uniqueId val="{00000004-2096-47F2-A3EF-AFB13A67B5D5}"/>
              </c:ext>
            </c:extLst>
          </c:dPt>
          <c:dPt>
            <c:idx val="1"/>
            <c:invertIfNegative val="0"/>
            <c:bubble3D val="0"/>
            <c:spPr>
              <a:solidFill>
                <a:srgbClr val="FF0000"/>
              </a:solidFill>
              <a:ln>
                <a:noFill/>
              </a:ln>
              <a:effectLst/>
            </c:spPr>
            <c:extLst>
              <c:ext xmlns:c16="http://schemas.microsoft.com/office/drawing/2014/chart" uri="{C3380CC4-5D6E-409C-BE32-E72D297353CC}">
                <c16:uniqueId val="{00000005-2096-47F2-A3EF-AFB13A67B5D5}"/>
              </c:ext>
            </c:extLst>
          </c:dPt>
          <c:dPt>
            <c:idx val="2"/>
            <c:invertIfNegative val="0"/>
            <c:bubble3D val="0"/>
            <c:spPr>
              <a:solidFill>
                <a:srgbClr val="00B050"/>
              </a:solidFill>
              <a:ln>
                <a:noFill/>
              </a:ln>
              <a:effectLst/>
            </c:spPr>
            <c:extLst>
              <c:ext xmlns:c16="http://schemas.microsoft.com/office/drawing/2014/chart" uri="{C3380CC4-5D6E-409C-BE32-E72D297353CC}">
                <c16:uniqueId val="{00000005-625D-4915-AFFB-523D0CFBEFE9}"/>
              </c:ext>
            </c:extLst>
          </c:dPt>
          <c:dPt>
            <c:idx val="3"/>
            <c:invertIfNegative val="0"/>
            <c:bubble3D val="0"/>
            <c:spPr>
              <a:solidFill>
                <a:srgbClr val="FF0000"/>
              </a:solidFill>
              <a:ln>
                <a:noFill/>
              </a:ln>
              <a:effectLst/>
            </c:spPr>
            <c:extLst>
              <c:ext xmlns:c16="http://schemas.microsoft.com/office/drawing/2014/chart" uri="{C3380CC4-5D6E-409C-BE32-E72D297353CC}">
                <c16:uniqueId val="{00000007-2096-47F2-A3EF-AFB13A67B5D5}"/>
              </c:ext>
            </c:extLst>
          </c:dPt>
          <c:dPt>
            <c:idx val="4"/>
            <c:invertIfNegative val="0"/>
            <c:bubble3D val="0"/>
            <c:spPr>
              <a:solidFill>
                <a:srgbClr val="00B050"/>
              </a:solidFill>
              <a:ln>
                <a:noFill/>
              </a:ln>
              <a:effectLst/>
            </c:spPr>
            <c:extLst>
              <c:ext xmlns:c16="http://schemas.microsoft.com/office/drawing/2014/chart" uri="{C3380CC4-5D6E-409C-BE32-E72D297353CC}">
                <c16:uniqueId val="{00000006-2096-47F2-A3EF-AFB13A67B5D5}"/>
              </c:ext>
            </c:extLst>
          </c:dPt>
          <c:dPt>
            <c:idx val="5"/>
            <c:invertIfNegative val="0"/>
            <c:bubble3D val="0"/>
            <c:spPr>
              <a:solidFill>
                <a:srgbClr val="00B050"/>
              </a:solidFill>
              <a:ln>
                <a:noFill/>
              </a:ln>
              <a:effectLst/>
            </c:spPr>
            <c:extLst>
              <c:ext xmlns:c16="http://schemas.microsoft.com/office/drawing/2014/chart" uri="{C3380CC4-5D6E-409C-BE32-E72D297353CC}">
                <c16:uniqueId val="{00000008-2096-47F2-A3EF-AFB13A67B5D5}"/>
              </c:ext>
            </c:extLst>
          </c:dPt>
          <c:cat>
            <c:strRef>
              <c:f>Sheet1!$A$2:$A$7</c:f>
              <c:strCache>
                <c:ptCount val="6"/>
                <c:pt idx="0">
                  <c:v>Aprīlis, 2026</c:v>
                </c:pt>
                <c:pt idx="1">
                  <c:v>Maijs, 2026</c:v>
                </c:pt>
                <c:pt idx="2">
                  <c:v>Jūnijs, 2026</c:v>
                </c:pt>
                <c:pt idx="3">
                  <c:v>Jūlijs, 2026</c:v>
                </c:pt>
                <c:pt idx="4">
                  <c:v>Augusts, 2026</c:v>
                </c:pt>
                <c:pt idx="5">
                  <c:v>Septembris, 2026</c:v>
                </c:pt>
              </c:strCache>
            </c:strRef>
          </c:cat>
          <c:val>
            <c:numRef>
              <c:f>Sheet1!$B$2:$B$7</c:f>
              <c:numCache>
                <c:formatCode>General</c:formatCode>
                <c:ptCount val="6"/>
                <c:pt idx="0">
                  <c:v>463909</c:v>
                </c:pt>
                <c:pt idx="1">
                  <c:v>-29210</c:v>
                </c:pt>
                <c:pt idx="2">
                  <c:v>-982723</c:v>
                </c:pt>
                <c:pt idx="3">
                  <c:v>624085</c:v>
                </c:pt>
                <c:pt idx="4">
                  <c:v>-6552745</c:v>
                </c:pt>
                <c:pt idx="5">
                  <c:v>-4631831</c:v>
                </c:pt>
              </c:numCache>
            </c:numRef>
          </c:val>
          <c:extLst>
            <c:ext xmlns:c16="http://schemas.microsoft.com/office/drawing/2014/chart" uri="{C3380CC4-5D6E-409C-BE32-E72D297353CC}">
              <c16:uniqueId val="{00000000-2096-47F2-A3EF-AFB13A67B5D5}"/>
            </c:ext>
          </c:extLst>
        </c:ser>
        <c:dLbls>
          <c:showLegendKey val="0"/>
          <c:showVal val="0"/>
          <c:showCatName val="0"/>
          <c:showSerName val="0"/>
          <c:showPercent val="0"/>
          <c:showBubbleSize val="0"/>
        </c:dLbls>
        <c:gapWidth val="150"/>
        <c:axId val="292102048"/>
        <c:axId val="292098768"/>
      </c:barChart>
      <c:dateAx>
        <c:axId val="2921020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lv-LV"/>
          </a:p>
        </c:txPr>
        <c:crossAx val="292098768"/>
        <c:crosses val="autoZero"/>
        <c:auto val="0"/>
        <c:lblOffset val="100"/>
        <c:baseTimeUnit val="days"/>
      </c:dateAx>
      <c:valAx>
        <c:axId val="292098768"/>
        <c:scaling>
          <c:orientation val="minMax"/>
          <c:max val="5000000"/>
          <c:min val="-7000000"/>
        </c:scaling>
        <c:delete val="0"/>
        <c:axPos val="l"/>
        <c:majorGridlines>
          <c:spPr>
            <a:ln w="9525" cap="flat" cmpd="sng" algn="ctr">
              <a:solidFill>
                <a:schemeClr val="accent1"/>
              </a:solidFill>
              <a:round/>
            </a:ln>
            <a:effectLst/>
          </c:spPr>
        </c:majorGridlines>
        <c:numFmt formatCode="General" sourceLinked="1"/>
        <c:majorTickMark val="none"/>
        <c:minorTickMark val="none"/>
        <c:tickLblPos val="nextTo"/>
        <c:spPr>
          <a:noFill/>
          <a:ln>
            <a:solidFill>
              <a:schemeClr val="accent1"/>
            </a:solidFill>
          </a:ln>
          <a:effectLst/>
        </c:spPr>
        <c:txPr>
          <a:bodyPr rot="-60000000" spcFirstLastPara="1" vertOverflow="ellipsis" vert="horz" wrap="square" anchor="ctr" anchorCtr="1"/>
          <a:lstStyle/>
          <a:p>
            <a:pPr>
              <a:defRPr sz="2400" b="1" i="0" u="none" strike="noStrike" kern="1200" baseline="0">
                <a:solidFill>
                  <a:schemeClr val="tx1">
                    <a:lumMod val="65000"/>
                    <a:lumOff val="35000"/>
                  </a:schemeClr>
                </a:solidFill>
                <a:latin typeface="+mn-lt"/>
                <a:ea typeface="+mn-ea"/>
                <a:cs typeface="+mn-cs"/>
              </a:defRPr>
            </a:pPr>
            <a:endParaRPr lang="lv-LV"/>
          </a:p>
        </c:txPr>
        <c:crossAx val="292102048"/>
        <c:crosses val="autoZero"/>
        <c:crossBetween val="between"/>
      </c:valAx>
      <c:dTable>
        <c:showHorzBorder val="1"/>
        <c:showVertBorder val="1"/>
        <c:showOutline val="1"/>
        <c:showKeys val="1"/>
        <c:spPr>
          <a:solidFill>
            <a:schemeClr val="bg1"/>
          </a:solid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1600" b="1" i="0" u="none" strike="noStrike" kern="1200" baseline="0">
                <a:solidFill>
                  <a:schemeClr val="tx1">
                    <a:lumMod val="65000"/>
                    <a:lumOff val="35000"/>
                  </a:schemeClr>
                </a:solidFill>
                <a:latin typeface="+mn-lt"/>
                <a:ea typeface="+mn-ea"/>
                <a:cs typeface="+mn-cs"/>
              </a:defRPr>
            </a:pPr>
            <a:endParaRPr lang="lv-LV"/>
          </a:p>
        </c:txPr>
      </c:dTable>
      <c:spPr>
        <a:solidFill>
          <a:schemeClr val="bg1"/>
        </a:solidFill>
        <a:ln>
          <a:solidFill>
            <a:schemeClr val="accent1"/>
          </a:solid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a:noFill/>
    </a:ln>
    <a:effectLst/>
  </c:spPr>
  <c:txPr>
    <a:bodyPr/>
    <a:lstStyle/>
    <a:p>
      <a:pPr>
        <a:defRPr sz="2400"/>
      </a:pPr>
      <a:endParaRPr lang="lv-LV"/>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v-LV"/>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D3EB0B-F1B3-4551-84D3-9ABC3ED9012D}" type="datetimeFigureOut">
              <a:rPr lang="lv-LV" smtClean="0"/>
              <a:t>21.09.2026</a:t>
            </a:fld>
            <a:endParaRPr lang="lv-LV"/>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v-LV"/>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v-LV"/>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A0619C-FA20-4FCC-869E-FFCAE512C573}" type="slidenum">
              <a:rPr lang="lv-LV" smtClean="0"/>
              <a:t>‹#›</a:t>
            </a:fld>
            <a:endParaRPr lang="lv-LV"/>
          </a:p>
        </p:txBody>
      </p:sp>
    </p:spTree>
    <p:extLst>
      <p:ext uri="{BB962C8B-B14F-4D97-AF65-F5344CB8AC3E}">
        <p14:creationId xmlns:p14="http://schemas.microsoft.com/office/powerpoint/2010/main" val="22768908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lv-LV"/>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lv-LV"/>
          </a:p>
        </p:txBody>
      </p:sp>
      <p:sp>
        <p:nvSpPr>
          <p:cNvPr id="4" name="Date Placeholder 3"/>
          <p:cNvSpPr>
            <a:spLocks noGrp="1"/>
          </p:cNvSpPr>
          <p:nvPr>
            <p:ph type="dt" sz="half" idx="10"/>
          </p:nvPr>
        </p:nvSpPr>
        <p:spPr/>
        <p:txBody>
          <a:bodyPr/>
          <a:lstStyle/>
          <a:p>
            <a:fld id="{D5171DC2-A30C-4F61-978A-D597C2731672}" type="datetimeFigureOut">
              <a:rPr lang="lv-LV" smtClean="0"/>
              <a:t>21.09.2026</a:t>
            </a:fld>
            <a:endParaRPr lang="lv-LV"/>
          </a:p>
        </p:txBody>
      </p:sp>
      <p:sp>
        <p:nvSpPr>
          <p:cNvPr id="5" name="Footer Placeholder 4"/>
          <p:cNvSpPr>
            <a:spLocks noGrp="1"/>
          </p:cNvSpPr>
          <p:nvPr>
            <p:ph type="ftr" sz="quarter" idx="11"/>
          </p:nvPr>
        </p:nvSpPr>
        <p:spPr/>
        <p:txBody>
          <a:bodyPr/>
          <a:lstStyle/>
          <a:p>
            <a:endParaRPr lang="lv-LV"/>
          </a:p>
        </p:txBody>
      </p:sp>
      <p:sp>
        <p:nvSpPr>
          <p:cNvPr id="6" name="Slide Number Placeholder 5"/>
          <p:cNvSpPr>
            <a:spLocks noGrp="1"/>
          </p:cNvSpPr>
          <p:nvPr>
            <p:ph type="sldNum" sz="quarter" idx="12"/>
          </p:nvPr>
        </p:nvSpPr>
        <p:spPr/>
        <p:txBody>
          <a:bodyPr/>
          <a:lstStyle/>
          <a:p>
            <a:fld id="{891ADE7C-B37C-49A5-A0DF-3E9CD12E0F76}" type="slidenum">
              <a:rPr lang="lv-LV" smtClean="0"/>
              <a:t>‹#›</a:t>
            </a:fld>
            <a:endParaRPr lang="lv-LV"/>
          </a:p>
        </p:txBody>
      </p:sp>
    </p:spTree>
    <p:extLst>
      <p:ext uri="{BB962C8B-B14F-4D97-AF65-F5344CB8AC3E}">
        <p14:creationId xmlns:p14="http://schemas.microsoft.com/office/powerpoint/2010/main" val="25235106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lv-LV"/>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p:cNvSpPr>
            <a:spLocks noGrp="1"/>
          </p:cNvSpPr>
          <p:nvPr>
            <p:ph type="dt" sz="half" idx="10"/>
          </p:nvPr>
        </p:nvSpPr>
        <p:spPr/>
        <p:txBody>
          <a:bodyPr/>
          <a:lstStyle/>
          <a:p>
            <a:fld id="{D5171DC2-A30C-4F61-978A-D597C2731672}" type="datetimeFigureOut">
              <a:rPr lang="lv-LV" smtClean="0"/>
              <a:t>21.09.2026</a:t>
            </a:fld>
            <a:endParaRPr lang="lv-LV"/>
          </a:p>
        </p:txBody>
      </p:sp>
      <p:sp>
        <p:nvSpPr>
          <p:cNvPr id="5" name="Footer Placeholder 4"/>
          <p:cNvSpPr>
            <a:spLocks noGrp="1"/>
          </p:cNvSpPr>
          <p:nvPr>
            <p:ph type="ftr" sz="quarter" idx="11"/>
          </p:nvPr>
        </p:nvSpPr>
        <p:spPr/>
        <p:txBody>
          <a:bodyPr/>
          <a:lstStyle/>
          <a:p>
            <a:endParaRPr lang="lv-LV"/>
          </a:p>
        </p:txBody>
      </p:sp>
      <p:sp>
        <p:nvSpPr>
          <p:cNvPr id="6" name="Slide Number Placeholder 5"/>
          <p:cNvSpPr>
            <a:spLocks noGrp="1"/>
          </p:cNvSpPr>
          <p:nvPr>
            <p:ph type="sldNum" sz="quarter" idx="12"/>
          </p:nvPr>
        </p:nvSpPr>
        <p:spPr/>
        <p:txBody>
          <a:bodyPr/>
          <a:lstStyle/>
          <a:p>
            <a:fld id="{891ADE7C-B37C-49A5-A0DF-3E9CD12E0F76}" type="slidenum">
              <a:rPr lang="lv-LV" smtClean="0"/>
              <a:t>‹#›</a:t>
            </a:fld>
            <a:endParaRPr lang="lv-LV"/>
          </a:p>
        </p:txBody>
      </p:sp>
    </p:spTree>
    <p:extLst>
      <p:ext uri="{BB962C8B-B14F-4D97-AF65-F5344CB8AC3E}">
        <p14:creationId xmlns:p14="http://schemas.microsoft.com/office/powerpoint/2010/main" val="3601501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lv-LV"/>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5171DC2-A30C-4F61-978A-D597C2731672}" type="datetimeFigureOut">
              <a:rPr lang="lv-LV" smtClean="0"/>
              <a:t>21.09.2026</a:t>
            </a:fld>
            <a:endParaRPr lang="lv-LV"/>
          </a:p>
        </p:txBody>
      </p:sp>
      <p:sp>
        <p:nvSpPr>
          <p:cNvPr id="5" name="Footer Placeholder 4"/>
          <p:cNvSpPr>
            <a:spLocks noGrp="1"/>
          </p:cNvSpPr>
          <p:nvPr>
            <p:ph type="ftr" sz="quarter" idx="11"/>
          </p:nvPr>
        </p:nvSpPr>
        <p:spPr/>
        <p:txBody>
          <a:bodyPr/>
          <a:lstStyle/>
          <a:p>
            <a:endParaRPr lang="lv-LV"/>
          </a:p>
        </p:txBody>
      </p:sp>
      <p:sp>
        <p:nvSpPr>
          <p:cNvPr id="6" name="Slide Number Placeholder 5"/>
          <p:cNvSpPr>
            <a:spLocks noGrp="1"/>
          </p:cNvSpPr>
          <p:nvPr>
            <p:ph type="sldNum" sz="quarter" idx="12"/>
          </p:nvPr>
        </p:nvSpPr>
        <p:spPr/>
        <p:txBody>
          <a:bodyPr/>
          <a:lstStyle/>
          <a:p>
            <a:fld id="{891ADE7C-B37C-49A5-A0DF-3E9CD12E0F76}" type="slidenum">
              <a:rPr lang="lv-LV" smtClean="0"/>
              <a:t>‹#›</a:t>
            </a:fld>
            <a:endParaRPr lang="lv-LV"/>
          </a:p>
        </p:txBody>
      </p:sp>
    </p:spTree>
    <p:extLst>
      <p:ext uri="{BB962C8B-B14F-4D97-AF65-F5344CB8AC3E}">
        <p14:creationId xmlns:p14="http://schemas.microsoft.com/office/powerpoint/2010/main" val="737443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lv-LV"/>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5" name="Date Placeholder 4"/>
          <p:cNvSpPr>
            <a:spLocks noGrp="1"/>
          </p:cNvSpPr>
          <p:nvPr>
            <p:ph type="dt" sz="half" idx="10"/>
          </p:nvPr>
        </p:nvSpPr>
        <p:spPr/>
        <p:txBody>
          <a:bodyPr/>
          <a:lstStyle/>
          <a:p>
            <a:fld id="{D5171DC2-A30C-4F61-978A-D597C2731672}" type="datetimeFigureOut">
              <a:rPr lang="lv-LV" smtClean="0"/>
              <a:t>21.09.2026</a:t>
            </a:fld>
            <a:endParaRPr lang="lv-LV"/>
          </a:p>
        </p:txBody>
      </p:sp>
      <p:sp>
        <p:nvSpPr>
          <p:cNvPr id="6" name="Footer Placeholder 5"/>
          <p:cNvSpPr>
            <a:spLocks noGrp="1"/>
          </p:cNvSpPr>
          <p:nvPr>
            <p:ph type="ftr" sz="quarter" idx="11"/>
          </p:nvPr>
        </p:nvSpPr>
        <p:spPr/>
        <p:txBody>
          <a:bodyPr/>
          <a:lstStyle/>
          <a:p>
            <a:endParaRPr lang="lv-LV"/>
          </a:p>
        </p:txBody>
      </p:sp>
      <p:sp>
        <p:nvSpPr>
          <p:cNvPr id="7" name="Slide Number Placeholder 6"/>
          <p:cNvSpPr>
            <a:spLocks noGrp="1"/>
          </p:cNvSpPr>
          <p:nvPr>
            <p:ph type="sldNum" sz="quarter" idx="12"/>
          </p:nvPr>
        </p:nvSpPr>
        <p:spPr/>
        <p:txBody>
          <a:bodyPr/>
          <a:lstStyle/>
          <a:p>
            <a:fld id="{891ADE7C-B37C-49A5-A0DF-3E9CD12E0F76}" type="slidenum">
              <a:rPr lang="lv-LV" smtClean="0"/>
              <a:t>‹#›</a:t>
            </a:fld>
            <a:endParaRPr lang="lv-LV"/>
          </a:p>
        </p:txBody>
      </p:sp>
    </p:spTree>
    <p:extLst>
      <p:ext uri="{BB962C8B-B14F-4D97-AF65-F5344CB8AC3E}">
        <p14:creationId xmlns:p14="http://schemas.microsoft.com/office/powerpoint/2010/main" val="3917910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lv-LV"/>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7" name="Date Placeholder 6"/>
          <p:cNvSpPr>
            <a:spLocks noGrp="1"/>
          </p:cNvSpPr>
          <p:nvPr>
            <p:ph type="dt" sz="half" idx="10"/>
          </p:nvPr>
        </p:nvSpPr>
        <p:spPr/>
        <p:txBody>
          <a:bodyPr/>
          <a:lstStyle/>
          <a:p>
            <a:fld id="{D5171DC2-A30C-4F61-978A-D597C2731672}" type="datetimeFigureOut">
              <a:rPr lang="lv-LV" smtClean="0"/>
              <a:t>21.09.2026</a:t>
            </a:fld>
            <a:endParaRPr lang="lv-LV"/>
          </a:p>
        </p:txBody>
      </p:sp>
      <p:sp>
        <p:nvSpPr>
          <p:cNvPr id="8" name="Footer Placeholder 7"/>
          <p:cNvSpPr>
            <a:spLocks noGrp="1"/>
          </p:cNvSpPr>
          <p:nvPr>
            <p:ph type="ftr" sz="quarter" idx="11"/>
          </p:nvPr>
        </p:nvSpPr>
        <p:spPr/>
        <p:txBody>
          <a:bodyPr/>
          <a:lstStyle/>
          <a:p>
            <a:endParaRPr lang="lv-LV"/>
          </a:p>
        </p:txBody>
      </p:sp>
      <p:sp>
        <p:nvSpPr>
          <p:cNvPr id="9" name="Slide Number Placeholder 8"/>
          <p:cNvSpPr>
            <a:spLocks noGrp="1"/>
          </p:cNvSpPr>
          <p:nvPr>
            <p:ph type="sldNum" sz="quarter" idx="12"/>
          </p:nvPr>
        </p:nvSpPr>
        <p:spPr/>
        <p:txBody>
          <a:bodyPr/>
          <a:lstStyle/>
          <a:p>
            <a:fld id="{891ADE7C-B37C-49A5-A0DF-3E9CD12E0F76}" type="slidenum">
              <a:rPr lang="lv-LV" smtClean="0"/>
              <a:t>‹#›</a:t>
            </a:fld>
            <a:endParaRPr lang="lv-LV"/>
          </a:p>
        </p:txBody>
      </p:sp>
    </p:spTree>
    <p:extLst>
      <p:ext uri="{BB962C8B-B14F-4D97-AF65-F5344CB8AC3E}">
        <p14:creationId xmlns:p14="http://schemas.microsoft.com/office/powerpoint/2010/main" val="35023858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lv-LV"/>
          </a:p>
        </p:txBody>
      </p:sp>
      <p:sp>
        <p:nvSpPr>
          <p:cNvPr id="3" name="Date Placeholder 2"/>
          <p:cNvSpPr>
            <a:spLocks noGrp="1"/>
          </p:cNvSpPr>
          <p:nvPr>
            <p:ph type="dt" sz="half" idx="10"/>
          </p:nvPr>
        </p:nvSpPr>
        <p:spPr/>
        <p:txBody>
          <a:bodyPr/>
          <a:lstStyle/>
          <a:p>
            <a:fld id="{D5171DC2-A30C-4F61-978A-D597C2731672}" type="datetimeFigureOut">
              <a:rPr lang="lv-LV" smtClean="0"/>
              <a:t>21.09.2026</a:t>
            </a:fld>
            <a:endParaRPr lang="lv-LV"/>
          </a:p>
        </p:txBody>
      </p:sp>
      <p:sp>
        <p:nvSpPr>
          <p:cNvPr id="4" name="Footer Placeholder 3"/>
          <p:cNvSpPr>
            <a:spLocks noGrp="1"/>
          </p:cNvSpPr>
          <p:nvPr>
            <p:ph type="ftr" sz="quarter" idx="11"/>
          </p:nvPr>
        </p:nvSpPr>
        <p:spPr/>
        <p:txBody>
          <a:bodyPr/>
          <a:lstStyle/>
          <a:p>
            <a:endParaRPr lang="lv-LV"/>
          </a:p>
        </p:txBody>
      </p:sp>
      <p:sp>
        <p:nvSpPr>
          <p:cNvPr id="5" name="Slide Number Placeholder 4"/>
          <p:cNvSpPr>
            <a:spLocks noGrp="1"/>
          </p:cNvSpPr>
          <p:nvPr>
            <p:ph type="sldNum" sz="quarter" idx="12"/>
          </p:nvPr>
        </p:nvSpPr>
        <p:spPr/>
        <p:txBody>
          <a:bodyPr/>
          <a:lstStyle/>
          <a:p>
            <a:fld id="{891ADE7C-B37C-49A5-A0DF-3E9CD12E0F76}" type="slidenum">
              <a:rPr lang="lv-LV" smtClean="0"/>
              <a:t>‹#›</a:t>
            </a:fld>
            <a:endParaRPr lang="lv-LV"/>
          </a:p>
        </p:txBody>
      </p:sp>
    </p:spTree>
    <p:extLst>
      <p:ext uri="{BB962C8B-B14F-4D97-AF65-F5344CB8AC3E}">
        <p14:creationId xmlns:p14="http://schemas.microsoft.com/office/powerpoint/2010/main" val="12386550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171DC2-A30C-4F61-978A-D597C2731672}" type="datetimeFigureOut">
              <a:rPr lang="lv-LV" smtClean="0"/>
              <a:t>21.09.2026</a:t>
            </a:fld>
            <a:endParaRPr lang="lv-LV"/>
          </a:p>
        </p:txBody>
      </p:sp>
      <p:sp>
        <p:nvSpPr>
          <p:cNvPr id="3" name="Footer Placeholder 2"/>
          <p:cNvSpPr>
            <a:spLocks noGrp="1"/>
          </p:cNvSpPr>
          <p:nvPr>
            <p:ph type="ftr" sz="quarter" idx="11"/>
          </p:nvPr>
        </p:nvSpPr>
        <p:spPr/>
        <p:txBody>
          <a:bodyPr/>
          <a:lstStyle/>
          <a:p>
            <a:endParaRPr lang="lv-LV"/>
          </a:p>
        </p:txBody>
      </p:sp>
      <p:sp>
        <p:nvSpPr>
          <p:cNvPr id="4" name="Slide Number Placeholder 3"/>
          <p:cNvSpPr>
            <a:spLocks noGrp="1"/>
          </p:cNvSpPr>
          <p:nvPr>
            <p:ph type="sldNum" sz="quarter" idx="12"/>
          </p:nvPr>
        </p:nvSpPr>
        <p:spPr/>
        <p:txBody>
          <a:bodyPr/>
          <a:lstStyle/>
          <a:p>
            <a:fld id="{891ADE7C-B37C-49A5-A0DF-3E9CD12E0F76}" type="slidenum">
              <a:rPr lang="lv-LV" smtClean="0"/>
              <a:t>‹#›</a:t>
            </a:fld>
            <a:endParaRPr lang="lv-LV"/>
          </a:p>
        </p:txBody>
      </p:sp>
    </p:spTree>
    <p:extLst>
      <p:ext uri="{BB962C8B-B14F-4D97-AF65-F5344CB8AC3E}">
        <p14:creationId xmlns:p14="http://schemas.microsoft.com/office/powerpoint/2010/main" val="3190423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lv-LV"/>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5171DC2-A30C-4F61-978A-D597C2731672}" type="datetimeFigureOut">
              <a:rPr lang="lv-LV" smtClean="0"/>
              <a:t>21.09.2026</a:t>
            </a:fld>
            <a:endParaRPr lang="lv-LV"/>
          </a:p>
        </p:txBody>
      </p:sp>
      <p:sp>
        <p:nvSpPr>
          <p:cNvPr id="6" name="Footer Placeholder 5"/>
          <p:cNvSpPr>
            <a:spLocks noGrp="1"/>
          </p:cNvSpPr>
          <p:nvPr>
            <p:ph type="ftr" sz="quarter" idx="11"/>
          </p:nvPr>
        </p:nvSpPr>
        <p:spPr/>
        <p:txBody>
          <a:bodyPr/>
          <a:lstStyle/>
          <a:p>
            <a:endParaRPr lang="lv-LV"/>
          </a:p>
        </p:txBody>
      </p:sp>
      <p:sp>
        <p:nvSpPr>
          <p:cNvPr id="7" name="Slide Number Placeholder 6"/>
          <p:cNvSpPr>
            <a:spLocks noGrp="1"/>
          </p:cNvSpPr>
          <p:nvPr>
            <p:ph type="sldNum" sz="quarter" idx="12"/>
          </p:nvPr>
        </p:nvSpPr>
        <p:spPr/>
        <p:txBody>
          <a:bodyPr/>
          <a:lstStyle/>
          <a:p>
            <a:fld id="{891ADE7C-B37C-49A5-A0DF-3E9CD12E0F76}" type="slidenum">
              <a:rPr lang="lv-LV" smtClean="0"/>
              <a:t>‹#›</a:t>
            </a:fld>
            <a:endParaRPr lang="lv-LV"/>
          </a:p>
        </p:txBody>
      </p:sp>
    </p:spTree>
    <p:extLst>
      <p:ext uri="{BB962C8B-B14F-4D97-AF65-F5344CB8AC3E}">
        <p14:creationId xmlns:p14="http://schemas.microsoft.com/office/powerpoint/2010/main" val="15894010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lv-LV"/>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v-LV"/>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5171DC2-A30C-4F61-978A-D597C2731672}" type="datetimeFigureOut">
              <a:rPr lang="lv-LV" smtClean="0"/>
              <a:t>21.09.2026</a:t>
            </a:fld>
            <a:endParaRPr lang="lv-LV"/>
          </a:p>
        </p:txBody>
      </p:sp>
      <p:sp>
        <p:nvSpPr>
          <p:cNvPr id="6" name="Footer Placeholder 5"/>
          <p:cNvSpPr>
            <a:spLocks noGrp="1"/>
          </p:cNvSpPr>
          <p:nvPr>
            <p:ph type="ftr" sz="quarter" idx="11"/>
          </p:nvPr>
        </p:nvSpPr>
        <p:spPr/>
        <p:txBody>
          <a:bodyPr/>
          <a:lstStyle/>
          <a:p>
            <a:endParaRPr lang="lv-LV"/>
          </a:p>
        </p:txBody>
      </p:sp>
      <p:sp>
        <p:nvSpPr>
          <p:cNvPr id="7" name="Slide Number Placeholder 6"/>
          <p:cNvSpPr>
            <a:spLocks noGrp="1"/>
          </p:cNvSpPr>
          <p:nvPr>
            <p:ph type="sldNum" sz="quarter" idx="12"/>
          </p:nvPr>
        </p:nvSpPr>
        <p:spPr/>
        <p:txBody>
          <a:bodyPr/>
          <a:lstStyle/>
          <a:p>
            <a:fld id="{891ADE7C-B37C-49A5-A0DF-3E9CD12E0F76}" type="slidenum">
              <a:rPr lang="lv-LV" smtClean="0"/>
              <a:t>‹#›</a:t>
            </a:fld>
            <a:endParaRPr lang="lv-LV"/>
          </a:p>
        </p:txBody>
      </p:sp>
    </p:spTree>
    <p:extLst>
      <p:ext uri="{BB962C8B-B14F-4D97-AF65-F5344CB8AC3E}">
        <p14:creationId xmlns:p14="http://schemas.microsoft.com/office/powerpoint/2010/main" val="928565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lv-LV"/>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p:cNvSpPr>
            <a:spLocks noGrp="1"/>
          </p:cNvSpPr>
          <p:nvPr>
            <p:ph type="dt" sz="half" idx="10"/>
          </p:nvPr>
        </p:nvSpPr>
        <p:spPr/>
        <p:txBody>
          <a:bodyPr/>
          <a:lstStyle/>
          <a:p>
            <a:fld id="{D5171DC2-A30C-4F61-978A-D597C2731672}" type="datetimeFigureOut">
              <a:rPr lang="lv-LV" smtClean="0"/>
              <a:t>21.09.2026</a:t>
            </a:fld>
            <a:endParaRPr lang="lv-LV"/>
          </a:p>
        </p:txBody>
      </p:sp>
      <p:sp>
        <p:nvSpPr>
          <p:cNvPr id="5" name="Footer Placeholder 4"/>
          <p:cNvSpPr>
            <a:spLocks noGrp="1"/>
          </p:cNvSpPr>
          <p:nvPr>
            <p:ph type="ftr" sz="quarter" idx="11"/>
          </p:nvPr>
        </p:nvSpPr>
        <p:spPr/>
        <p:txBody>
          <a:bodyPr/>
          <a:lstStyle/>
          <a:p>
            <a:endParaRPr lang="lv-LV"/>
          </a:p>
        </p:txBody>
      </p:sp>
      <p:sp>
        <p:nvSpPr>
          <p:cNvPr id="6" name="Slide Number Placeholder 5"/>
          <p:cNvSpPr>
            <a:spLocks noGrp="1"/>
          </p:cNvSpPr>
          <p:nvPr>
            <p:ph type="sldNum" sz="quarter" idx="12"/>
          </p:nvPr>
        </p:nvSpPr>
        <p:spPr/>
        <p:txBody>
          <a:bodyPr/>
          <a:lstStyle/>
          <a:p>
            <a:fld id="{891ADE7C-B37C-49A5-A0DF-3E9CD12E0F76}" type="slidenum">
              <a:rPr lang="lv-LV" smtClean="0"/>
              <a:t>‹#›</a:t>
            </a:fld>
            <a:endParaRPr lang="lv-LV"/>
          </a:p>
        </p:txBody>
      </p:sp>
    </p:spTree>
    <p:extLst>
      <p:ext uri="{BB962C8B-B14F-4D97-AF65-F5344CB8AC3E}">
        <p14:creationId xmlns:p14="http://schemas.microsoft.com/office/powerpoint/2010/main" val="1361057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lv-LV"/>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p:cNvSpPr>
            <a:spLocks noGrp="1"/>
          </p:cNvSpPr>
          <p:nvPr>
            <p:ph type="dt" sz="half" idx="10"/>
          </p:nvPr>
        </p:nvSpPr>
        <p:spPr/>
        <p:txBody>
          <a:bodyPr/>
          <a:lstStyle/>
          <a:p>
            <a:fld id="{D5171DC2-A30C-4F61-978A-D597C2731672}" type="datetimeFigureOut">
              <a:rPr lang="lv-LV" smtClean="0"/>
              <a:t>21.09.2026</a:t>
            </a:fld>
            <a:endParaRPr lang="lv-LV"/>
          </a:p>
        </p:txBody>
      </p:sp>
      <p:sp>
        <p:nvSpPr>
          <p:cNvPr id="5" name="Footer Placeholder 4"/>
          <p:cNvSpPr>
            <a:spLocks noGrp="1"/>
          </p:cNvSpPr>
          <p:nvPr>
            <p:ph type="ftr" sz="quarter" idx="11"/>
          </p:nvPr>
        </p:nvSpPr>
        <p:spPr/>
        <p:txBody>
          <a:bodyPr/>
          <a:lstStyle/>
          <a:p>
            <a:endParaRPr lang="lv-LV"/>
          </a:p>
        </p:txBody>
      </p:sp>
      <p:sp>
        <p:nvSpPr>
          <p:cNvPr id="6" name="Slide Number Placeholder 5"/>
          <p:cNvSpPr>
            <a:spLocks noGrp="1"/>
          </p:cNvSpPr>
          <p:nvPr>
            <p:ph type="sldNum" sz="quarter" idx="12"/>
          </p:nvPr>
        </p:nvSpPr>
        <p:spPr/>
        <p:txBody>
          <a:bodyPr/>
          <a:lstStyle/>
          <a:p>
            <a:fld id="{891ADE7C-B37C-49A5-A0DF-3E9CD12E0F76}" type="slidenum">
              <a:rPr lang="lv-LV" smtClean="0"/>
              <a:t>‹#›</a:t>
            </a:fld>
            <a:endParaRPr lang="lv-LV"/>
          </a:p>
        </p:txBody>
      </p:sp>
    </p:spTree>
    <p:extLst>
      <p:ext uri="{BB962C8B-B14F-4D97-AF65-F5344CB8AC3E}">
        <p14:creationId xmlns:p14="http://schemas.microsoft.com/office/powerpoint/2010/main" val="8582808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lv-LV"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171DC2-A30C-4F61-978A-D597C2731672}" type="datetimeFigureOut">
              <a:rPr lang="lv-LV" smtClean="0"/>
              <a:t>21.09.2026</a:t>
            </a:fld>
            <a:endParaRPr lang="lv-LV"/>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v-LV"/>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1ADE7C-B37C-49A5-A0DF-3E9CD12E0F76}" type="slidenum">
              <a:rPr lang="lv-LV" smtClean="0"/>
              <a:t>‹#›</a:t>
            </a:fld>
            <a:endParaRPr lang="lv-LV"/>
          </a:p>
        </p:txBody>
      </p:sp>
      <p:pic>
        <p:nvPicPr>
          <p:cNvPr id="10" name="Picture 9">
            <a:extLst>
              <a:ext uri="{FF2B5EF4-FFF2-40B4-BE49-F238E27FC236}">
                <a16:creationId xmlns:a16="http://schemas.microsoft.com/office/drawing/2014/main" id="{8DA9327F-D7CA-4ABB-9210-DC1230A18239}"/>
              </a:ext>
            </a:extLst>
          </p:cNvPr>
          <p:cNvPicPr>
            <a:picLocks noChangeAspect="1"/>
          </p:cNvPicPr>
          <p:nvPr userDrawn="1"/>
        </p:nvPicPr>
        <p:blipFill>
          <a:blip r:embed="rId13"/>
          <a:stretch>
            <a:fillRect/>
          </a:stretch>
        </p:blipFill>
        <p:spPr>
          <a:xfrm>
            <a:off x="11116235" y="71152"/>
            <a:ext cx="939199" cy="956754"/>
          </a:xfrm>
          <a:prstGeom prst="rect">
            <a:avLst/>
          </a:prstGeom>
        </p:spPr>
      </p:pic>
    </p:spTree>
    <p:extLst>
      <p:ext uri="{BB962C8B-B14F-4D97-AF65-F5344CB8AC3E}">
        <p14:creationId xmlns:p14="http://schemas.microsoft.com/office/powerpoint/2010/main" val="16148647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sv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A384A73-044E-42FE-ACCA-FAAD08355F4D}"/>
              </a:ext>
            </a:extLst>
          </p:cNvPr>
          <p:cNvPicPr>
            <a:picLocks noChangeAspect="1"/>
          </p:cNvPicPr>
          <p:nvPr/>
        </p:nvPicPr>
        <p:blipFill rotWithShape="1">
          <a:blip r:embed="rId2"/>
          <a:srcRect t="2690"/>
          <a:stretch/>
        </p:blipFill>
        <p:spPr>
          <a:xfrm>
            <a:off x="0" y="0"/>
            <a:ext cx="11044362" cy="6858000"/>
          </a:xfrm>
          <a:prstGeom prst="rect">
            <a:avLst/>
          </a:prstGeom>
        </p:spPr>
      </p:pic>
      <p:sp>
        <p:nvSpPr>
          <p:cNvPr id="2" name="Title 1">
            <a:extLst>
              <a:ext uri="{FF2B5EF4-FFF2-40B4-BE49-F238E27FC236}">
                <a16:creationId xmlns:a16="http://schemas.microsoft.com/office/drawing/2014/main" id="{A0FC814D-B82E-4F19-B708-D8D0ECE036B5}"/>
              </a:ext>
            </a:extLst>
          </p:cNvPr>
          <p:cNvSpPr>
            <a:spLocks noGrp="1"/>
          </p:cNvSpPr>
          <p:nvPr>
            <p:ph type="ctrTitle"/>
          </p:nvPr>
        </p:nvSpPr>
        <p:spPr>
          <a:xfrm>
            <a:off x="678010" y="531129"/>
            <a:ext cx="6453040" cy="4523471"/>
          </a:xfrm>
        </p:spPr>
        <p:txBody>
          <a:bodyPr anchor="t">
            <a:normAutofit fontScale="90000"/>
          </a:bodyPr>
          <a:lstStyle/>
          <a:p>
            <a:pPr algn="l"/>
            <a:r>
              <a:rPr lang="lv-LV" sz="4800" b="1" dirty="0">
                <a:solidFill>
                  <a:schemeClr val="bg1"/>
                </a:solidFill>
                <a:latin typeface="+mn-lt"/>
              </a:rPr>
              <a:t>Informatīvais ziņojums MK par administratīvā sloga mazināšanas stratēģisko mērķi un pasākumiem</a:t>
            </a:r>
            <a:br>
              <a:rPr lang="lv-LV" sz="4800" b="1" dirty="0">
                <a:solidFill>
                  <a:schemeClr val="bg1"/>
                </a:solidFill>
                <a:latin typeface="+mn-lt"/>
              </a:rPr>
            </a:br>
            <a:br>
              <a:rPr lang="lv-LV" sz="2700" dirty="0">
                <a:solidFill>
                  <a:schemeClr val="bg1"/>
                </a:solidFill>
                <a:latin typeface="+mn-lt"/>
              </a:rPr>
            </a:br>
            <a:r>
              <a:rPr lang="lv-LV" sz="2700" dirty="0">
                <a:solidFill>
                  <a:schemeClr val="bg1"/>
                </a:solidFill>
                <a:latin typeface="+mn-lt"/>
              </a:rPr>
              <a:t>Jānis Endziņš, BAG* vadītājs</a:t>
            </a:r>
            <a:br>
              <a:rPr lang="lv-LV" sz="2700" dirty="0">
                <a:solidFill>
                  <a:schemeClr val="bg1"/>
                </a:solidFill>
                <a:latin typeface="+mn-lt"/>
              </a:rPr>
            </a:br>
            <a:br>
              <a:rPr lang="lv-LV" sz="2700" dirty="0">
                <a:solidFill>
                  <a:schemeClr val="bg1"/>
                </a:solidFill>
                <a:latin typeface="+mn-lt"/>
              </a:rPr>
            </a:br>
            <a:r>
              <a:rPr lang="lv-LV" sz="2800" dirty="0">
                <a:solidFill>
                  <a:schemeClr val="bg1"/>
                </a:solidFill>
                <a:latin typeface="+mn-lt"/>
              </a:rPr>
              <a:t>I.   Progress stratēģijas īstenošanā</a:t>
            </a:r>
            <a:br>
              <a:rPr lang="lv-LV" sz="2800" dirty="0">
                <a:solidFill>
                  <a:schemeClr val="bg1"/>
                </a:solidFill>
                <a:latin typeface="+mn-lt"/>
              </a:rPr>
            </a:br>
            <a:r>
              <a:rPr lang="lv-LV" sz="2800" dirty="0">
                <a:solidFill>
                  <a:schemeClr val="bg1"/>
                </a:solidFill>
                <a:latin typeface="+mn-lt"/>
              </a:rPr>
              <a:t>II.  Mērķis 31.12.2028</a:t>
            </a:r>
            <a:br>
              <a:rPr lang="lv-LV" sz="2800" dirty="0">
                <a:solidFill>
                  <a:schemeClr val="bg1"/>
                </a:solidFill>
                <a:latin typeface="+mn-lt"/>
              </a:rPr>
            </a:br>
            <a:r>
              <a:rPr lang="lv-LV" sz="2800" dirty="0">
                <a:solidFill>
                  <a:schemeClr val="bg1"/>
                </a:solidFill>
                <a:latin typeface="+mn-lt"/>
                <a:ea typeface="Calibri" panose="020F0502020204030204" pitchFamily="34" charset="0"/>
                <a:cs typeface="Calibri" panose="020F0502020204030204" pitchFamily="34" charset="0"/>
              </a:rPr>
              <a:t>III. BAG priekšlikumu 4.grozs</a:t>
            </a:r>
            <a:br>
              <a:rPr lang="lv-LV" sz="2800" dirty="0">
                <a:solidFill>
                  <a:schemeClr val="bg1"/>
                </a:solidFill>
                <a:latin typeface="+mn-lt"/>
                <a:ea typeface="Calibri" panose="020F0502020204030204" pitchFamily="34" charset="0"/>
                <a:cs typeface="Calibri" panose="020F0502020204030204" pitchFamily="34" charset="0"/>
              </a:rPr>
            </a:br>
            <a:br>
              <a:rPr lang="lv-LV" sz="2800" dirty="0">
                <a:solidFill>
                  <a:schemeClr val="bg1"/>
                </a:solidFill>
                <a:latin typeface="+mn-lt"/>
              </a:rPr>
            </a:br>
            <a:endParaRPr lang="lv-LV" sz="2800" dirty="0">
              <a:solidFill>
                <a:schemeClr val="bg1"/>
              </a:solidFill>
              <a:latin typeface="+mn-lt"/>
            </a:endParaRPr>
          </a:p>
        </p:txBody>
      </p:sp>
      <p:sp>
        <p:nvSpPr>
          <p:cNvPr id="5" name="TextBox 4">
            <a:extLst>
              <a:ext uri="{FF2B5EF4-FFF2-40B4-BE49-F238E27FC236}">
                <a16:creationId xmlns:a16="http://schemas.microsoft.com/office/drawing/2014/main" id="{BF5FCB31-9DBD-4041-A9ED-7CC2986DDDBE}"/>
              </a:ext>
            </a:extLst>
          </p:cNvPr>
          <p:cNvSpPr txBox="1"/>
          <p:nvPr/>
        </p:nvSpPr>
        <p:spPr>
          <a:xfrm>
            <a:off x="9144001" y="311150"/>
            <a:ext cx="1509546" cy="646331"/>
          </a:xfrm>
          <a:prstGeom prst="rect">
            <a:avLst/>
          </a:prstGeom>
          <a:solidFill>
            <a:schemeClr val="bg1"/>
          </a:solidFill>
          <a:ln>
            <a:solidFill>
              <a:srgbClr val="FF0000"/>
            </a:solidFill>
          </a:ln>
        </p:spPr>
        <p:txBody>
          <a:bodyPr wrap="square" rtlCol="0">
            <a:spAutoFit/>
          </a:bodyPr>
          <a:lstStyle/>
          <a:p>
            <a:pPr algn="ctr"/>
            <a:r>
              <a:rPr lang="lv-LV" b="1" dirty="0">
                <a:solidFill>
                  <a:srgbClr val="FF0000"/>
                </a:solidFill>
              </a:rPr>
              <a:t>PROJEKTS</a:t>
            </a:r>
          </a:p>
          <a:p>
            <a:pPr algn="ctr"/>
            <a:r>
              <a:rPr lang="lv-LV" b="1" dirty="0">
                <a:solidFill>
                  <a:srgbClr val="FF0000"/>
                </a:solidFill>
              </a:rPr>
              <a:t>17.09.2026-A</a:t>
            </a:r>
          </a:p>
        </p:txBody>
      </p:sp>
      <p:sp>
        <p:nvSpPr>
          <p:cNvPr id="3" name="TextBox 2">
            <a:extLst>
              <a:ext uri="{FF2B5EF4-FFF2-40B4-BE49-F238E27FC236}">
                <a16:creationId xmlns:a16="http://schemas.microsoft.com/office/drawing/2014/main" id="{95DC3285-A7A1-4B20-9960-E5148BB1AECC}"/>
              </a:ext>
            </a:extLst>
          </p:cNvPr>
          <p:cNvSpPr txBox="1"/>
          <p:nvPr/>
        </p:nvSpPr>
        <p:spPr>
          <a:xfrm>
            <a:off x="7607300" y="6096000"/>
            <a:ext cx="3340100" cy="584775"/>
          </a:xfrm>
          <a:prstGeom prst="rect">
            <a:avLst/>
          </a:prstGeom>
          <a:noFill/>
        </p:spPr>
        <p:txBody>
          <a:bodyPr wrap="square" rtlCol="0">
            <a:spAutoFit/>
          </a:bodyPr>
          <a:lstStyle/>
          <a:p>
            <a:r>
              <a:rPr lang="lv-LV" sz="1600" dirty="0">
                <a:solidFill>
                  <a:schemeClr val="bg1"/>
                </a:solidFill>
              </a:rPr>
              <a:t>* </a:t>
            </a:r>
            <a:r>
              <a:rPr lang="lv-LV" sz="1600" b="1" dirty="0">
                <a:solidFill>
                  <a:schemeClr val="bg1"/>
                </a:solidFill>
              </a:rPr>
              <a:t>BAG</a:t>
            </a:r>
            <a:r>
              <a:rPr lang="lv-LV" sz="1600" dirty="0">
                <a:solidFill>
                  <a:schemeClr val="bg1"/>
                </a:solidFill>
              </a:rPr>
              <a:t> – Birokrātijas mazināšanas rīcības grupas neformālais nosaukums</a:t>
            </a:r>
          </a:p>
        </p:txBody>
      </p:sp>
    </p:spTree>
    <p:extLst>
      <p:ext uri="{BB962C8B-B14F-4D97-AF65-F5344CB8AC3E}">
        <p14:creationId xmlns:p14="http://schemas.microsoft.com/office/powerpoint/2010/main" val="15368084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52F41B3-89F4-4E29-9D80-F0F788FAECF5}"/>
              </a:ext>
            </a:extLst>
          </p:cNvPr>
          <p:cNvPicPr>
            <a:picLocks noChangeAspect="1"/>
          </p:cNvPicPr>
          <p:nvPr/>
        </p:nvPicPr>
        <p:blipFill rotWithShape="1">
          <a:blip r:embed="rId2">
            <a:extLst>
              <a:ext uri="{28A0092B-C50C-407E-A947-70E740481C1C}">
                <a14:useLocalDpi xmlns:a14="http://schemas.microsoft.com/office/drawing/2010/main" val="0"/>
              </a:ext>
            </a:extLst>
          </a:blip>
          <a:srcRect r="29656"/>
          <a:stretch/>
        </p:blipFill>
        <p:spPr>
          <a:xfrm>
            <a:off x="0" y="0"/>
            <a:ext cx="10982325" cy="6869374"/>
          </a:xfrm>
          <a:prstGeom prst="rect">
            <a:avLst/>
          </a:prstGeom>
        </p:spPr>
      </p:pic>
      <p:sp>
        <p:nvSpPr>
          <p:cNvPr id="4" name="TextBox 3">
            <a:extLst>
              <a:ext uri="{FF2B5EF4-FFF2-40B4-BE49-F238E27FC236}">
                <a16:creationId xmlns:a16="http://schemas.microsoft.com/office/drawing/2014/main" id="{A4251921-9888-4271-BF04-B4444A617084}"/>
              </a:ext>
            </a:extLst>
          </p:cNvPr>
          <p:cNvSpPr txBox="1"/>
          <p:nvPr/>
        </p:nvSpPr>
        <p:spPr>
          <a:xfrm>
            <a:off x="476250" y="419100"/>
            <a:ext cx="5308600" cy="707886"/>
          </a:xfrm>
          <a:prstGeom prst="rect">
            <a:avLst/>
          </a:prstGeom>
          <a:noFill/>
        </p:spPr>
        <p:txBody>
          <a:bodyPr wrap="square" rtlCol="0">
            <a:spAutoFit/>
          </a:bodyPr>
          <a:lstStyle/>
          <a:p>
            <a:r>
              <a:rPr lang="lv-LV" sz="4000" b="1" dirty="0">
                <a:solidFill>
                  <a:schemeClr val="bg1"/>
                </a:solidFill>
              </a:rPr>
              <a:t>I. PROGRESS</a:t>
            </a:r>
            <a:endParaRPr lang="lv-LV" sz="4000" dirty="0">
              <a:solidFill>
                <a:schemeClr val="bg1"/>
              </a:solidFill>
            </a:endParaRPr>
          </a:p>
        </p:txBody>
      </p:sp>
    </p:spTree>
    <p:extLst>
      <p:ext uri="{BB962C8B-B14F-4D97-AF65-F5344CB8AC3E}">
        <p14:creationId xmlns:p14="http://schemas.microsoft.com/office/powerpoint/2010/main" val="20011500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5A36F06-F0C0-46CC-9109-FD63B88C226B}"/>
              </a:ext>
            </a:extLst>
          </p:cNvPr>
          <p:cNvPicPr>
            <a:picLocks noChangeAspect="1"/>
          </p:cNvPicPr>
          <p:nvPr/>
        </p:nvPicPr>
        <p:blipFill rotWithShape="1">
          <a:blip r:embed="rId2">
            <a:extLst>
              <a:ext uri="{28A0092B-C50C-407E-A947-70E740481C1C}">
                <a14:useLocalDpi xmlns:a14="http://schemas.microsoft.com/office/drawing/2010/main" val="0"/>
              </a:ext>
            </a:extLst>
          </a:blip>
          <a:srcRect l="24731" r="10590"/>
          <a:stretch/>
        </p:blipFill>
        <p:spPr>
          <a:xfrm>
            <a:off x="-6824" y="0"/>
            <a:ext cx="11061508" cy="6858000"/>
          </a:xfrm>
          <a:prstGeom prst="rect">
            <a:avLst/>
          </a:prstGeom>
          <a:noFill/>
        </p:spPr>
      </p:pic>
      <p:sp>
        <p:nvSpPr>
          <p:cNvPr id="12" name="Rectangle: Rounded Corners 11">
            <a:extLst>
              <a:ext uri="{FF2B5EF4-FFF2-40B4-BE49-F238E27FC236}">
                <a16:creationId xmlns:a16="http://schemas.microsoft.com/office/drawing/2014/main" id="{60301B18-7E1A-4E2F-B093-E9946FAC1BF3}"/>
              </a:ext>
            </a:extLst>
          </p:cNvPr>
          <p:cNvSpPr/>
          <p:nvPr/>
        </p:nvSpPr>
        <p:spPr>
          <a:xfrm>
            <a:off x="1423173" y="3766281"/>
            <a:ext cx="2834518" cy="863339"/>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lv-LV" sz="2000" b="1" dirty="0">
                <a:solidFill>
                  <a:srgbClr val="C00000"/>
                </a:solidFill>
                <a:latin typeface="Calibri" panose="020F0502020204030204" pitchFamily="34" charset="0"/>
                <a:ea typeface="Calibri" panose="020F0502020204030204" pitchFamily="34" charset="0"/>
                <a:cs typeface="Calibri" panose="020F0502020204030204" pitchFamily="34" charset="0"/>
              </a:rPr>
              <a:t>②</a:t>
            </a:r>
            <a:r>
              <a:rPr lang="lv-LV" sz="2400" dirty="0">
                <a:solidFill>
                  <a:schemeClr val="tx2"/>
                </a:solidFill>
                <a:latin typeface="Calibri" panose="020F0502020204030204" pitchFamily="34" charset="0"/>
                <a:ea typeface="Calibri" panose="020F0502020204030204" pitchFamily="34" charset="0"/>
                <a:cs typeface="Calibri" panose="020F0502020204030204" pitchFamily="34" charset="0"/>
              </a:rPr>
              <a:t> Apgrūtināt jauna sloga rašanos</a:t>
            </a:r>
            <a:endParaRPr lang="lv-LV" sz="2400" dirty="0">
              <a:solidFill>
                <a:schemeClr val="tx2"/>
              </a:solidFill>
            </a:endParaRPr>
          </a:p>
        </p:txBody>
      </p:sp>
      <p:sp>
        <p:nvSpPr>
          <p:cNvPr id="16" name="Rectangle: Rounded Corners 15">
            <a:extLst>
              <a:ext uri="{FF2B5EF4-FFF2-40B4-BE49-F238E27FC236}">
                <a16:creationId xmlns:a16="http://schemas.microsoft.com/office/drawing/2014/main" id="{889CAE49-5C7D-4153-BC11-4B906F36631E}"/>
              </a:ext>
            </a:extLst>
          </p:cNvPr>
          <p:cNvSpPr/>
          <p:nvPr/>
        </p:nvSpPr>
        <p:spPr>
          <a:xfrm>
            <a:off x="1419849" y="2691257"/>
            <a:ext cx="2837842" cy="84937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lv-LV" sz="2000" b="1" dirty="0">
                <a:solidFill>
                  <a:srgbClr val="C00000"/>
                </a:solidFill>
                <a:latin typeface="Calibri" panose="020F0502020204030204" pitchFamily="34" charset="0"/>
                <a:ea typeface="Calibri" panose="020F0502020204030204" pitchFamily="34" charset="0"/>
                <a:cs typeface="Calibri" panose="020F0502020204030204" pitchFamily="34" charset="0"/>
              </a:rPr>
              <a:t>①</a:t>
            </a:r>
            <a:r>
              <a:rPr lang="lv-LV" dirty="0">
                <a:solidFill>
                  <a:schemeClr val="tx2"/>
                </a:solidFill>
                <a:latin typeface="Calibri" panose="020F0502020204030204" pitchFamily="34" charset="0"/>
                <a:ea typeface="Calibri" panose="020F0502020204030204" pitchFamily="34" charset="0"/>
                <a:cs typeface="Calibri" panose="020F0502020204030204" pitchFamily="34" charset="0"/>
              </a:rPr>
              <a:t> </a:t>
            </a:r>
            <a:r>
              <a:rPr lang="lv-LV" sz="2400" dirty="0">
                <a:solidFill>
                  <a:schemeClr val="tx2"/>
                </a:solidFill>
              </a:rPr>
              <a:t>Mazināt esošo slogu</a:t>
            </a:r>
            <a:endParaRPr lang="lv-LV" dirty="0">
              <a:solidFill>
                <a:schemeClr val="tx2"/>
              </a:solidFill>
            </a:endParaRPr>
          </a:p>
        </p:txBody>
      </p:sp>
      <p:sp>
        <p:nvSpPr>
          <p:cNvPr id="17" name="Rectangle: Rounded Corners 16">
            <a:extLst>
              <a:ext uri="{FF2B5EF4-FFF2-40B4-BE49-F238E27FC236}">
                <a16:creationId xmlns:a16="http://schemas.microsoft.com/office/drawing/2014/main" id="{9CE9C646-A5F8-468C-A50E-826AE76D70B2}"/>
              </a:ext>
            </a:extLst>
          </p:cNvPr>
          <p:cNvSpPr/>
          <p:nvPr/>
        </p:nvSpPr>
        <p:spPr>
          <a:xfrm>
            <a:off x="1419849" y="4875746"/>
            <a:ext cx="2837842" cy="863338"/>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lv-LV" sz="2000" b="1" dirty="0">
                <a:solidFill>
                  <a:srgbClr val="C00000"/>
                </a:solidFill>
                <a:latin typeface="Calibri" panose="020F0502020204030204" pitchFamily="34" charset="0"/>
                <a:ea typeface="Calibri" panose="020F0502020204030204" pitchFamily="34" charset="0"/>
                <a:cs typeface="Calibri" panose="020F0502020204030204" pitchFamily="34" charset="0"/>
              </a:rPr>
              <a:t>③</a:t>
            </a:r>
            <a:r>
              <a:rPr lang="lv-LV" dirty="0">
                <a:solidFill>
                  <a:schemeClr val="tx2"/>
                </a:solidFill>
                <a:latin typeface="Calibri" panose="020F0502020204030204" pitchFamily="34" charset="0"/>
                <a:ea typeface="Calibri" panose="020F0502020204030204" pitchFamily="34" charset="0"/>
                <a:cs typeface="Calibri" panose="020F0502020204030204" pitchFamily="34" charset="0"/>
              </a:rPr>
              <a:t> </a:t>
            </a:r>
            <a:r>
              <a:rPr lang="lv-LV" sz="2400" dirty="0">
                <a:solidFill>
                  <a:schemeClr val="tx2"/>
                </a:solidFill>
              </a:rPr>
              <a:t>Radīt saimnieka kultūru</a:t>
            </a:r>
            <a:endParaRPr lang="lv-LV" dirty="0">
              <a:solidFill>
                <a:schemeClr val="tx2"/>
              </a:solidFill>
            </a:endParaRPr>
          </a:p>
        </p:txBody>
      </p:sp>
      <p:sp>
        <p:nvSpPr>
          <p:cNvPr id="23" name="Rectangle: Rounded Corners 22">
            <a:extLst>
              <a:ext uri="{FF2B5EF4-FFF2-40B4-BE49-F238E27FC236}">
                <a16:creationId xmlns:a16="http://schemas.microsoft.com/office/drawing/2014/main" id="{50757348-9E6A-49CF-B895-4EB7736158EE}"/>
              </a:ext>
            </a:extLst>
          </p:cNvPr>
          <p:cNvSpPr/>
          <p:nvPr/>
        </p:nvSpPr>
        <p:spPr>
          <a:xfrm>
            <a:off x="8718015" y="1365603"/>
            <a:ext cx="1957435" cy="2109693"/>
          </a:xfrm>
          <a:prstGeom prst="roundRect">
            <a:avLst>
              <a:gd name="adj" fmla="val 7070"/>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lv-LV" sz="2400" b="1" dirty="0">
                <a:solidFill>
                  <a:schemeClr val="bg1"/>
                </a:solidFill>
              </a:rPr>
              <a:t>PRINCIPI:</a:t>
            </a:r>
          </a:p>
          <a:p>
            <a:r>
              <a:rPr lang="lv-LV" sz="2000" b="1" dirty="0">
                <a:solidFill>
                  <a:schemeClr val="bg1"/>
                </a:solidFill>
                <a:latin typeface="Calibri" panose="020F0502020204030204" pitchFamily="34" charset="0"/>
                <a:ea typeface="Calibri" panose="020F0502020204030204" pitchFamily="34" charset="0"/>
                <a:cs typeface="Calibri" panose="020F0502020204030204" pitchFamily="34" charset="0"/>
              </a:rPr>
              <a:t>①</a:t>
            </a:r>
            <a:r>
              <a:rPr lang="lv-LV" sz="240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lv-LV" sz="2400" dirty="0">
                <a:solidFill>
                  <a:schemeClr val="bg1"/>
                </a:solidFill>
              </a:rPr>
              <a:t>Pareto</a:t>
            </a:r>
          </a:p>
          <a:p>
            <a:r>
              <a:rPr lang="lv-LV" sz="2000" b="1" dirty="0">
                <a:solidFill>
                  <a:schemeClr val="bg1"/>
                </a:solidFill>
                <a:latin typeface="Calibri" panose="020F0502020204030204" pitchFamily="34" charset="0"/>
                <a:ea typeface="Calibri" panose="020F0502020204030204" pitchFamily="34" charset="0"/>
                <a:cs typeface="Calibri" panose="020F0502020204030204" pitchFamily="34" charset="0"/>
              </a:rPr>
              <a:t>②</a:t>
            </a:r>
            <a:r>
              <a:rPr lang="lv-LV" sz="240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lv-LV" sz="2400" dirty="0">
                <a:solidFill>
                  <a:schemeClr val="bg1"/>
                </a:solidFill>
              </a:rPr>
              <a:t>Sadarbība</a:t>
            </a:r>
          </a:p>
          <a:p>
            <a:r>
              <a:rPr lang="lv-LV" sz="2000" b="1" dirty="0">
                <a:solidFill>
                  <a:schemeClr val="bg1"/>
                </a:solidFill>
                <a:latin typeface="Calibri" panose="020F0502020204030204" pitchFamily="34" charset="0"/>
                <a:ea typeface="Calibri" panose="020F0502020204030204" pitchFamily="34" charset="0"/>
                <a:cs typeface="Calibri" panose="020F0502020204030204" pitchFamily="34" charset="0"/>
              </a:rPr>
              <a:t>③</a:t>
            </a:r>
            <a:r>
              <a:rPr lang="lv-LV" sz="240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lv-LV" sz="2400" dirty="0">
                <a:solidFill>
                  <a:schemeClr val="bg1"/>
                </a:solidFill>
              </a:rPr>
              <a:t>Dinamika</a:t>
            </a:r>
          </a:p>
          <a:p>
            <a:r>
              <a:rPr lang="lv-LV" sz="2000" b="1" dirty="0">
                <a:solidFill>
                  <a:schemeClr val="bg1"/>
                </a:solidFill>
                <a:latin typeface="Calibri" panose="020F0502020204030204" pitchFamily="34" charset="0"/>
                <a:ea typeface="Calibri" panose="020F0502020204030204" pitchFamily="34" charset="0"/>
                <a:cs typeface="Calibri" panose="020F0502020204030204" pitchFamily="34" charset="0"/>
              </a:rPr>
              <a:t>④</a:t>
            </a:r>
            <a:r>
              <a:rPr lang="lv-LV" sz="240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lv-LV" sz="2400" dirty="0" err="1">
                <a:solidFill>
                  <a:schemeClr val="bg1"/>
                </a:solidFill>
              </a:rPr>
              <a:t>Pro</a:t>
            </a:r>
            <a:r>
              <a:rPr lang="lv-LV" sz="2400" dirty="0">
                <a:solidFill>
                  <a:schemeClr val="bg1"/>
                </a:solidFill>
              </a:rPr>
              <a:t> </a:t>
            </a:r>
            <a:r>
              <a:rPr lang="lv-LV" sz="2400" dirty="0" err="1">
                <a:solidFill>
                  <a:schemeClr val="bg1"/>
                </a:solidFill>
              </a:rPr>
              <a:t>bono</a:t>
            </a:r>
            <a:endParaRPr lang="lv-LV" sz="2400" dirty="0"/>
          </a:p>
        </p:txBody>
      </p:sp>
      <p:sp>
        <p:nvSpPr>
          <p:cNvPr id="24" name="Rectangle: Rounded Corners 23">
            <a:extLst>
              <a:ext uri="{FF2B5EF4-FFF2-40B4-BE49-F238E27FC236}">
                <a16:creationId xmlns:a16="http://schemas.microsoft.com/office/drawing/2014/main" id="{F0E96663-8E6C-47A3-9F56-5ADD11CD0821}"/>
              </a:ext>
            </a:extLst>
          </p:cNvPr>
          <p:cNvSpPr/>
          <p:nvPr/>
        </p:nvSpPr>
        <p:spPr>
          <a:xfrm>
            <a:off x="8705187" y="3733602"/>
            <a:ext cx="1981011" cy="2012890"/>
          </a:xfrm>
          <a:prstGeom prst="roundRect">
            <a:avLst>
              <a:gd name="adj" fmla="val 7202"/>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lv-LV" sz="2400" b="1" dirty="0"/>
              <a:t>KOMANDA:</a:t>
            </a:r>
          </a:p>
          <a:p>
            <a:r>
              <a:rPr lang="lv-LV" sz="2000" b="1" dirty="0"/>
              <a:t>①</a:t>
            </a:r>
            <a:r>
              <a:rPr lang="lv-LV" sz="2400" dirty="0"/>
              <a:t> Politiķi</a:t>
            </a:r>
          </a:p>
          <a:p>
            <a:r>
              <a:rPr lang="lv-LV" sz="2000" b="1" dirty="0"/>
              <a:t>②</a:t>
            </a:r>
            <a:r>
              <a:rPr lang="lv-LV" sz="2400" dirty="0"/>
              <a:t> BAG</a:t>
            </a:r>
          </a:p>
          <a:p>
            <a:r>
              <a:rPr lang="lv-LV" sz="2000" b="1" dirty="0"/>
              <a:t>③</a:t>
            </a:r>
            <a:r>
              <a:rPr lang="lv-LV" sz="2400" dirty="0"/>
              <a:t> Partneri</a:t>
            </a:r>
          </a:p>
        </p:txBody>
      </p:sp>
      <p:sp>
        <p:nvSpPr>
          <p:cNvPr id="25" name="Rectangle: Rounded Corners 24">
            <a:extLst>
              <a:ext uri="{FF2B5EF4-FFF2-40B4-BE49-F238E27FC236}">
                <a16:creationId xmlns:a16="http://schemas.microsoft.com/office/drawing/2014/main" id="{0F3976CC-030D-4282-8313-0BEE54B028A3}"/>
              </a:ext>
            </a:extLst>
          </p:cNvPr>
          <p:cNvSpPr/>
          <p:nvPr/>
        </p:nvSpPr>
        <p:spPr>
          <a:xfrm>
            <a:off x="361408" y="6004798"/>
            <a:ext cx="10314042" cy="670078"/>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lv-LV" sz="2400" b="1" dirty="0">
                <a:solidFill>
                  <a:schemeClr val="bg1"/>
                </a:solidFill>
              </a:rPr>
              <a:t>PROCESS:</a:t>
            </a:r>
            <a:endParaRPr lang="lv-LV" b="1" dirty="0">
              <a:solidFill>
                <a:schemeClr val="bg1"/>
              </a:solidFill>
            </a:endParaRPr>
          </a:p>
        </p:txBody>
      </p:sp>
      <p:sp>
        <p:nvSpPr>
          <p:cNvPr id="26" name="Rectangle: Rounded Corners 25">
            <a:extLst>
              <a:ext uri="{FF2B5EF4-FFF2-40B4-BE49-F238E27FC236}">
                <a16:creationId xmlns:a16="http://schemas.microsoft.com/office/drawing/2014/main" id="{B36D06BD-A52B-4F12-8C98-A96079571422}"/>
              </a:ext>
            </a:extLst>
          </p:cNvPr>
          <p:cNvSpPr/>
          <p:nvPr/>
        </p:nvSpPr>
        <p:spPr>
          <a:xfrm>
            <a:off x="1907959" y="6145434"/>
            <a:ext cx="1124863" cy="412159"/>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sz="2000" dirty="0">
                <a:solidFill>
                  <a:schemeClr val="bg1"/>
                </a:solidFill>
              </a:rPr>
              <a:t>Ideja </a:t>
            </a:r>
            <a:r>
              <a:rPr lang="lv-LV" sz="2000" b="1" dirty="0">
                <a:solidFill>
                  <a:schemeClr val="bg1"/>
                </a:solidFill>
              </a:rPr>
              <a:t>→</a:t>
            </a:r>
            <a:endParaRPr lang="lv-LV" b="1" dirty="0">
              <a:solidFill>
                <a:schemeClr val="bg1"/>
              </a:solidFill>
            </a:endParaRPr>
          </a:p>
        </p:txBody>
      </p:sp>
      <p:sp>
        <p:nvSpPr>
          <p:cNvPr id="27" name="Rectangle: Rounded Corners 26">
            <a:extLst>
              <a:ext uri="{FF2B5EF4-FFF2-40B4-BE49-F238E27FC236}">
                <a16:creationId xmlns:a16="http://schemas.microsoft.com/office/drawing/2014/main" id="{4C80826A-3F71-4B82-BF02-46988DB707F4}"/>
              </a:ext>
            </a:extLst>
          </p:cNvPr>
          <p:cNvSpPr/>
          <p:nvPr/>
        </p:nvSpPr>
        <p:spPr>
          <a:xfrm>
            <a:off x="3269308" y="6142103"/>
            <a:ext cx="1124863" cy="412159"/>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sz="2000" dirty="0">
                <a:solidFill>
                  <a:schemeClr val="bg1"/>
                </a:solidFill>
              </a:rPr>
              <a:t>BAG</a:t>
            </a:r>
            <a:r>
              <a:rPr lang="lv-LV" sz="1800" dirty="0">
                <a:solidFill>
                  <a:schemeClr val="bg1"/>
                </a:solidFill>
              </a:rPr>
              <a:t> </a:t>
            </a:r>
            <a:r>
              <a:rPr lang="lv-LV" sz="1800" b="1" dirty="0">
                <a:solidFill>
                  <a:schemeClr val="bg1"/>
                </a:solidFill>
              </a:rPr>
              <a:t>→</a:t>
            </a:r>
            <a:endParaRPr lang="lv-LV" b="1" dirty="0">
              <a:solidFill>
                <a:schemeClr val="bg1"/>
              </a:solidFill>
            </a:endParaRPr>
          </a:p>
        </p:txBody>
      </p:sp>
      <p:sp>
        <p:nvSpPr>
          <p:cNvPr id="28" name="Rectangle: Rounded Corners 27">
            <a:extLst>
              <a:ext uri="{FF2B5EF4-FFF2-40B4-BE49-F238E27FC236}">
                <a16:creationId xmlns:a16="http://schemas.microsoft.com/office/drawing/2014/main" id="{E70E9C9C-C99B-46D2-9198-0E3896050D1E}"/>
              </a:ext>
            </a:extLst>
          </p:cNvPr>
          <p:cNvSpPr/>
          <p:nvPr/>
        </p:nvSpPr>
        <p:spPr>
          <a:xfrm>
            <a:off x="4591221" y="6135258"/>
            <a:ext cx="1223565" cy="412159"/>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sz="2000" dirty="0">
                <a:solidFill>
                  <a:schemeClr val="bg1"/>
                </a:solidFill>
              </a:rPr>
              <a:t>Politiķi</a:t>
            </a:r>
            <a:r>
              <a:rPr lang="lv-LV" sz="1800" dirty="0">
                <a:solidFill>
                  <a:schemeClr val="bg1"/>
                </a:solidFill>
              </a:rPr>
              <a:t> </a:t>
            </a:r>
            <a:r>
              <a:rPr lang="lv-LV" sz="1800" b="1" dirty="0">
                <a:solidFill>
                  <a:schemeClr val="bg1"/>
                </a:solidFill>
              </a:rPr>
              <a:t>→</a:t>
            </a:r>
            <a:endParaRPr lang="lv-LV" b="1" dirty="0">
              <a:solidFill>
                <a:schemeClr val="bg1"/>
              </a:solidFill>
            </a:endParaRPr>
          </a:p>
        </p:txBody>
      </p:sp>
      <p:sp>
        <p:nvSpPr>
          <p:cNvPr id="29" name="Rectangle: Rounded Corners 28">
            <a:extLst>
              <a:ext uri="{FF2B5EF4-FFF2-40B4-BE49-F238E27FC236}">
                <a16:creationId xmlns:a16="http://schemas.microsoft.com/office/drawing/2014/main" id="{68FCE0A7-9FA5-45B8-A478-9CA8BEC98D77}"/>
              </a:ext>
            </a:extLst>
          </p:cNvPr>
          <p:cNvSpPr/>
          <p:nvPr/>
        </p:nvSpPr>
        <p:spPr>
          <a:xfrm>
            <a:off x="5978084" y="6138610"/>
            <a:ext cx="1299757" cy="412159"/>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sz="2000" dirty="0">
                <a:solidFill>
                  <a:schemeClr val="bg1"/>
                </a:solidFill>
              </a:rPr>
              <a:t>Izstrāde</a:t>
            </a:r>
            <a:r>
              <a:rPr lang="lv-LV" sz="1800" dirty="0">
                <a:solidFill>
                  <a:schemeClr val="bg1"/>
                </a:solidFill>
              </a:rPr>
              <a:t> </a:t>
            </a:r>
            <a:r>
              <a:rPr lang="lv-LV" sz="1800" b="1" dirty="0">
                <a:solidFill>
                  <a:schemeClr val="bg1"/>
                </a:solidFill>
              </a:rPr>
              <a:t>→</a:t>
            </a:r>
            <a:endParaRPr lang="lv-LV" b="1" dirty="0">
              <a:solidFill>
                <a:schemeClr val="bg1"/>
              </a:solidFill>
            </a:endParaRPr>
          </a:p>
        </p:txBody>
      </p:sp>
      <p:sp>
        <p:nvSpPr>
          <p:cNvPr id="30" name="Rectangle: Rounded Corners 29">
            <a:extLst>
              <a:ext uri="{FF2B5EF4-FFF2-40B4-BE49-F238E27FC236}">
                <a16:creationId xmlns:a16="http://schemas.microsoft.com/office/drawing/2014/main" id="{0D203527-80BC-454A-9389-FAC0CF4D5DF6}"/>
              </a:ext>
            </a:extLst>
          </p:cNvPr>
          <p:cNvSpPr/>
          <p:nvPr/>
        </p:nvSpPr>
        <p:spPr>
          <a:xfrm>
            <a:off x="7446455" y="6140482"/>
            <a:ext cx="1396730" cy="412159"/>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sz="2000" dirty="0">
                <a:solidFill>
                  <a:schemeClr val="bg1"/>
                </a:solidFill>
              </a:rPr>
              <a:t>Lēmums</a:t>
            </a:r>
            <a:r>
              <a:rPr lang="lv-LV" sz="1800" dirty="0">
                <a:solidFill>
                  <a:schemeClr val="bg1"/>
                </a:solidFill>
              </a:rPr>
              <a:t> </a:t>
            </a:r>
            <a:r>
              <a:rPr lang="lv-LV" sz="1800" b="1" dirty="0">
                <a:solidFill>
                  <a:schemeClr val="bg1"/>
                </a:solidFill>
              </a:rPr>
              <a:t>→</a:t>
            </a:r>
            <a:endParaRPr lang="lv-LV" b="1" dirty="0">
              <a:solidFill>
                <a:schemeClr val="bg1"/>
              </a:solidFill>
            </a:endParaRPr>
          </a:p>
        </p:txBody>
      </p:sp>
      <p:sp>
        <p:nvSpPr>
          <p:cNvPr id="31" name="Rectangle: Rounded Corners 30">
            <a:extLst>
              <a:ext uri="{FF2B5EF4-FFF2-40B4-BE49-F238E27FC236}">
                <a16:creationId xmlns:a16="http://schemas.microsoft.com/office/drawing/2014/main" id="{46ED9322-0796-4A88-ABA1-755B1C3272AA}"/>
              </a:ext>
            </a:extLst>
          </p:cNvPr>
          <p:cNvSpPr/>
          <p:nvPr/>
        </p:nvSpPr>
        <p:spPr>
          <a:xfrm>
            <a:off x="9029328" y="6124108"/>
            <a:ext cx="1452175" cy="412159"/>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sz="2000" dirty="0">
                <a:solidFill>
                  <a:schemeClr val="bg1"/>
                </a:solidFill>
              </a:rPr>
              <a:t>Izvērtējums</a:t>
            </a:r>
            <a:endParaRPr lang="lv-LV" dirty="0">
              <a:solidFill>
                <a:schemeClr val="bg1"/>
              </a:solidFill>
            </a:endParaRPr>
          </a:p>
        </p:txBody>
      </p:sp>
      <p:sp>
        <p:nvSpPr>
          <p:cNvPr id="32" name="Rectangle: Rounded Corners 31">
            <a:extLst>
              <a:ext uri="{FF2B5EF4-FFF2-40B4-BE49-F238E27FC236}">
                <a16:creationId xmlns:a16="http://schemas.microsoft.com/office/drawing/2014/main" id="{A4A632A7-C6D9-48B2-A636-43A1E8E66A3E}"/>
              </a:ext>
            </a:extLst>
          </p:cNvPr>
          <p:cNvSpPr/>
          <p:nvPr/>
        </p:nvSpPr>
        <p:spPr>
          <a:xfrm>
            <a:off x="352613" y="2691257"/>
            <a:ext cx="782916" cy="3052130"/>
          </a:xfrm>
          <a:prstGeom prst="round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sz="2400" b="1" dirty="0"/>
              <a:t>V</a:t>
            </a:r>
          </a:p>
          <a:p>
            <a:pPr algn="ctr"/>
            <a:r>
              <a:rPr lang="lv-LV" sz="2400" b="1" dirty="0"/>
              <a:t>I</a:t>
            </a:r>
          </a:p>
          <a:p>
            <a:pPr algn="ctr"/>
            <a:r>
              <a:rPr lang="lv-LV" sz="2400" b="1" dirty="0"/>
              <a:t>R</a:t>
            </a:r>
          </a:p>
          <a:p>
            <a:pPr algn="ctr"/>
            <a:r>
              <a:rPr lang="lv-LV" sz="2400" b="1" dirty="0"/>
              <a:t>Z</a:t>
            </a:r>
          </a:p>
          <a:p>
            <a:pPr algn="ctr"/>
            <a:r>
              <a:rPr lang="lv-LV" sz="2400" b="1" dirty="0"/>
              <a:t>I</a:t>
            </a:r>
          </a:p>
          <a:p>
            <a:pPr algn="ctr"/>
            <a:r>
              <a:rPr lang="lv-LV" sz="2400" b="1" dirty="0"/>
              <a:t>E</a:t>
            </a:r>
          </a:p>
          <a:p>
            <a:pPr algn="ctr"/>
            <a:r>
              <a:rPr lang="lv-LV" sz="2400" b="1" dirty="0"/>
              <a:t>N</a:t>
            </a:r>
          </a:p>
          <a:p>
            <a:pPr algn="ctr"/>
            <a:r>
              <a:rPr lang="lv-LV" sz="2400" b="1" dirty="0"/>
              <a:t>I</a:t>
            </a:r>
          </a:p>
        </p:txBody>
      </p:sp>
      <p:sp>
        <p:nvSpPr>
          <p:cNvPr id="34" name="TextBox 33">
            <a:extLst>
              <a:ext uri="{FF2B5EF4-FFF2-40B4-BE49-F238E27FC236}">
                <a16:creationId xmlns:a16="http://schemas.microsoft.com/office/drawing/2014/main" id="{ECEAA75B-EB97-4860-A415-2FC59F52C3A4}"/>
              </a:ext>
            </a:extLst>
          </p:cNvPr>
          <p:cNvSpPr txBox="1"/>
          <p:nvPr/>
        </p:nvSpPr>
        <p:spPr>
          <a:xfrm>
            <a:off x="242441" y="331059"/>
            <a:ext cx="10641649" cy="646331"/>
          </a:xfrm>
          <a:prstGeom prst="rect">
            <a:avLst/>
          </a:prstGeom>
          <a:noFill/>
        </p:spPr>
        <p:txBody>
          <a:bodyPr wrap="square" rtlCol="0">
            <a:spAutoFit/>
          </a:bodyPr>
          <a:lstStyle/>
          <a:p>
            <a:r>
              <a:rPr lang="lv-LV" sz="3600" b="1" dirty="0">
                <a:solidFill>
                  <a:schemeClr val="bg1"/>
                </a:solidFill>
              </a:rPr>
              <a:t>STRATĒĢIJA </a:t>
            </a:r>
            <a:r>
              <a:rPr lang="lv-LV" sz="2000" b="1" dirty="0">
                <a:solidFill>
                  <a:schemeClr val="bg1"/>
                </a:solidFill>
              </a:rPr>
              <a:t>/KOMPASA TIPA: </a:t>
            </a:r>
            <a:r>
              <a:rPr lang="lv-LV" sz="2000" i="1" dirty="0">
                <a:solidFill>
                  <a:schemeClr val="bg1"/>
                </a:solidFill>
              </a:rPr>
              <a:t>vīzija, principi, komanda, process, virzieni</a:t>
            </a:r>
            <a:r>
              <a:rPr lang="lv-LV" sz="2000" b="1" dirty="0">
                <a:solidFill>
                  <a:schemeClr val="bg1"/>
                </a:solidFill>
              </a:rPr>
              <a:t>/</a:t>
            </a:r>
            <a:endParaRPr lang="lv-LV" sz="2400" b="1" dirty="0">
              <a:solidFill>
                <a:schemeClr val="bg1"/>
              </a:solidFill>
            </a:endParaRPr>
          </a:p>
        </p:txBody>
      </p:sp>
      <p:sp>
        <p:nvSpPr>
          <p:cNvPr id="4" name="Rectangle: Rounded Corners 3">
            <a:extLst>
              <a:ext uri="{FF2B5EF4-FFF2-40B4-BE49-F238E27FC236}">
                <a16:creationId xmlns:a16="http://schemas.microsoft.com/office/drawing/2014/main" id="{D63CD77D-E642-4B7D-A1B4-CA6E5F703EEC}"/>
              </a:ext>
            </a:extLst>
          </p:cNvPr>
          <p:cNvSpPr/>
          <p:nvPr/>
        </p:nvSpPr>
        <p:spPr>
          <a:xfrm>
            <a:off x="352613" y="1322351"/>
            <a:ext cx="8054408" cy="1122780"/>
          </a:xfrm>
          <a:prstGeom prst="roundRect">
            <a:avLst>
              <a:gd name="adj" fmla="val 998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lv-LV" sz="3200" b="1" dirty="0">
                <a:solidFill>
                  <a:schemeClr val="tx1"/>
                </a:solidFill>
              </a:rPr>
              <a:t>VĪZIJA: </a:t>
            </a:r>
            <a:r>
              <a:rPr lang="lv-LV" sz="3200" dirty="0">
                <a:solidFill>
                  <a:srgbClr val="C00000"/>
                </a:solidFill>
              </a:rPr>
              <a:t>3 gados zemākais slogs Baltijā</a:t>
            </a:r>
          </a:p>
          <a:p>
            <a:r>
              <a:rPr lang="lv-LV" sz="3200" b="1" dirty="0">
                <a:solidFill>
                  <a:schemeClr val="tx1"/>
                </a:solidFill>
              </a:rPr>
              <a:t>MĒRĶIS: </a:t>
            </a:r>
            <a:r>
              <a:rPr lang="lv-LV" sz="3200" dirty="0">
                <a:solidFill>
                  <a:srgbClr val="C00000"/>
                </a:solidFill>
              </a:rPr>
              <a:t>EUR izteiksmē jāapstiprina MK*</a:t>
            </a:r>
          </a:p>
        </p:txBody>
      </p:sp>
      <p:sp>
        <p:nvSpPr>
          <p:cNvPr id="2" name="TextBox 1">
            <a:extLst>
              <a:ext uri="{FF2B5EF4-FFF2-40B4-BE49-F238E27FC236}">
                <a16:creationId xmlns:a16="http://schemas.microsoft.com/office/drawing/2014/main" id="{FFA463CD-6C62-45F6-8E77-0003CFCC6AF1}"/>
              </a:ext>
            </a:extLst>
          </p:cNvPr>
          <p:cNvSpPr txBox="1"/>
          <p:nvPr/>
        </p:nvSpPr>
        <p:spPr>
          <a:xfrm>
            <a:off x="4832521" y="5225792"/>
            <a:ext cx="3676479" cy="523220"/>
          </a:xfrm>
          <a:prstGeom prst="rect">
            <a:avLst/>
          </a:prstGeom>
          <a:noFill/>
        </p:spPr>
        <p:txBody>
          <a:bodyPr wrap="square" rtlCol="0">
            <a:spAutoFit/>
          </a:bodyPr>
          <a:lstStyle/>
          <a:p>
            <a:r>
              <a:rPr lang="lv-LV" sz="1400" dirty="0">
                <a:solidFill>
                  <a:schemeClr val="bg1"/>
                </a:solidFill>
              </a:rPr>
              <a:t>* Par precīzu mērķi EUR izteiksmē vēl jālemj. Aprēķina pēc Standard </a:t>
            </a:r>
            <a:r>
              <a:rPr lang="lv-LV" sz="1400" dirty="0" err="1">
                <a:solidFill>
                  <a:schemeClr val="bg1"/>
                </a:solidFill>
              </a:rPr>
              <a:t>Cost</a:t>
            </a:r>
            <a:r>
              <a:rPr lang="lv-LV" sz="1400" dirty="0">
                <a:solidFill>
                  <a:schemeClr val="bg1"/>
                </a:solidFill>
              </a:rPr>
              <a:t> </a:t>
            </a:r>
            <a:r>
              <a:rPr lang="lv-LV" sz="1400" dirty="0" err="1">
                <a:solidFill>
                  <a:schemeClr val="bg1"/>
                </a:solidFill>
              </a:rPr>
              <a:t>Model</a:t>
            </a:r>
            <a:endParaRPr lang="lv-LV" sz="1400" dirty="0">
              <a:solidFill>
                <a:schemeClr val="bg1"/>
              </a:solidFill>
            </a:endParaRPr>
          </a:p>
        </p:txBody>
      </p:sp>
    </p:spTree>
    <p:extLst>
      <p:ext uri="{BB962C8B-B14F-4D97-AF65-F5344CB8AC3E}">
        <p14:creationId xmlns:p14="http://schemas.microsoft.com/office/powerpoint/2010/main" val="1596899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circle(in)">
                                      <p:cBhvr>
                                        <p:cTn id="12" dur="2000"/>
                                        <p:tgtEl>
                                          <p:spTgt spid="32"/>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circle(in)">
                                      <p:cBhvr>
                                        <p:cTn id="15" dur="2000"/>
                                        <p:tgtEl>
                                          <p:spTgt spid="12"/>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circle(in)">
                                      <p:cBhvr>
                                        <p:cTn id="18" dur="2000"/>
                                        <p:tgtEl>
                                          <p:spTgt spid="16"/>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circle(in)">
                                      <p:cBhvr>
                                        <p:cTn id="21" dur="20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grpId="0" nodeType="click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circle(in)">
                                      <p:cBhvr>
                                        <p:cTn id="26" dur="2000"/>
                                        <p:tgtEl>
                                          <p:spTgt spid="23"/>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circle(in)">
                                      <p:cBhvr>
                                        <p:cTn id="31" dur="2000"/>
                                        <p:tgtEl>
                                          <p:spTgt spid="24"/>
                                        </p:tgtEl>
                                      </p:cBhvr>
                                    </p:animEffect>
                                  </p:childTnLst>
                                </p:cTn>
                              </p:par>
                            </p:childTnLst>
                          </p:cTn>
                        </p:par>
                      </p:childTnLst>
                    </p:cTn>
                  </p:par>
                  <p:par>
                    <p:cTn id="32" fill="hold">
                      <p:stCondLst>
                        <p:cond delay="indefinite"/>
                      </p:stCondLst>
                      <p:childTnLst>
                        <p:par>
                          <p:cTn id="33" fill="hold">
                            <p:stCondLst>
                              <p:cond delay="0"/>
                            </p:stCondLst>
                            <p:childTnLst>
                              <p:par>
                                <p:cTn id="34" presetID="6" presetClass="entr" presetSubtype="16" fill="hold" grpId="0" nodeType="click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circle(in)">
                                      <p:cBhvr>
                                        <p:cTn id="36" dur="2000"/>
                                        <p:tgtEl>
                                          <p:spTgt spid="25"/>
                                        </p:tgtEl>
                                      </p:cBhvr>
                                    </p:animEffect>
                                  </p:childTnLst>
                                </p:cTn>
                              </p:par>
                            </p:childTnLst>
                          </p:cTn>
                        </p:par>
                        <p:par>
                          <p:cTn id="37" fill="hold">
                            <p:stCondLst>
                              <p:cond delay="2000"/>
                            </p:stCondLst>
                            <p:childTnLst>
                              <p:par>
                                <p:cTn id="38" presetID="6" presetClass="entr" presetSubtype="16" fill="hold" grpId="0" nodeType="after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circle(in)">
                                      <p:cBhvr>
                                        <p:cTn id="40" dur="2000"/>
                                        <p:tgtEl>
                                          <p:spTgt spid="26"/>
                                        </p:tgtEl>
                                      </p:cBhvr>
                                    </p:animEffect>
                                  </p:childTnLst>
                                </p:cTn>
                              </p:par>
                            </p:childTnLst>
                          </p:cTn>
                        </p:par>
                        <p:par>
                          <p:cTn id="41" fill="hold">
                            <p:stCondLst>
                              <p:cond delay="4000"/>
                            </p:stCondLst>
                            <p:childTnLst>
                              <p:par>
                                <p:cTn id="42" presetID="6" presetClass="entr" presetSubtype="16" fill="hold" grpId="0"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circle(in)">
                                      <p:cBhvr>
                                        <p:cTn id="44" dur="2000"/>
                                        <p:tgtEl>
                                          <p:spTgt spid="27"/>
                                        </p:tgtEl>
                                      </p:cBhvr>
                                    </p:animEffect>
                                  </p:childTnLst>
                                </p:cTn>
                              </p:par>
                            </p:childTnLst>
                          </p:cTn>
                        </p:par>
                        <p:par>
                          <p:cTn id="45" fill="hold">
                            <p:stCondLst>
                              <p:cond delay="6000"/>
                            </p:stCondLst>
                            <p:childTnLst>
                              <p:par>
                                <p:cTn id="46" presetID="6" presetClass="entr" presetSubtype="16" fill="hold" grpId="0" nodeType="after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circle(in)">
                                      <p:cBhvr>
                                        <p:cTn id="48" dur="2000"/>
                                        <p:tgtEl>
                                          <p:spTgt spid="28"/>
                                        </p:tgtEl>
                                      </p:cBhvr>
                                    </p:animEffect>
                                  </p:childTnLst>
                                </p:cTn>
                              </p:par>
                            </p:childTnLst>
                          </p:cTn>
                        </p:par>
                        <p:par>
                          <p:cTn id="49" fill="hold">
                            <p:stCondLst>
                              <p:cond delay="8000"/>
                            </p:stCondLst>
                            <p:childTnLst>
                              <p:par>
                                <p:cTn id="50" presetID="6" presetClass="entr" presetSubtype="16" fill="hold" grpId="0" nodeType="after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circle(in)">
                                      <p:cBhvr>
                                        <p:cTn id="52" dur="2000"/>
                                        <p:tgtEl>
                                          <p:spTgt spid="29"/>
                                        </p:tgtEl>
                                      </p:cBhvr>
                                    </p:animEffect>
                                  </p:childTnLst>
                                </p:cTn>
                              </p:par>
                            </p:childTnLst>
                          </p:cTn>
                        </p:par>
                        <p:par>
                          <p:cTn id="53" fill="hold">
                            <p:stCondLst>
                              <p:cond delay="10000"/>
                            </p:stCondLst>
                            <p:childTnLst>
                              <p:par>
                                <p:cTn id="54" presetID="6" presetClass="entr" presetSubtype="16" fill="hold" grpId="0" nodeType="afterEffect">
                                  <p:stCondLst>
                                    <p:cond delay="0"/>
                                  </p:stCondLst>
                                  <p:childTnLst>
                                    <p:set>
                                      <p:cBhvr>
                                        <p:cTn id="55" dur="1" fill="hold">
                                          <p:stCondLst>
                                            <p:cond delay="0"/>
                                          </p:stCondLst>
                                        </p:cTn>
                                        <p:tgtEl>
                                          <p:spTgt spid="30"/>
                                        </p:tgtEl>
                                        <p:attrNameLst>
                                          <p:attrName>style.visibility</p:attrName>
                                        </p:attrNameLst>
                                      </p:cBhvr>
                                      <p:to>
                                        <p:strVal val="visible"/>
                                      </p:to>
                                    </p:set>
                                    <p:animEffect transition="in" filter="circle(in)">
                                      <p:cBhvr>
                                        <p:cTn id="56" dur="2000"/>
                                        <p:tgtEl>
                                          <p:spTgt spid="30"/>
                                        </p:tgtEl>
                                      </p:cBhvr>
                                    </p:animEffect>
                                  </p:childTnLst>
                                </p:cTn>
                              </p:par>
                            </p:childTnLst>
                          </p:cTn>
                        </p:par>
                        <p:par>
                          <p:cTn id="57" fill="hold">
                            <p:stCondLst>
                              <p:cond delay="12000"/>
                            </p:stCondLst>
                            <p:childTnLst>
                              <p:par>
                                <p:cTn id="58" presetID="6" presetClass="entr" presetSubtype="16" fill="hold" grpId="0" nodeType="after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circle(in)">
                                      <p:cBhvr>
                                        <p:cTn id="60" dur="2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animBg="1"/>
      <p:bldP spid="17"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98B1C3D-8F93-413D-9CF8-C0D673761F53}"/>
              </a:ext>
            </a:extLst>
          </p:cNvPr>
          <p:cNvSpPr txBox="1"/>
          <p:nvPr/>
        </p:nvSpPr>
        <p:spPr>
          <a:xfrm>
            <a:off x="-107413" y="0"/>
            <a:ext cx="11137900" cy="6858000"/>
          </a:xfrm>
          <a:prstGeom prst="rect">
            <a:avLst/>
          </a:prstGeom>
          <a:solidFill>
            <a:srgbClr val="0D799B"/>
          </a:solidFill>
        </p:spPr>
        <p:txBody>
          <a:bodyPr wrap="square" rtlCol="0">
            <a:spAutoFit/>
          </a:bodyPr>
          <a:lstStyle/>
          <a:p>
            <a:endParaRPr lang="lv-LV" dirty="0"/>
          </a:p>
        </p:txBody>
      </p:sp>
      <p:pic>
        <p:nvPicPr>
          <p:cNvPr id="5" name="Picture 4">
            <a:extLst>
              <a:ext uri="{FF2B5EF4-FFF2-40B4-BE49-F238E27FC236}">
                <a16:creationId xmlns:a16="http://schemas.microsoft.com/office/drawing/2014/main" id="{A124A30D-8A0D-45CB-A643-92524D1878F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3082" y="310477"/>
            <a:ext cx="2811162" cy="1872234"/>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6" name="Rectangle: Rounded Corners 5">
            <a:extLst>
              <a:ext uri="{FF2B5EF4-FFF2-40B4-BE49-F238E27FC236}">
                <a16:creationId xmlns:a16="http://schemas.microsoft.com/office/drawing/2014/main" id="{163AE7E9-DCED-46A3-8033-611D1062908D}"/>
              </a:ext>
            </a:extLst>
          </p:cNvPr>
          <p:cNvSpPr/>
          <p:nvPr/>
        </p:nvSpPr>
        <p:spPr>
          <a:xfrm>
            <a:off x="509253" y="2388500"/>
            <a:ext cx="2937820" cy="118716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sz="2400" b="1" dirty="0">
                <a:solidFill>
                  <a:srgbClr val="FF0000"/>
                </a:solidFill>
              </a:rPr>
              <a:t>I. </a:t>
            </a:r>
          </a:p>
          <a:p>
            <a:pPr algn="ctr"/>
            <a:r>
              <a:rPr lang="lv-LV" sz="2400" b="1" dirty="0">
                <a:solidFill>
                  <a:srgbClr val="FF0000"/>
                </a:solidFill>
              </a:rPr>
              <a:t>Mazināt </a:t>
            </a:r>
          </a:p>
          <a:p>
            <a:pPr algn="ctr"/>
            <a:r>
              <a:rPr lang="lv-LV" sz="2400" b="1" dirty="0">
                <a:solidFill>
                  <a:srgbClr val="FF0000"/>
                </a:solidFill>
              </a:rPr>
              <a:t>esošo slogu</a:t>
            </a:r>
          </a:p>
        </p:txBody>
      </p:sp>
      <p:sp>
        <p:nvSpPr>
          <p:cNvPr id="10" name="Rectangle: Rounded Corners 9">
            <a:extLst>
              <a:ext uri="{FF2B5EF4-FFF2-40B4-BE49-F238E27FC236}">
                <a16:creationId xmlns:a16="http://schemas.microsoft.com/office/drawing/2014/main" id="{CCEB0572-4095-442A-A931-08EDCDFE6CD8}"/>
              </a:ext>
            </a:extLst>
          </p:cNvPr>
          <p:cNvSpPr/>
          <p:nvPr/>
        </p:nvSpPr>
        <p:spPr>
          <a:xfrm>
            <a:off x="4034675" y="2393951"/>
            <a:ext cx="2937820" cy="118716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sz="2400" b="1" dirty="0">
                <a:solidFill>
                  <a:srgbClr val="FF0000"/>
                </a:solidFill>
              </a:rPr>
              <a:t>II. </a:t>
            </a:r>
          </a:p>
          <a:p>
            <a:pPr algn="ctr"/>
            <a:r>
              <a:rPr lang="lv-LV" sz="2400" b="1" dirty="0">
                <a:solidFill>
                  <a:srgbClr val="FF0000"/>
                </a:solidFill>
              </a:rPr>
              <a:t>Apgrūtināt jauna sloga rašanos</a:t>
            </a:r>
          </a:p>
        </p:txBody>
      </p:sp>
      <p:sp>
        <p:nvSpPr>
          <p:cNvPr id="12" name="Rectangle: Rounded Corners 11">
            <a:extLst>
              <a:ext uri="{FF2B5EF4-FFF2-40B4-BE49-F238E27FC236}">
                <a16:creationId xmlns:a16="http://schemas.microsoft.com/office/drawing/2014/main" id="{92E35431-6A88-46BF-BA03-0F58471A44F5}"/>
              </a:ext>
            </a:extLst>
          </p:cNvPr>
          <p:cNvSpPr/>
          <p:nvPr/>
        </p:nvSpPr>
        <p:spPr>
          <a:xfrm>
            <a:off x="7505065" y="2388500"/>
            <a:ext cx="2937820" cy="118716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sz="2400" b="1" dirty="0">
                <a:solidFill>
                  <a:srgbClr val="FF0000"/>
                </a:solidFill>
              </a:rPr>
              <a:t>III. </a:t>
            </a:r>
          </a:p>
          <a:p>
            <a:pPr algn="ctr"/>
            <a:r>
              <a:rPr lang="lv-LV" sz="2400" b="1" dirty="0">
                <a:solidFill>
                  <a:srgbClr val="FF0000"/>
                </a:solidFill>
              </a:rPr>
              <a:t>Radīt saimnieku kultūru</a:t>
            </a:r>
          </a:p>
        </p:txBody>
      </p:sp>
      <p:sp>
        <p:nvSpPr>
          <p:cNvPr id="9" name="TextBox 8">
            <a:extLst>
              <a:ext uri="{FF2B5EF4-FFF2-40B4-BE49-F238E27FC236}">
                <a16:creationId xmlns:a16="http://schemas.microsoft.com/office/drawing/2014/main" id="{EE885232-B72D-42EA-8360-6E710AD86794}"/>
              </a:ext>
            </a:extLst>
          </p:cNvPr>
          <p:cNvSpPr txBox="1"/>
          <p:nvPr/>
        </p:nvSpPr>
        <p:spPr>
          <a:xfrm>
            <a:off x="288326" y="3829837"/>
            <a:ext cx="3327669" cy="2246769"/>
          </a:xfrm>
          <a:prstGeom prst="rect">
            <a:avLst/>
          </a:prstGeom>
          <a:solidFill>
            <a:schemeClr val="bg1"/>
          </a:solidFill>
        </p:spPr>
        <p:txBody>
          <a:bodyPr wrap="square" rtlCol="0">
            <a:spAutoFit/>
          </a:bodyPr>
          <a:lstStyle/>
          <a:p>
            <a:pPr>
              <a:spcBef>
                <a:spcPts val="600"/>
              </a:spcBef>
            </a:pPr>
            <a:r>
              <a:rPr lang="lv-LV" sz="2400" b="1" dirty="0">
                <a:latin typeface="Calibri" panose="020F0502020204030204" pitchFamily="34" charset="0"/>
                <a:ea typeface="Calibri" panose="020F0502020204030204" pitchFamily="34" charset="0"/>
                <a:cs typeface="Calibri" panose="020F0502020204030204" pitchFamily="34" charset="0"/>
              </a:rPr>
              <a:t>①</a:t>
            </a:r>
            <a:r>
              <a:rPr lang="lv-LV" sz="2400" dirty="0">
                <a:latin typeface="Calibri" panose="020F0502020204030204" pitchFamily="34" charset="0"/>
                <a:ea typeface="Calibri" panose="020F0502020204030204" pitchFamily="34" charset="0"/>
                <a:cs typeface="Calibri" panose="020F0502020204030204" pitchFamily="34" charset="0"/>
              </a:rPr>
              <a:t> Pielemti</a:t>
            </a:r>
            <a:r>
              <a:rPr lang="lv-LV" sz="2400" dirty="0"/>
              <a:t>: </a:t>
            </a:r>
            <a:r>
              <a:rPr lang="lv-LV" sz="2400" b="1" dirty="0"/>
              <a:t>52</a:t>
            </a:r>
            <a:endParaRPr lang="lv-LV" sz="2400" dirty="0"/>
          </a:p>
          <a:p>
            <a:pPr>
              <a:spcBef>
                <a:spcPts val="600"/>
              </a:spcBef>
            </a:pPr>
            <a:r>
              <a:rPr lang="lv-LV" sz="2400" b="1" dirty="0">
                <a:latin typeface="Calibri" panose="020F0502020204030204" pitchFamily="34" charset="0"/>
                <a:ea typeface="Calibri" panose="020F0502020204030204" pitchFamily="34" charset="0"/>
                <a:cs typeface="Calibri" panose="020F0502020204030204" pitchFamily="34" charset="0"/>
              </a:rPr>
              <a:t>②</a:t>
            </a:r>
            <a:r>
              <a:rPr lang="lv-LV" sz="2400" dirty="0">
                <a:latin typeface="Calibri" panose="020F0502020204030204" pitchFamily="34" charset="0"/>
                <a:ea typeface="Calibri" panose="020F0502020204030204" pitchFamily="34" charset="0"/>
                <a:cs typeface="Calibri" panose="020F0502020204030204" pitchFamily="34" charset="0"/>
              </a:rPr>
              <a:t> </a:t>
            </a:r>
            <a:r>
              <a:rPr lang="lv-LV" sz="2400" dirty="0"/>
              <a:t>Ieviesti: </a:t>
            </a:r>
            <a:r>
              <a:rPr lang="lv-LV" sz="2400" b="1" dirty="0"/>
              <a:t>27</a:t>
            </a:r>
            <a:endParaRPr lang="lv-LV" sz="2400" dirty="0"/>
          </a:p>
          <a:p>
            <a:pPr>
              <a:spcBef>
                <a:spcPts val="600"/>
              </a:spcBef>
            </a:pPr>
            <a:r>
              <a:rPr lang="lv-LV" sz="2400" b="1" dirty="0">
                <a:latin typeface="Calibri" panose="020F0502020204030204" pitchFamily="34" charset="0"/>
                <a:ea typeface="Calibri" panose="020F0502020204030204" pitchFamily="34" charset="0"/>
                <a:cs typeface="Calibri" panose="020F0502020204030204" pitchFamily="34" charset="0"/>
              </a:rPr>
              <a:t>③</a:t>
            </a:r>
            <a:r>
              <a:rPr lang="lv-LV" sz="2400" dirty="0">
                <a:latin typeface="Calibri" panose="020F0502020204030204" pitchFamily="34" charset="0"/>
                <a:ea typeface="Calibri" panose="020F0502020204030204" pitchFamily="34" charset="0"/>
                <a:cs typeface="Calibri" panose="020F0502020204030204" pitchFamily="34" charset="0"/>
              </a:rPr>
              <a:t> Kavējas, daļēji: </a:t>
            </a:r>
            <a:r>
              <a:rPr lang="lv-LV" sz="2400" b="1" dirty="0">
                <a:latin typeface="Calibri" panose="020F0502020204030204" pitchFamily="34" charset="0"/>
                <a:ea typeface="Calibri" panose="020F0502020204030204" pitchFamily="34" charset="0"/>
                <a:cs typeface="Calibri" panose="020F0502020204030204" pitchFamily="34" charset="0"/>
              </a:rPr>
              <a:t>10</a:t>
            </a:r>
          </a:p>
          <a:p>
            <a:pPr>
              <a:spcBef>
                <a:spcPts val="600"/>
              </a:spcBef>
            </a:pPr>
            <a:r>
              <a:rPr lang="lv-LV" sz="2400" b="1" dirty="0">
                <a:latin typeface="Calibri" panose="020F0502020204030204" pitchFamily="34" charset="0"/>
                <a:ea typeface="Calibri" panose="020F0502020204030204" pitchFamily="34" charset="0"/>
                <a:cs typeface="Calibri" panose="020F0502020204030204" pitchFamily="34" charset="0"/>
              </a:rPr>
              <a:t>④ </a:t>
            </a:r>
            <a:r>
              <a:rPr lang="lv-LV" sz="2400" dirty="0">
                <a:latin typeface="Calibri" panose="020F0502020204030204" pitchFamily="34" charset="0"/>
                <a:ea typeface="Calibri" panose="020F0502020204030204" pitchFamily="34" charset="0"/>
                <a:cs typeface="Calibri" panose="020F0502020204030204" pitchFamily="34" charset="0"/>
              </a:rPr>
              <a:t>Apritē </a:t>
            </a:r>
            <a:r>
              <a:rPr lang="lv-LV" sz="2400" b="1" dirty="0">
                <a:latin typeface="Calibri" panose="020F0502020204030204" pitchFamily="34" charset="0"/>
                <a:ea typeface="Calibri" panose="020F0502020204030204" pitchFamily="34" charset="0"/>
                <a:cs typeface="Calibri" panose="020F0502020204030204" pitchFamily="34" charset="0"/>
              </a:rPr>
              <a:t>130+</a:t>
            </a:r>
          </a:p>
          <a:p>
            <a:pPr>
              <a:spcBef>
                <a:spcPts val="600"/>
              </a:spcBef>
            </a:pPr>
            <a:r>
              <a:rPr lang="lv-LV" sz="2400" b="1" dirty="0">
                <a:latin typeface="Calibri" panose="020F0502020204030204" pitchFamily="34" charset="0"/>
                <a:ea typeface="Calibri" panose="020F0502020204030204" pitchFamily="34" charset="0"/>
                <a:cs typeface="Calibri" panose="020F0502020204030204" pitchFamily="34" charset="0"/>
              </a:rPr>
              <a:t>⑤ </a:t>
            </a:r>
            <a:r>
              <a:rPr lang="lv-LV" sz="2400" dirty="0">
                <a:latin typeface="Calibri" panose="020F0502020204030204" pitchFamily="34" charset="0"/>
                <a:ea typeface="Calibri" panose="020F0502020204030204" pitchFamily="34" charset="0"/>
                <a:cs typeface="Calibri" panose="020F0502020204030204" pitchFamily="34" charset="0"/>
              </a:rPr>
              <a:t>Mākslīgais intelekts</a:t>
            </a:r>
          </a:p>
        </p:txBody>
      </p:sp>
      <p:pic>
        <p:nvPicPr>
          <p:cNvPr id="14" name="Picture 13">
            <a:extLst>
              <a:ext uri="{FF2B5EF4-FFF2-40B4-BE49-F238E27FC236}">
                <a16:creationId xmlns:a16="http://schemas.microsoft.com/office/drawing/2014/main" id="{4AEFA630-A0DC-4554-8AFA-7C55F906EE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34675" y="286514"/>
            <a:ext cx="2937820" cy="1890987"/>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16" name="Picture 15">
            <a:extLst>
              <a:ext uri="{FF2B5EF4-FFF2-40B4-BE49-F238E27FC236}">
                <a16:creationId xmlns:a16="http://schemas.microsoft.com/office/drawing/2014/main" id="{92BF84D3-9048-4968-8771-645C3C7D061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333"/>
          <a:stretch/>
        </p:blipFill>
        <p:spPr>
          <a:xfrm>
            <a:off x="7557894" y="335370"/>
            <a:ext cx="2832162" cy="1847341"/>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9" name="TextBox 18">
            <a:extLst>
              <a:ext uri="{FF2B5EF4-FFF2-40B4-BE49-F238E27FC236}">
                <a16:creationId xmlns:a16="http://schemas.microsoft.com/office/drawing/2014/main" id="{4B0D314C-59CF-4B60-A389-09E7F9BC658F}"/>
              </a:ext>
            </a:extLst>
          </p:cNvPr>
          <p:cNvSpPr txBox="1"/>
          <p:nvPr/>
        </p:nvSpPr>
        <p:spPr>
          <a:xfrm>
            <a:off x="3814350" y="3829838"/>
            <a:ext cx="3333858" cy="2246769"/>
          </a:xfrm>
          <a:prstGeom prst="rect">
            <a:avLst/>
          </a:prstGeom>
          <a:solidFill>
            <a:schemeClr val="bg1"/>
          </a:solidFill>
        </p:spPr>
        <p:txBody>
          <a:bodyPr wrap="square" rtlCol="0">
            <a:spAutoFit/>
          </a:bodyPr>
          <a:lstStyle/>
          <a:p>
            <a:pPr>
              <a:spcBef>
                <a:spcPts val="600"/>
              </a:spcBef>
            </a:pPr>
            <a:r>
              <a:rPr lang="lv-LV" sz="2400" b="1" dirty="0">
                <a:latin typeface="Calibri" panose="020F0502020204030204" pitchFamily="34" charset="0"/>
                <a:ea typeface="Calibri" panose="020F0502020204030204" pitchFamily="34" charset="0"/>
                <a:cs typeface="Calibri" panose="020F0502020204030204" pitchFamily="34" charset="0"/>
              </a:rPr>
              <a:t>①</a:t>
            </a:r>
            <a:r>
              <a:rPr lang="lv-LV" sz="2400" dirty="0">
                <a:latin typeface="Calibri" panose="020F0502020204030204" pitchFamily="34" charset="0"/>
                <a:ea typeface="Calibri" panose="020F0502020204030204" pitchFamily="34" charset="0"/>
                <a:cs typeface="Calibri" panose="020F0502020204030204" pitchFamily="34" charset="0"/>
              </a:rPr>
              <a:t> VK atzinums obligāti</a:t>
            </a:r>
            <a:endParaRPr lang="lv-LV" sz="2400" b="1" dirty="0"/>
          </a:p>
          <a:p>
            <a:pPr>
              <a:spcBef>
                <a:spcPts val="600"/>
              </a:spcBef>
            </a:pPr>
            <a:r>
              <a:rPr lang="lv-LV" sz="2400" b="1" dirty="0">
                <a:latin typeface="Calibri" panose="020F0502020204030204" pitchFamily="34" charset="0"/>
                <a:ea typeface="Calibri" panose="020F0502020204030204" pitchFamily="34" charset="0"/>
                <a:cs typeface="Calibri" panose="020F0502020204030204" pitchFamily="34" charset="0"/>
              </a:rPr>
              <a:t>②</a:t>
            </a:r>
            <a:r>
              <a:rPr lang="lv-LV" sz="2400" dirty="0">
                <a:latin typeface="Calibri" panose="020F0502020204030204" pitchFamily="34" charset="0"/>
                <a:ea typeface="Calibri" panose="020F0502020204030204" pitchFamily="34" charset="0"/>
                <a:cs typeface="Calibri" panose="020F0502020204030204" pitchFamily="34" charset="0"/>
              </a:rPr>
              <a:t> Mērķis rēķināt </a:t>
            </a:r>
            <a:r>
              <a:rPr lang="lv-LV" sz="2400" b="1" dirty="0">
                <a:latin typeface="Calibri" panose="020F0502020204030204" pitchFamily="34" charset="0"/>
                <a:ea typeface="Calibri" panose="020F0502020204030204" pitchFamily="34" charset="0"/>
                <a:cs typeface="Calibri" panose="020F0502020204030204" pitchFamily="34" charset="0"/>
              </a:rPr>
              <a:t>100%</a:t>
            </a:r>
            <a:endParaRPr lang="lv-LV" sz="2400" dirty="0"/>
          </a:p>
          <a:p>
            <a:pPr>
              <a:spcBef>
                <a:spcPts val="600"/>
              </a:spcBef>
            </a:pPr>
            <a:r>
              <a:rPr lang="lv-LV" sz="2400" b="1" dirty="0">
                <a:latin typeface="Calibri" panose="020F0502020204030204" pitchFamily="34" charset="0"/>
                <a:ea typeface="Calibri" panose="020F0502020204030204" pitchFamily="34" charset="0"/>
                <a:cs typeface="Calibri" panose="020F0502020204030204" pitchFamily="34" charset="0"/>
              </a:rPr>
              <a:t>③ </a:t>
            </a:r>
            <a:r>
              <a:rPr lang="lv-LV" sz="2400" dirty="0">
                <a:latin typeface="Calibri" panose="020F0502020204030204" pitchFamily="34" charset="0"/>
                <a:ea typeface="Calibri" panose="020F0502020204030204" pitchFamily="34" charset="0"/>
                <a:cs typeface="Calibri" panose="020F0502020204030204" pitchFamily="34" charset="0"/>
              </a:rPr>
              <a:t>Koriģēta metodika</a:t>
            </a:r>
          </a:p>
          <a:p>
            <a:pPr>
              <a:spcBef>
                <a:spcPts val="600"/>
              </a:spcBef>
            </a:pPr>
            <a:r>
              <a:rPr lang="lv-LV" sz="2400" b="1" dirty="0">
                <a:latin typeface="Calibri" panose="020F0502020204030204" pitchFamily="34" charset="0"/>
                <a:ea typeface="Calibri" panose="020F0502020204030204" pitchFamily="34" charset="0"/>
                <a:cs typeface="Calibri" panose="020F0502020204030204" pitchFamily="34" charset="0"/>
              </a:rPr>
              <a:t>④ </a:t>
            </a:r>
            <a:r>
              <a:rPr lang="lv-LV" sz="2400" dirty="0">
                <a:latin typeface="Calibri" panose="020F0502020204030204" pitchFamily="34" charset="0"/>
                <a:ea typeface="Calibri" panose="020F0502020204030204" pitchFamily="34" charset="0"/>
                <a:cs typeface="Calibri" panose="020F0502020204030204" pitchFamily="34" charset="0"/>
              </a:rPr>
              <a:t>Top jauns kalkulators</a:t>
            </a:r>
            <a:endParaRPr lang="lv-LV" sz="2400" b="1" dirty="0">
              <a:latin typeface="Calibri" panose="020F0502020204030204" pitchFamily="34" charset="0"/>
              <a:ea typeface="Calibri" panose="020F0502020204030204" pitchFamily="34" charset="0"/>
              <a:cs typeface="Calibri" panose="020F0502020204030204" pitchFamily="34" charset="0"/>
            </a:endParaRPr>
          </a:p>
          <a:p>
            <a:pPr>
              <a:spcBef>
                <a:spcPts val="600"/>
              </a:spcBef>
            </a:pPr>
            <a:endParaRPr lang="lv-LV" sz="2400" b="1" dirty="0">
              <a:latin typeface="Calibri" panose="020F0502020204030204" pitchFamily="34" charset="0"/>
              <a:ea typeface="Calibri" panose="020F0502020204030204" pitchFamily="34" charset="0"/>
              <a:cs typeface="Calibri" panose="020F0502020204030204" pitchFamily="34" charset="0"/>
            </a:endParaRPr>
          </a:p>
        </p:txBody>
      </p:sp>
      <p:sp>
        <p:nvSpPr>
          <p:cNvPr id="20" name="TextBox 19">
            <a:extLst>
              <a:ext uri="{FF2B5EF4-FFF2-40B4-BE49-F238E27FC236}">
                <a16:creationId xmlns:a16="http://schemas.microsoft.com/office/drawing/2014/main" id="{E6358BB2-6DF2-44B3-9E79-C0D5D9AC9479}"/>
              </a:ext>
            </a:extLst>
          </p:cNvPr>
          <p:cNvSpPr txBox="1"/>
          <p:nvPr/>
        </p:nvSpPr>
        <p:spPr>
          <a:xfrm>
            <a:off x="7339403" y="3843012"/>
            <a:ext cx="3333858" cy="2246769"/>
          </a:xfrm>
          <a:prstGeom prst="rect">
            <a:avLst/>
          </a:prstGeom>
          <a:solidFill>
            <a:schemeClr val="bg1"/>
          </a:solidFill>
        </p:spPr>
        <p:txBody>
          <a:bodyPr wrap="square" rtlCol="0">
            <a:spAutoFit/>
          </a:bodyPr>
          <a:lstStyle/>
          <a:p>
            <a:pPr>
              <a:spcBef>
                <a:spcPts val="600"/>
              </a:spcBef>
            </a:pPr>
            <a:r>
              <a:rPr lang="lv-LV" sz="2400" b="1" dirty="0">
                <a:latin typeface="Calibri" panose="020F0502020204030204" pitchFamily="34" charset="0"/>
                <a:ea typeface="Calibri" panose="020F0502020204030204" pitchFamily="34" charset="0"/>
                <a:cs typeface="Calibri" panose="020F0502020204030204" pitchFamily="34" charset="0"/>
              </a:rPr>
              <a:t>①</a:t>
            </a:r>
            <a:r>
              <a:rPr lang="lv-LV" sz="2400" dirty="0">
                <a:latin typeface="Calibri" panose="020F0502020204030204" pitchFamily="34" charset="0"/>
                <a:ea typeface="Calibri" panose="020F0502020204030204" pitchFamily="34" charset="0"/>
                <a:cs typeface="Calibri" panose="020F0502020204030204" pitchFamily="34" charset="0"/>
              </a:rPr>
              <a:t> Mācības</a:t>
            </a:r>
          </a:p>
          <a:p>
            <a:pPr>
              <a:spcBef>
                <a:spcPts val="600"/>
              </a:spcBef>
            </a:pPr>
            <a:r>
              <a:rPr lang="lv-LV" sz="2400" b="1" dirty="0">
                <a:latin typeface="Calibri" panose="020F0502020204030204" pitchFamily="34" charset="0"/>
                <a:ea typeface="Calibri" panose="020F0502020204030204" pitchFamily="34" charset="0"/>
                <a:cs typeface="Calibri" panose="020F0502020204030204" pitchFamily="34" charset="0"/>
              </a:rPr>
              <a:t>② </a:t>
            </a:r>
            <a:r>
              <a:rPr lang="lv-LV" sz="2400" dirty="0">
                <a:latin typeface="Calibri" panose="020F0502020204030204" pitchFamily="34" charset="0"/>
                <a:ea typeface="Calibri" panose="020F0502020204030204" pitchFamily="34" charset="0"/>
                <a:cs typeface="Calibri" panose="020F0502020204030204" pitchFamily="34" charset="0"/>
              </a:rPr>
              <a:t>Inovāciju laboratorija</a:t>
            </a:r>
          </a:p>
          <a:p>
            <a:pPr>
              <a:spcBef>
                <a:spcPts val="600"/>
              </a:spcBef>
            </a:pPr>
            <a:r>
              <a:rPr lang="lv-LV" sz="2400" b="1" dirty="0">
                <a:latin typeface="Calibri" panose="020F0502020204030204" pitchFamily="34" charset="0"/>
                <a:ea typeface="Calibri" panose="020F0502020204030204" pitchFamily="34" charset="0"/>
                <a:cs typeface="Calibri" panose="020F0502020204030204" pitchFamily="34" charset="0"/>
              </a:rPr>
              <a:t>③ </a:t>
            </a:r>
            <a:r>
              <a:rPr lang="lv-LV" sz="2400" dirty="0">
                <a:latin typeface="Calibri" panose="020F0502020204030204" pitchFamily="34" charset="0"/>
                <a:ea typeface="Calibri" panose="020F0502020204030204" pitchFamily="34" charset="0"/>
                <a:cs typeface="Calibri" panose="020F0502020204030204" pitchFamily="34" charset="0"/>
              </a:rPr>
              <a:t>Publiskās aģentūras</a:t>
            </a:r>
          </a:p>
          <a:p>
            <a:pPr>
              <a:spcBef>
                <a:spcPts val="600"/>
              </a:spcBef>
            </a:pPr>
            <a:endParaRPr lang="lv-LV" sz="2400" b="1" dirty="0">
              <a:latin typeface="Calibri" panose="020F0502020204030204" pitchFamily="34" charset="0"/>
              <a:ea typeface="Calibri" panose="020F0502020204030204" pitchFamily="34" charset="0"/>
              <a:cs typeface="Calibri" panose="020F0502020204030204" pitchFamily="34" charset="0"/>
            </a:endParaRPr>
          </a:p>
          <a:p>
            <a:pPr>
              <a:spcBef>
                <a:spcPts val="600"/>
              </a:spcBef>
            </a:pPr>
            <a:endParaRPr lang="lv-LV" sz="2400" b="1" dirty="0">
              <a:latin typeface="Calibri" panose="020F0502020204030204" pitchFamily="34" charset="0"/>
              <a:ea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348E03FA-8D53-4228-9DCB-C0EDFFE9CCCC}"/>
              </a:ext>
            </a:extLst>
          </p:cNvPr>
          <p:cNvSpPr txBox="1"/>
          <p:nvPr/>
        </p:nvSpPr>
        <p:spPr>
          <a:xfrm>
            <a:off x="288326" y="6295604"/>
            <a:ext cx="10425529" cy="369332"/>
          </a:xfrm>
          <a:prstGeom prst="rect">
            <a:avLst/>
          </a:prstGeom>
          <a:noFill/>
        </p:spPr>
        <p:txBody>
          <a:bodyPr wrap="square" rtlCol="0">
            <a:spAutoFit/>
          </a:bodyPr>
          <a:lstStyle/>
          <a:p>
            <a:pPr algn="ctr"/>
            <a:r>
              <a:rPr lang="lv-LV" dirty="0">
                <a:solidFill>
                  <a:schemeClr val="bg1"/>
                </a:solidFill>
              </a:rPr>
              <a:t>BAG aktualitātes stratēģijas 3 pamata virzienos uz 31.08.2026 </a:t>
            </a:r>
          </a:p>
        </p:txBody>
      </p:sp>
    </p:spTree>
    <p:extLst>
      <p:ext uri="{BB962C8B-B14F-4D97-AF65-F5344CB8AC3E}">
        <p14:creationId xmlns:p14="http://schemas.microsoft.com/office/powerpoint/2010/main" val="35185713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C4BE6-EEBC-48CD-AD2E-000580A85C01}"/>
              </a:ext>
            </a:extLst>
          </p:cNvPr>
          <p:cNvSpPr>
            <a:spLocks noGrp="1"/>
          </p:cNvSpPr>
          <p:nvPr>
            <p:ph type="title"/>
          </p:nvPr>
        </p:nvSpPr>
        <p:spPr/>
        <p:txBody>
          <a:bodyPr/>
          <a:lstStyle/>
          <a:p>
            <a:endParaRPr lang="lv-LV"/>
          </a:p>
        </p:txBody>
      </p:sp>
      <p:sp>
        <p:nvSpPr>
          <p:cNvPr id="7" name="TextBox 6">
            <a:extLst>
              <a:ext uri="{FF2B5EF4-FFF2-40B4-BE49-F238E27FC236}">
                <a16:creationId xmlns:a16="http://schemas.microsoft.com/office/drawing/2014/main" id="{C4027477-BD3C-4BA2-9CBE-61EDF4F1E3EA}"/>
              </a:ext>
            </a:extLst>
          </p:cNvPr>
          <p:cNvSpPr txBox="1"/>
          <p:nvPr/>
        </p:nvSpPr>
        <p:spPr>
          <a:xfrm>
            <a:off x="-107413" y="0"/>
            <a:ext cx="11137900" cy="6858000"/>
          </a:xfrm>
          <a:prstGeom prst="rect">
            <a:avLst/>
          </a:prstGeom>
          <a:solidFill>
            <a:srgbClr val="0D799B"/>
          </a:solidFill>
        </p:spPr>
        <p:txBody>
          <a:bodyPr wrap="square" rtlCol="0">
            <a:spAutoFit/>
          </a:bodyPr>
          <a:lstStyle/>
          <a:p>
            <a:endParaRPr lang="lv-LV" dirty="0"/>
          </a:p>
        </p:txBody>
      </p:sp>
      <p:sp>
        <p:nvSpPr>
          <p:cNvPr id="8" name="TextBox 7">
            <a:extLst>
              <a:ext uri="{FF2B5EF4-FFF2-40B4-BE49-F238E27FC236}">
                <a16:creationId xmlns:a16="http://schemas.microsoft.com/office/drawing/2014/main" id="{6F72F367-E83F-4B25-8635-088F2AD5B9AC}"/>
              </a:ext>
            </a:extLst>
          </p:cNvPr>
          <p:cNvSpPr txBox="1"/>
          <p:nvPr/>
        </p:nvSpPr>
        <p:spPr>
          <a:xfrm>
            <a:off x="342900" y="325618"/>
            <a:ext cx="10204450" cy="1323439"/>
          </a:xfrm>
          <a:prstGeom prst="rect">
            <a:avLst/>
          </a:prstGeom>
          <a:noFill/>
        </p:spPr>
        <p:txBody>
          <a:bodyPr wrap="square" rtlCol="0">
            <a:spAutoFit/>
          </a:bodyPr>
          <a:lstStyle/>
          <a:p>
            <a:r>
              <a:rPr lang="lv-LV" sz="4000" b="1" dirty="0">
                <a:solidFill>
                  <a:schemeClr val="bg1"/>
                </a:solidFill>
              </a:rPr>
              <a:t>MK APSTIPRINĀTIE UZDEVUMI, KURI KAVĒJAS </a:t>
            </a:r>
            <a:r>
              <a:rPr lang="lv-LV" sz="4000" dirty="0">
                <a:solidFill>
                  <a:schemeClr val="bg1"/>
                </a:solidFill>
              </a:rPr>
              <a:t>/izpildes </a:t>
            </a:r>
            <a:r>
              <a:rPr lang="lv-LV" sz="4000" u="sng" dirty="0">
                <a:solidFill>
                  <a:schemeClr val="bg1"/>
                </a:solidFill>
              </a:rPr>
              <a:t>termiņš beidzies 31.12.2025</a:t>
            </a:r>
            <a:r>
              <a:rPr lang="lv-LV" sz="4000" dirty="0">
                <a:solidFill>
                  <a:schemeClr val="bg1"/>
                </a:solidFill>
              </a:rPr>
              <a:t>/</a:t>
            </a:r>
          </a:p>
        </p:txBody>
      </p:sp>
      <p:sp>
        <p:nvSpPr>
          <p:cNvPr id="9" name="TextBox 8">
            <a:extLst>
              <a:ext uri="{FF2B5EF4-FFF2-40B4-BE49-F238E27FC236}">
                <a16:creationId xmlns:a16="http://schemas.microsoft.com/office/drawing/2014/main" id="{88211D1A-7321-4079-8F36-443A929DCD99}"/>
              </a:ext>
            </a:extLst>
          </p:cNvPr>
          <p:cNvSpPr txBox="1"/>
          <p:nvPr/>
        </p:nvSpPr>
        <p:spPr>
          <a:xfrm>
            <a:off x="342900" y="6336902"/>
            <a:ext cx="10356850" cy="338554"/>
          </a:xfrm>
          <a:prstGeom prst="rect">
            <a:avLst/>
          </a:prstGeom>
          <a:noFill/>
        </p:spPr>
        <p:txBody>
          <a:bodyPr wrap="square" rtlCol="0">
            <a:spAutoFit/>
          </a:bodyPr>
          <a:lstStyle/>
          <a:p>
            <a:pPr algn="ctr"/>
            <a:r>
              <a:rPr lang="lv-LV" sz="1600" dirty="0">
                <a:solidFill>
                  <a:schemeClr val="bg1"/>
                </a:solidFill>
              </a:rPr>
              <a:t>Avots: Valsts kancelejas dati pēc ministriju sniegtās informācijas uz 01.09.2026. </a:t>
            </a:r>
          </a:p>
        </p:txBody>
      </p:sp>
      <p:graphicFrame>
        <p:nvGraphicFramePr>
          <p:cNvPr id="10" name="Table 4">
            <a:extLst>
              <a:ext uri="{FF2B5EF4-FFF2-40B4-BE49-F238E27FC236}">
                <a16:creationId xmlns:a16="http://schemas.microsoft.com/office/drawing/2014/main" id="{6612D89D-61BC-4F9F-BA8B-DA721AB5AAAC}"/>
              </a:ext>
            </a:extLst>
          </p:cNvPr>
          <p:cNvGraphicFramePr>
            <a:graphicFrameLocks noGrp="1"/>
          </p:cNvGraphicFramePr>
          <p:nvPr>
            <p:ph idx="1"/>
            <p:extLst>
              <p:ext uri="{D42A27DB-BD31-4B8C-83A1-F6EECF244321}">
                <p14:modId xmlns:p14="http://schemas.microsoft.com/office/powerpoint/2010/main" val="1787681116"/>
              </p:ext>
            </p:extLst>
          </p:nvPr>
        </p:nvGraphicFramePr>
        <p:xfrm>
          <a:off x="285750" y="1870074"/>
          <a:ext cx="10191752" cy="4230132"/>
        </p:xfrm>
        <a:graphic>
          <a:graphicData uri="http://schemas.openxmlformats.org/drawingml/2006/table">
            <a:tbl>
              <a:tblPr firstRow="1" bandRow="1">
                <a:tableStyleId>{5C22544A-7EE6-4342-B048-85BDC9FD1C3A}</a:tableStyleId>
              </a:tblPr>
              <a:tblGrid>
                <a:gridCol w="615950">
                  <a:extLst>
                    <a:ext uri="{9D8B030D-6E8A-4147-A177-3AD203B41FA5}">
                      <a16:colId xmlns:a16="http://schemas.microsoft.com/office/drawing/2014/main" val="2029426179"/>
                    </a:ext>
                  </a:extLst>
                </a:gridCol>
                <a:gridCol w="4464050">
                  <a:extLst>
                    <a:ext uri="{9D8B030D-6E8A-4147-A177-3AD203B41FA5}">
                      <a16:colId xmlns:a16="http://schemas.microsoft.com/office/drawing/2014/main" val="2409919978"/>
                    </a:ext>
                  </a:extLst>
                </a:gridCol>
                <a:gridCol w="1079500">
                  <a:extLst>
                    <a:ext uri="{9D8B030D-6E8A-4147-A177-3AD203B41FA5}">
                      <a16:colId xmlns:a16="http://schemas.microsoft.com/office/drawing/2014/main" val="4107747283"/>
                    </a:ext>
                  </a:extLst>
                </a:gridCol>
                <a:gridCol w="4032252">
                  <a:extLst>
                    <a:ext uri="{9D8B030D-6E8A-4147-A177-3AD203B41FA5}">
                      <a16:colId xmlns:a16="http://schemas.microsoft.com/office/drawing/2014/main" val="1656942837"/>
                    </a:ext>
                  </a:extLst>
                </a:gridCol>
              </a:tblGrid>
              <a:tr h="511572">
                <a:tc>
                  <a:txBody>
                    <a:bodyPr/>
                    <a:lstStyle/>
                    <a:p>
                      <a:pPr algn="ctr"/>
                      <a:r>
                        <a:rPr lang="lv-LV" sz="2000" dirty="0">
                          <a:solidFill>
                            <a:schemeClr val="bg1"/>
                          </a:solidFill>
                        </a:rPr>
                        <a:t>Nr.</a:t>
                      </a:r>
                    </a:p>
                  </a:txBody>
                  <a:tcPr anchor="ctr"/>
                </a:tc>
                <a:tc>
                  <a:txBody>
                    <a:bodyPr/>
                    <a:lstStyle/>
                    <a:p>
                      <a:pPr algn="ctr"/>
                      <a:r>
                        <a:rPr lang="lv-LV" sz="2000" dirty="0">
                          <a:solidFill>
                            <a:schemeClr val="bg1"/>
                          </a:solidFill>
                        </a:rPr>
                        <a:t>Uzdevums</a:t>
                      </a:r>
                    </a:p>
                  </a:txBody>
                  <a:tcPr anchor="ctr"/>
                </a:tc>
                <a:tc>
                  <a:txBody>
                    <a:bodyPr/>
                    <a:lstStyle/>
                    <a:p>
                      <a:pPr algn="ctr"/>
                      <a:r>
                        <a:rPr lang="lv-LV" sz="2000" dirty="0">
                          <a:solidFill>
                            <a:schemeClr val="bg1"/>
                          </a:solidFill>
                        </a:rPr>
                        <a:t>Atbild</a:t>
                      </a:r>
                    </a:p>
                  </a:txBody>
                  <a:tcPr anchor="ctr"/>
                </a:tc>
                <a:tc>
                  <a:txBody>
                    <a:bodyPr/>
                    <a:lstStyle/>
                    <a:p>
                      <a:pPr algn="ctr"/>
                      <a:r>
                        <a:rPr lang="lv-LV" sz="2000" dirty="0">
                          <a:solidFill>
                            <a:schemeClr val="bg1"/>
                          </a:solidFill>
                        </a:rPr>
                        <a:t>Ministrijas skaidrojums</a:t>
                      </a:r>
                    </a:p>
                  </a:txBody>
                  <a:tcPr anchor="ctr"/>
                </a:tc>
                <a:extLst>
                  <a:ext uri="{0D108BD9-81ED-4DB2-BD59-A6C34878D82A}">
                    <a16:rowId xmlns:a16="http://schemas.microsoft.com/office/drawing/2014/main" val="3817442260"/>
                  </a:ext>
                </a:extLst>
              </a:tr>
              <a:tr h="511572">
                <a:tc>
                  <a:txBody>
                    <a:bodyPr/>
                    <a:lstStyle/>
                    <a:p>
                      <a:pPr algn="ctr"/>
                      <a:r>
                        <a:rPr lang="lv-LV" sz="2400" b="1" dirty="0">
                          <a:solidFill>
                            <a:srgbClr val="FF0000"/>
                          </a:solidFill>
                        </a:rPr>
                        <a:t>①</a:t>
                      </a:r>
                    </a:p>
                  </a:txBody>
                  <a:tcPr anchor="ctr"/>
                </a:tc>
                <a:tc>
                  <a:txBody>
                    <a:bodyPr/>
                    <a:lstStyle/>
                    <a:p>
                      <a:r>
                        <a:rPr lang="lv-LV" sz="2200" dirty="0"/>
                        <a:t>Informācijas apmaiņa starp CSP un VID, lai nav jāprasa komersantiem  atkārtoti</a:t>
                      </a:r>
                    </a:p>
                  </a:txBody>
                  <a:tcPr anchor="ctr"/>
                </a:tc>
                <a:tc>
                  <a:txBody>
                    <a:bodyPr/>
                    <a:lstStyle/>
                    <a:p>
                      <a:pPr algn="ctr"/>
                      <a:r>
                        <a:rPr lang="lv-LV" sz="2200" dirty="0">
                          <a:solidFill>
                            <a:srgbClr val="FF0000"/>
                          </a:solidFill>
                        </a:rPr>
                        <a:t>FM</a:t>
                      </a:r>
                    </a:p>
                  </a:txBody>
                  <a:tcPr/>
                </a:tc>
                <a:tc>
                  <a:txBody>
                    <a:bodyPr/>
                    <a:lstStyle/>
                    <a:p>
                      <a:r>
                        <a:rPr lang="lv-LV" sz="2200" dirty="0"/>
                        <a:t>Pie pēdējā no darbiem - VID DDZ </a:t>
                      </a:r>
                      <a:r>
                        <a:rPr lang="lv-LV" sz="2200" dirty="0" err="1"/>
                        <a:t>infomācijas</a:t>
                      </a:r>
                      <a:r>
                        <a:rPr lang="lv-LV" sz="2200" dirty="0"/>
                        <a:t> nodošana CSP turpinās regulējuma izstrāde</a:t>
                      </a:r>
                    </a:p>
                  </a:txBody>
                  <a:tcPr/>
                </a:tc>
                <a:extLst>
                  <a:ext uri="{0D108BD9-81ED-4DB2-BD59-A6C34878D82A}">
                    <a16:rowId xmlns:a16="http://schemas.microsoft.com/office/drawing/2014/main" val="938972166"/>
                  </a:ext>
                </a:extLst>
              </a:tr>
              <a:tr h="511572">
                <a:tc>
                  <a:txBody>
                    <a:bodyPr/>
                    <a:lstStyle/>
                    <a:p>
                      <a:pPr algn="ctr"/>
                      <a:r>
                        <a:rPr lang="lv-LV" sz="2400" b="1" dirty="0">
                          <a:solidFill>
                            <a:srgbClr val="FF0000"/>
                          </a:solidFill>
                        </a:rPr>
                        <a:t>②</a:t>
                      </a:r>
                    </a:p>
                  </a:txBody>
                  <a:tcPr anchor="ctr"/>
                </a:tc>
                <a:tc>
                  <a:txBody>
                    <a:bodyPr/>
                    <a:lstStyle/>
                    <a:p>
                      <a:r>
                        <a:rPr lang="lv-LV" sz="2200" dirty="0" err="1"/>
                        <a:t>Opitimizēt</a:t>
                      </a:r>
                      <a:r>
                        <a:rPr lang="lv-LV" sz="2200" dirty="0"/>
                        <a:t> sociālo uzņēmumu komisijas darbu</a:t>
                      </a:r>
                    </a:p>
                  </a:txBody>
                  <a:tcPr anchor="ctr"/>
                </a:tc>
                <a:tc>
                  <a:txBody>
                    <a:bodyPr/>
                    <a:lstStyle/>
                    <a:p>
                      <a:pPr algn="ctr"/>
                      <a:r>
                        <a:rPr lang="lv-LV" sz="2200" dirty="0">
                          <a:solidFill>
                            <a:srgbClr val="FF0000"/>
                          </a:solidFill>
                        </a:rPr>
                        <a:t>LM</a:t>
                      </a:r>
                    </a:p>
                  </a:txBody>
                  <a:tcPr/>
                </a:tc>
                <a:tc>
                  <a:txBody>
                    <a:bodyPr/>
                    <a:lstStyle/>
                    <a:p>
                      <a:r>
                        <a:rPr lang="lv-LV" sz="2200" dirty="0"/>
                        <a:t>Likums pieņemts. MK noteikumi procesā</a:t>
                      </a:r>
                    </a:p>
                  </a:txBody>
                  <a:tcPr/>
                </a:tc>
                <a:extLst>
                  <a:ext uri="{0D108BD9-81ED-4DB2-BD59-A6C34878D82A}">
                    <a16:rowId xmlns:a16="http://schemas.microsoft.com/office/drawing/2014/main" val="3686019128"/>
                  </a:ext>
                </a:extLst>
              </a:tr>
              <a:tr h="511572">
                <a:tc>
                  <a:txBody>
                    <a:bodyPr/>
                    <a:lstStyle/>
                    <a:p>
                      <a:pPr algn="ctr"/>
                      <a:r>
                        <a:rPr lang="lv-LV" sz="2400" b="1" dirty="0">
                          <a:solidFill>
                            <a:srgbClr val="FF0000"/>
                          </a:solidFill>
                        </a:rPr>
                        <a:t>③</a:t>
                      </a:r>
                    </a:p>
                  </a:txBody>
                  <a:tcPr anchor="ctr"/>
                </a:tc>
                <a:tc>
                  <a:txBody>
                    <a:bodyPr/>
                    <a:lstStyle/>
                    <a:p>
                      <a:r>
                        <a:rPr lang="lv-LV" sz="2200" dirty="0"/>
                        <a:t>Vienkāršot ALTUM sniegto atbalstu</a:t>
                      </a:r>
                    </a:p>
                  </a:txBody>
                  <a:tcPr anchor="ctr"/>
                </a:tc>
                <a:tc>
                  <a:txBody>
                    <a:bodyPr/>
                    <a:lstStyle/>
                    <a:p>
                      <a:pPr algn="ctr"/>
                      <a:r>
                        <a:rPr lang="lv-LV" sz="2200" dirty="0">
                          <a:solidFill>
                            <a:srgbClr val="FF0000"/>
                          </a:solidFill>
                        </a:rPr>
                        <a:t>FM </a:t>
                      </a:r>
                    </a:p>
                    <a:p>
                      <a:pPr algn="ctr"/>
                      <a:r>
                        <a:rPr lang="lv-LV" sz="2200" dirty="0">
                          <a:solidFill>
                            <a:srgbClr val="FF0000"/>
                          </a:solidFill>
                        </a:rPr>
                        <a:t>EM</a:t>
                      </a:r>
                    </a:p>
                  </a:txBody>
                  <a:tcPr/>
                </a:tc>
                <a:tc>
                  <a:txBody>
                    <a:bodyPr/>
                    <a:lstStyle/>
                    <a:p>
                      <a:r>
                        <a:rPr lang="lv-LV" sz="2200" dirty="0"/>
                        <a:t>Vairāki vienkāršojumi ieviesti. Tupinās IT sistēmas, MVU plūsmas un integrāciju ieviešana</a:t>
                      </a:r>
                    </a:p>
                  </a:txBody>
                  <a:tcPr/>
                </a:tc>
                <a:extLst>
                  <a:ext uri="{0D108BD9-81ED-4DB2-BD59-A6C34878D82A}">
                    <a16:rowId xmlns:a16="http://schemas.microsoft.com/office/drawing/2014/main" val="2330920608"/>
                  </a:ext>
                </a:extLst>
              </a:tr>
              <a:tr h="511572">
                <a:tc>
                  <a:txBody>
                    <a:bodyPr/>
                    <a:lstStyle/>
                    <a:p>
                      <a:pPr algn="ctr"/>
                      <a:r>
                        <a:rPr lang="lv-LV" sz="2400" b="1" dirty="0">
                          <a:solidFill>
                            <a:srgbClr val="FF0000"/>
                          </a:solidFill>
                        </a:rPr>
                        <a:t>④</a:t>
                      </a:r>
                    </a:p>
                  </a:txBody>
                  <a:tcPr anchor="ctr"/>
                </a:tc>
                <a:tc>
                  <a:txBody>
                    <a:bodyPr/>
                    <a:lstStyle/>
                    <a:p>
                      <a:r>
                        <a:rPr lang="lv-LV" sz="2200" dirty="0"/>
                        <a:t>E-adreses aktivizēšana juridiskajām personām</a:t>
                      </a:r>
                    </a:p>
                  </a:txBody>
                  <a:tcPr anchor="ctr"/>
                </a:tc>
                <a:tc>
                  <a:txBody>
                    <a:bodyPr/>
                    <a:lstStyle/>
                    <a:p>
                      <a:pPr algn="ctr"/>
                      <a:r>
                        <a:rPr lang="lv-LV" sz="2200" dirty="0">
                          <a:solidFill>
                            <a:srgbClr val="FF0000"/>
                          </a:solidFill>
                        </a:rPr>
                        <a:t>VARAM TM</a:t>
                      </a:r>
                    </a:p>
                  </a:txBody>
                  <a:tcPr/>
                </a:tc>
                <a:tc>
                  <a:txBody>
                    <a:bodyPr/>
                    <a:lstStyle/>
                    <a:p>
                      <a:r>
                        <a:rPr lang="lv-LV" sz="2200" dirty="0"/>
                        <a:t>Grozījumi Oficiālās elektroniskās adreses likumā uz VSS</a:t>
                      </a:r>
                    </a:p>
                  </a:txBody>
                  <a:tcPr/>
                </a:tc>
                <a:extLst>
                  <a:ext uri="{0D108BD9-81ED-4DB2-BD59-A6C34878D82A}">
                    <a16:rowId xmlns:a16="http://schemas.microsoft.com/office/drawing/2014/main" val="922871447"/>
                  </a:ext>
                </a:extLst>
              </a:tr>
            </a:tbl>
          </a:graphicData>
        </a:graphic>
      </p:graphicFrame>
    </p:spTree>
    <p:extLst>
      <p:ext uri="{BB962C8B-B14F-4D97-AF65-F5344CB8AC3E}">
        <p14:creationId xmlns:p14="http://schemas.microsoft.com/office/powerpoint/2010/main" val="11140569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C4BE6-EEBC-48CD-AD2E-000580A85C01}"/>
              </a:ext>
            </a:extLst>
          </p:cNvPr>
          <p:cNvSpPr>
            <a:spLocks noGrp="1"/>
          </p:cNvSpPr>
          <p:nvPr>
            <p:ph type="title"/>
          </p:nvPr>
        </p:nvSpPr>
        <p:spPr/>
        <p:txBody>
          <a:bodyPr/>
          <a:lstStyle/>
          <a:p>
            <a:endParaRPr lang="lv-LV"/>
          </a:p>
        </p:txBody>
      </p:sp>
      <p:sp>
        <p:nvSpPr>
          <p:cNvPr id="7" name="TextBox 6">
            <a:extLst>
              <a:ext uri="{FF2B5EF4-FFF2-40B4-BE49-F238E27FC236}">
                <a16:creationId xmlns:a16="http://schemas.microsoft.com/office/drawing/2014/main" id="{C4027477-BD3C-4BA2-9CBE-61EDF4F1E3EA}"/>
              </a:ext>
            </a:extLst>
          </p:cNvPr>
          <p:cNvSpPr txBox="1"/>
          <p:nvPr/>
        </p:nvSpPr>
        <p:spPr>
          <a:xfrm>
            <a:off x="-107413" y="0"/>
            <a:ext cx="11137900" cy="6858000"/>
          </a:xfrm>
          <a:prstGeom prst="rect">
            <a:avLst/>
          </a:prstGeom>
          <a:solidFill>
            <a:srgbClr val="0D799B"/>
          </a:solidFill>
        </p:spPr>
        <p:txBody>
          <a:bodyPr wrap="square" rtlCol="0">
            <a:spAutoFit/>
          </a:bodyPr>
          <a:lstStyle/>
          <a:p>
            <a:endParaRPr lang="lv-LV" dirty="0"/>
          </a:p>
        </p:txBody>
      </p:sp>
      <p:sp>
        <p:nvSpPr>
          <p:cNvPr id="8" name="TextBox 7">
            <a:extLst>
              <a:ext uri="{FF2B5EF4-FFF2-40B4-BE49-F238E27FC236}">
                <a16:creationId xmlns:a16="http://schemas.microsoft.com/office/drawing/2014/main" id="{6F72F367-E83F-4B25-8635-088F2AD5B9AC}"/>
              </a:ext>
            </a:extLst>
          </p:cNvPr>
          <p:cNvSpPr txBox="1"/>
          <p:nvPr/>
        </p:nvSpPr>
        <p:spPr>
          <a:xfrm>
            <a:off x="342900" y="325618"/>
            <a:ext cx="10204450" cy="1323439"/>
          </a:xfrm>
          <a:prstGeom prst="rect">
            <a:avLst/>
          </a:prstGeom>
          <a:noFill/>
        </p:spPr>
        <p:txBody>
          <a:bodyPr wrap="square" rtlCol="0">
            <a:spAutoFit/>
          </a:bodyPr>
          <a:lstStyle/>
          <a:p>
            <a:r>
              <a:rPr lang="lv-LV" sz="4000" b="1" dirty="0">
                <a:solidFill>
                  <a:schemeClr val="bg1"/>
                </a:solidFill>
              </a:rPr>
              <a:t>MK APSTIPRINĀTIE UZDEVUMI, KURI KAVĒJAS </a:t>
            </a:r>
            <a:r>
              <a:rPr lang="lv-LV" sz="4000" dirty="0">
                <a:solidFill>
                  <a:schemeClr val="bg1"/>
                </a:solidFill>
              </a:rPr>
              <a:t>/izpildes </a:t>
            </a:r>
            <a:r>
              <a:rPr lang="lv-LV" sz="4000" u="sng" dirty="0">
                <a:solidFill>
                  <a:schemeClr val="bg1"/>
                </a:solidFill>
              </a:rPr>
              <a:t>termiņš beidzies 31.12.2025</a:t>
            </a:r>
            <a:r>
              <a:rPr lang="lv-LV" sz="4000" dirty="0">
                <a:solidFill>
                  <a:schemeClr val="bg1"/>
                </a:solidFill>
              </a:rPr>
              <a:t>/</a:t>
            </a:r>
          </a:p>
        </p:txBody>
      </p:sp>
      <p:sp>
        <p:nvSpPr>
          <p:cNvPr id="9" name="TextBox 8">
            <a:extLst>
              <a:ext uri="{FF2B5EF4-FFF2-40B4-BE49-F238E27FC236}">
                <a16:creationId xmlns:a16="http://schemas.microsoft.com/office/drawing/2014/main" id="{88211D1A-7321-4079-8F36-443A929DCD99}"/>
              </a:ext>
            </a:extLst>
          </p:cNvPr>
          <p:cNvSpPr txBox="1"/>
          <p:nvPr/>
        </p:nvSpPr>
        <p:spPr>
          <a:xfrm>
            <a:off x="342900" y="6336902"/>
            <a:ext cx="10356850" cy="338554"/>
          </a:xfrm>
          <a:prstGeom prst="rect">
            <a:avLst/>
          </a:prstGeom>
          <a:noFill/>
        </p:spPr>
        <p:txBody>
          <a:bodyPr wrap="square" rtlCol="0">
            <a:spAutoFit/>
          </a:bodyPr>
          <a:lstStyle/>
          <a:p>
            <a:pPr algn="ctr"/>
            <a:r>
              <a:rPr lang="lv-LV" sz="1600" dirty="0">
                <a:solidFill>
                  <a:schemeClr val="bg1"/>
                </a:solidFill>
              </a:rPr>
              <a:t>Avots: Valsts kancelejas dati pēc ministriju sniegtās informācijas uz 01.09.2026. </a:t>
            </a:r>
          </a:p>
        </p:txBody>
      </p:sp>
      <p:graphicFrame>
        <p:nvGraphicFramePr>
          <p:cNvPr id="10" name="Table 4">
            <a:extLst>
              <a:ext uri="{FF2B5EF4-FFF2-40B4-BE49-F238E27FC236}">
                <a16:creationId xmlns:a16="http://schemas.microsoft.com/office/drawing/2014/main" id="{6612D89D-61BC-4F9F-BA8B-DA721AB5AAAC}"/>
              </a:ext>
            </a:extLst>
          </p:cNvPr>
          <p:cNvGraphicFramePr>
            <a:graphicFrameLocks noGrp="1"/>
          </p:cNvGraphicFramePr>
          <p:nvPr>
            <p:ph idx="1"/>
            <p:extLst>
              <p:ext uri="{D42A27DB-BD31-4B8C-83A1-F6EECF244321}">
                <p14:modId xmlns:p14="http://schemas.microsoft.com/office/powerpoint/2010/main" val="34205498"/>
              </p:ext>
            </p:extLst>
          </p:nvPr>
        </p:nvGraphicFramePr>
        <p:xfrm>
          <a:off x="285750" y="1882774"/>
          <a:ext cx="10191752" cy="3955812"/>
        </p:xfrm>
        <a:graphic>
          <a:graphicData uri="http://schemas.openxmlformats.org/drawingml/2006/table">
            <a:tbl>
              <a:tblPr firstRow="1" bandRow="1">
                <a:tableStyleId>{5C22544A-7EE6-4342-B048-85BDC9FD1C3A}</a:tableStyleId>
              </a:tblPr>
              <a:tblGrid>
                <a:gridCol w="615950">
                  <a:extLst>
                    <a:ext uri="{9D8B030D-6E8A-4147-A177-3AD203B41FA5}">
                      <a16:colId xmlns:a16="http://schemas.microsoft.com/office/drawing/2014/main" val="2029426179"/>
                    </a:ext>
                  </a:extLst>
                </a:gridCol>
                <a:gridCol w="5340350">
                  <a:extLst>
                    <a:ext uri="{9D8B030D-6E8A-4147-A177-3AD203B41FA5}">
                      <a16:colId xmlns:a16="http://schemas.microsoft.com/office/drawing/2014/main" val="2409919978"/>
                    </a:ext>
                  </a:extLst>
                </a:gridCol>
                <a:gridCol w="1270000">
                  <a:extLst>
                    <a:ext uri="{9D8B030D-6E8A-4147-A177-3AD203B41FA5}">
                      <a16:colId xmlns:a16="http://schemas.microsoft.com/office/drawing/2014/main" val="4107747283"/>
                    </a:ext>
                  </a:extLst>
                </a:gridCol>
                <a:gridCol w="2965452">
                  <a:extLst>
                    <a:ext uri="{9D8B030D-6E8A-4147-A177-3AD203B41FA5}">
                      <a16:colId xmlns:a16="http://schemas.microsoft.com/office/drawing/2014/main" val="1656942837"/>
                    </a:ext>
                  </a:extLst>
                </a:gridCol>
              </a:tblGrid>
              <a:tr h="511572">
                <a:tc>
                  <a:txBody>
                    <a:bodyPr/>
                    <a:lstStyle/>
                    <a:p>
                      <a:pPr algn="ctr"/>
                      <a:r>
                        <a:rPr lang="lv-LV" sz="2000" dirty="0">
                          <a:solidFill>
                            <a:schemeClr val="bg1"/>
                          </a:solidFill>
                        </a:rPr>
                        <a:t>Nr.</a:t>
                      </a:r>
                    </a:p>
                  </a:txBody>
                  <a:tcPr anchor="ctr"/>
                </a:tc>
                <a:tc>
                  <a:txBody>
                    <a:bodyPr/>
                    <a:lstStyle/>
                    <a:p>
                      <a:pPr algn="ctr"/>
                      <a:r>
                        <a:rPr lang="lv-LV" sz="2000" dirty="0">
                          <a:solidFill>
                            <a:schemeClr val="bg1"/>
                          </a:solidFill>
                        </a:rPr>
                        <a:t>Uzdevums</a:t>
                      </a:r>
                    </a:p>
                  </a:txBody>
                  <a:tcPr anchor="ctr"/>
                </a:tc>
                <a:tc>
                  <a:txBody>
                    <a:bodyPr/>
                    <a:lstStyle/>
                    <a:p>
                      <a:pPr algn="ctr"/>
                      <a:r>
                        <a:rPr lang="lv-LV" sz="2000" dirty="0">
                          <a:solidFill>
                            <a:schemeClr val="bg1"/>
                          </a:solidFill>
                        </a:rPr>
                        <a:t>Atbild</a:t>
                      </a:r>
                    </a:p>
                  </a:txBody>
                  <a:tcPr anchor="ctr"/>
                </a:tc>
                <a:tc>
                  <a:txBody>
                    <a:bodyPr/>
                    <a:lstStyle/>
                    <a:p>
                      <a:pPr algn="ctr"/>
                      <a:r>
                        <a:rPr lang="lv-LV" sz="2000" dirty="0">
                          <a:solidFill>
                            <a:schemeClr val="bg1"/>
                          </a:solidFill>
                        </a:rPr>
                        <a:t>Ministrijas skaidrojums</a:t>
                      </a:r>
                    </a:p>
                  </a:txBody>
                  <a:tcPr anchor="ctr"/>
                </a:tc>
                <a:extLst>
                  <a:ext uri="{0D108BD9-81ED-4DB2-BD59-A6C34878D82A}">
                    <a16:rowId xmlns:a16="http://schemas.microsoft.com/office/drawing/2014/main" val="3817442260"/>
                  </a:ext>
                </a:extLst>
              </a:tr>
              <a:tr h="511572">
                <a:tc>
                  <a:txBody>
                    <a:bodyPr/>
                    <a:lstStyle/>
                    <a:p>
                      <a:pPr algn="ctr"/>
                      <a:r>
                        <a:rPr lang="lv-LV" sz="2400" b="1" dirty="0">
                          <a:solidFill>
                            <a:srgbClr val="FF0000"/>
                          </a:solidFill>
                        </a:rPr>
                        <a:t>⑤</a:t>
                      </a:r>
                    </a:p>
                  </a:txBody>
                  <a:tcPr anchor="ctr"/>
                </a:tc>
                <a:tc>
                  <a:txBody>
                    <a:bodyPr/>
                    <a:lstStyle/>
                    <a:p>
                      <a:r>
                        <a:rPr lang="lv-LV" sz="2200" b="0" i="0" kern="1200" dirty="0">
                          <a:solidFill>
                            <a:schemeClr val="dk1"/>
                          </a:solidFill>
                          <a:effectLst/>
                          <a:latin typeface="+mn-lt"/>
                          <a:ea typeface="+mn-ea"/>
                          <a:cs typeface="+mn-cs"/>
                        </a:rPr>
                        <a:t>Atvieglot procedūras transportlīdzekļa reģistrācijai mantojuma atklāšanās gadījumos</a:t>
                      </a:r>
                      <a:endParaRPr lang="lv-LV" sz="2200" dirty="0"/>
                    </a:p>
                  </a:txBody>
                  <a:tcPr anchor="ctr"/>
                </a:tc>
                <a:tc>
                  <a:txBody>
                    <a:bodyPr/>
                    <a:lstStyle/>
                    <a:p>
                      <a:pPr algn="ctr"/>
                      <a:r>
                        <a:rPr lang="lv-LV" sz="2200" dirty="0">
                          <a:solidFill>
                            <a:srgbClr val="FF0000"/>
                          </a:solidFill>
                        </a:rPr>
                        <a:t>SM</a:t>
                      </a:r>
                    </a:p>
                  </a:txBody>
                  <a:tcPr anchor="ctr"/>
                </a:tc>
                <a:tc>
                  <a:txBody>
                    <a:bodyPr/>
                    <a:lstStyle/>
                    <a:p>
                      <a:pPr algn="ctr"/>
                      <a:r>
                        <a:rPr lang="lv-LV" sz="2200" dirty="0"/>
                        <a:t>TA projekti saskaņošanā</a:t>
                      </a:r>
                    </a:p>
                  </a:txBody>
                  <a:tcPr anchor="ctr"/>
                </a:tc>
                <a:extLst>
                  <a:ext uri="{0D108BD9-81ED-4DB2-BD59-A6C34878D82A}">
                    <a16:rowId xmlns:a16="http://schemas.microsoft.com/office/drawing/2014/main" val="4006654109"/>
                  </a:ext>
                </a:extLst>
              </a:tr>
              <a:tr h="511572">
                <a:tc>
                  <a:txBody>
                    <a:bodyPr/>
                    <a:lstStyle/>
                    <a:p>
                      <a:pPr algn="ctr"/>
                      <a:r>
                        <a:rPr lang="lv-LV" sz="2400" b="1" dirty="0">
                          <a:solidFill>
                            <a:srgbClr val="FF0000"/>
                          </a:solidFill>
                        </a:rPr>
                        <a:t>⑥</a:t>
                      </a:r>
                    </a:p>
                  </a:txBody>
                  <a:tcPr anchor="ctr"/>
                </a:tc>
                <a:tc>
                  <a:txBody>
                    <a:bodyPr/>
                    <a:lstStyle/>
                    <a:p>
                      <a:r>
                        <a:rPr lang="lv-LV" sz="2200" b="0" i="0" kern="1200" dirty="0">
                          <a:solidFill>
                            <a:schemeClr val="dk1"/>
                          </a:solidFill>
                          <a:effectLst/>
                          <a:latin typeface="+mn-lt"/>
                          <a:ea typeface="+mn-ea"/>
                          <a:cs typeface="+mn-cs"/>
                        </a:rPr>
                        <a:t>Atteikties no mācību kartes katrai autoskolas apmācības vietai. </a:t>
                      </a:r>
                      <a:endParaRPr lang="lv-LV" sz="2200" dirty="0"/>
                    </a:p>
                  </a:txBody>
                  <a:tcPr anchor="ctr"/>
                </a:tc>
                <a:tc>
                  <a:txBody>
                    <a:bodyPr/>
                    <a:lstStyle/>
                    <a:p>
                      <a:pPr algn="ctr"/>
                      <a:r>
                        <a:rPr lang="lv-LV" sz="2200" dirty="0">
                          <a:solidFill>
                            <a:srgbClr val="FF0000"/>
                          </a:solidFill>
                        </a:rPr>
                        <a:t>SM</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lv-LV" sz="2200" dirty="0"/>
                        <a:t>TA projekti saskaņošanā</a:t>
                      </a:r>
                    </a:p>
                    <a:p>
                      <a:pPr algn="ctr"/>
                      <a:endParaRPr lang="lv-LV" sz="2200" dirty="0"/>
                    </a:p>
                  </a:txBody>
                  <a:tcPr anchor="ctr"/>
                </a:tc>
                <a:extLst>
                  <a:ext uri="{0D108BD9-81ED-4DB2-BD59-A6C34878D82A}">
                    <a16:rowId xmlns:a16="http://schemas.microsoft.com/office/drawing/2014/main" val="2832231353"/>
                  </a:ext>
                </a:extLst>
              </a:tr>
              <a:tr h="51157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lv-LV" sz="2400" b="1" dirty="0">
                          <a:solidFill>
                            <a:srgbClr val="FF0000"/>
                          </a:solidFill>
                        </a:rPr>
                        <a:t>⑦</a:t>
                      </a:r>
                    </a:p>
                    <a:p>
                      <a:pPr algn="ctr"/>
                      <a:endParaRPr lang="lv-LV" sz="2400" b="1" dirty="0">
                        <a:solidFill>
                          <a:srgbClr val="FF0000"/>
                        </a:solidFill>
                      </a:endParaRPr>
                    </a:p>
                  </a:txBody>
                  <a:tcPr anchor="ctr"/>
                </a:tc>
                <a:tc>
                  <a:txBody>
                    <a:bodyPr/>
                    <a:lstStyle/>
                    <a:p>
                      <a:r>
                        <a:rPr lang="lv-LV" sz="2200" b="0" i="0" kern="1200" dirty="0">
                          <a:solidFill>
                            <a:schemeClr val="dk1"/>
                          </a:solidFill>
                          <a:effectLst/>
                          <a:latin typeface="+mn-lt"/>
                          <a:ea typeface="+mn-ea"/>
                          <a:cs typeface="+mn-cs"/>
                        </a:rPr>
                        <a:t>Nodrošināt iespēju vadītāja apliecību noformēt un saņemt attālināti</a:t>
                      </a:r>
                      <a:endParaRPr lang="lv-LV" sz="2200" dirty="0"/>
                    </a:p>
                  </a:txBody>
                  <a:tcPr anchor="ctr"/>
                </a:tc>
                <a:tc>
                  <a:txBody>
                    <a:bodyPr/>
                    <a:lstStyle/>
                    <a:p>
                      <a:pPr algn="ctr"/>
                      <a:r>
                        <a:rPr lang="lv-LV" sz="2200" dirty="0">
                          <a:solidFill>
                            <a:srgbClr val="FF0000"/>
                          </a:solidFill>
                        </a:rPr>
                        <a:t>SM</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lv-LV" sz="2200" dirty="0"/>
                        <a:t>TA projekti saskaņošanā</a:t>
                      </a:r>
                    </a:p>
                    <a:p>
                      <a:pPr algn="ctr"/>
                      <a:endParaRPr lang="lv-LV" sz="2200" dirty="0"/>
                    </a:p>
                  </a:txBody>
                  <a:tcPr anchor="ctr"/>
                </a:tc>
                <a:extLst>
                  <a:ext uri="{0D108BD9-81ED-4DB2-BD59-A6C34878D82A}">
                    <a16:rowId xmlns:a16="http://schemas.microsoft.com/office/drawing/2014/main" val="3076380054"/>
                  </a:ext>
                </a:extLst>
              </a:tr>
              <a:tr h="511572">
                <a:tc>
                  <a:txBody>
                    <a:bodyPr/>
                    <a:lstStyle/>
                    <a:p>
                      <a:pPr algn="ctr"/>
                      <a:r>
                        <a:rPr lang="lv-LV" sz="2400" b="1" dirty="0">
                          <a:solidFill>
                            <a:srgbClr val="FF0000"/>
                          </a:solidFill>
                        </a:rPr>
                        <a:t>⑧</a:t>
                      </a:r>
                    </a:p>
                  </a:txBody>
                  <a:tcPr anchor="ctr"/>
                </a:tc>
                <a:tc>
                  <a:txBody>
                    <a:bodyPr/>
                    <a:lstStyle/>
                    <a:p>
                      <a:r>
                        <a:rPr lang="lv-LV" sz="2200" b="0" i="0" kern="1200" dirty="0">
                          <a:solidFill>
                            <a:schemeClr val="dk1"/>
                          </a:solidFill>
                          <a:effectLst/>
                          <a:latin typeface="+mn-lt"/>
                          <a:ea typeface="+mn-ea"/>
                          <a:cs typeface="+mn-cs"/>
                        </a:rPr>
                        <a:t>Atteikties no papīra formas pavadzīmes noformēšanas izmēģinājuma braucienam ar tirdzniecībā esošiem transportlīdzekļiem</a:t>
                      </a:r>
                      <a:endParaRPr lang="lv-LV" sz="2200" dirty="0"/>
                    </a:p>
                  </a:txBody>
                  <a:tcPr anchor="ctr"/>
                </a:tc>
                <a:tc>
                  <a:txBody>
                    <a:bodyPr/>
                    <a:lstStyle/>
                    <a:p>
                      <a:pPr algn="ctr"/>
                      <a:r>
                        <a:rPr lang="lv-LV" sz="2200" dirty="0">
                          <a:solidFill>
                            <a:srgbClr val="FF0000"/>
                          </a:solidFill>
                        </a:rPr>
                        <a:t>SM</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lv-LV" sz="2000" dirty="0"/>
                        <a:t>TA projekti saskaņošanā</a:t>
                      </a:r>
                    </a:p>
                    <a:p>
                      <a:pPr algn="ctr"/>
                      <a:endParaRPr lang="lv-LV" sz="2000" dirty="0"/>
                    </a:p>
                  </a:txBody>
                  <a:tcPr anchor="ctr"/>
                </a:tc>
                <a:extLst>
                  <a:ext uri="{0D108BD9-81ED-4DB2-BD59-A6C34878D82A}">
                    <a16:rowId xmlns:a16="http://schemas.microsoft.com/office/drawing/2014/main" val="2218109917"/>
                  </a:ext>
                </a:extLst>
              </a:tr>
            </a:tbl>
          </a:graphicData>
        </a:graphic>
      </p:graphicFrame>
    </p:spTree>
    <p:extLst>
      <p:ext uri="{BB962C8B-B14F-4D97-AF65-F5344CB8AC3E}">
        <p14:creationId xmlns:p14="http://schemas.microsoft.com/office/powerpoint/2010/main" val="28762600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C4BE6-EEBC-48CD-AD2E-000580A85C01}"/>
              </a:ext>
            </a:extLst>
          </p:cNvPr>
          <p:cNvSpPr>
            <a:spLocks noGrp="1"/>
          </p:cNvSpPr>
          <p:nvPr>
            <p:ph type="title"/>
          </p:nvPr>
        </p:nvSpPr>
        <p:spPr/>
        <p:txBody>
          <a:bodyPr/>
          <a:lstStyle/>
          <a:p>
            <a:endParaRPr lang="lv-LV"/>
          </a:p>
        </p:txBody>
      </p:sp>
      <p:sp>
        <p:nvSpPr>
          <p:cNvPr id="7" name="TextBox 6">
            <a:extLst>
              <a:ext uri="{FF2B5EF4-FFF2-40B4-BE49-F238E27FC236}">
                <a16:creationId xmlns:a16="http://schemas.microsoft.com/office/drawing/2014/main" id="{C4027477-BD3C-4BA2-9CBE-61EDF4F1E3EA}"/>
              </a:ext>
            </a:extLst>
          </p:cNvPr>
          <p:cNvSpPr txBox="1"/>
          <p:nvPr/>
        </p:nvSpPr>
        <p:spPr>
          <a:xfrm>
            <a:off x="-107413" y="0"/>
            <a:ext cx="11137900" cy="6858000"/>
          </a:xfrm>
          <a:prstGeom prst="rect">
            <a:avLst/>
          </a:prstGeom>
          <a:solidFill>
            <a:srgbClr val="0D799B"/>
          </a:solidFill>
        </p:spPr>
        <p:txBody>
          <a:bodyPr wrap="square" rtlCol="0">
            <a:spAutoFit/>
          </a:bodyPr>
          <a:lstStyle/>
          <a:p>
            <a:endParaRPr lang="lv-LV" dirty="0"/>
          </a:p>
        </p:txBody>
      </p:sp>
      <p:sp>
        <p:nvSpPr>
          <p:cNvPr id="8" name="TextBox 7">
            <a:extLst>
              <a:ext uri="{FF2B5EF4-FFF2-40B4-BE49-F238E27FC236}">
                <a16:creationId xmlns:a16="http://schemas.microsoft.com/office/drawing/2014/main" id="{6F72F367-E83F-4B25-8635-088F2AD5B9AC}"/>
              </a:ext>
            </a:extLst>
          </p:cNvPr>
          <p:cNvSpPr txBox="1"/>
          <p:nvPr/>
        </p:nvSpPr>
        <p:spPr>
          <a:xfrm>
            <a:off x="342900" y="325618"/>
            <a:ext cx="10204450" cy="1323439"/>
          </a:xfrm>
          <a:prstGeom prst="rect">
            <a:avLst/>
          </a:prstGeom>
          <a:noFill/>
        </p:spPr>
        <p:txBody>
          <a:bodyPr wrap="square" rtlCol="0">
            <a:spAutoFit/>
          </a:bodyPr>
          <a:lstStyle/>
          <a:p>
            <a:r>
              <a:rPr lang="lv-LV" sz="4000" b="1" dirty="0">
                <a:solidFill>
                  <a:schemeClr val="bg1"/>
                </a:solidFill>
              </a:rPr>
              <a:t>MK APSTIPRINĀTIE UZDEVUMI, KURI KAVĒJAS </a:t>
            </a:r>
            <a:r>
              <a:rPr lang="lv-LV" sz="4000" dirty="0">
                <a:solidFill>
                  <a:schemeClr val="bg1"/>
                </a:solidFill>
              </a:rPr>
              <a:t>/izpildes </a:t>
            </a:r>
            <a:r>
              <a:rPr lang="lv-LV" sz="4000" u="sng" dirty="0">
                <a:solidFill>
                  <a:schemeClr val="bg1"/>
                </a:solidFill>
              </a:rPr>
              <a:t>termiņš beidzies 31.12.2025</a:t>
            </a:r>
            <a:r>
              <a:rPr lang="lv-LV" sz="4000" dirty="0">
                <a:solidFill>
                  <a:schemeClr val="bg1"/>
                </a:solidFill>
              </a:rPr>
              <a:t>/</a:t>
            </a:r>
          </a:p>
        </p:txBody>
      </p:sp>
      <p:sp>
        <p:nvSpPr>
          <p:cNvPr id="9" name="TextBox 8">
            <a:extLst>
              <a:ext uri="{FF2B5EF4-FFF2-40B4-BE49-F238E27FC236}">
                <a16:creationId xmlns:a16="http://schemas.microsoft.com/office/drawing/2014/main" id="{88211D1A-7321-4079-8F36-443A929DCD99}"/>
              </a:ext>
            </a:extLst>
          </p:cNvPr>
          <p:cNvSpPr txBox="1"/>
          <p:nvPr/>
        </p:nvSpPr>
        <p:spPr>
          <a:xfrm>
            <a:off x="342900" y="6336902"/>
            <a:ext cx="10356850" cy="338554"/>
          </a:xfrm>
          <a:prstGeom prst="rect">
            <a:avLst/>
          </a:prstGeom>
          <a:noFill/>
        </p:spPr>
        <p:txBody>
          <a:bodyPr wrap="square" rtlCol="0">
            <a:spAutoFit/>
          </a:bodyPr>
          <a:lstStyle/>
          <a:p>
            <a:pPr algn="ctr"/>
            <a:r>
              <a:rPr lang="lv-LV" sz="1600" dirty="0">
                <a:solidFill>
                  <a:schemeClr val="bg1"/>
                </a:solidFill>
              </a:rPr>
              <a:t>Avots: Valsts kancelejas dati pēc ministriju sniegtās informācijas uz 01.09.2026. </a:t>
            </a:r>
          </a:p>
        </p:txBody>
      </p:sp>
      <p:graphicFrame>
        <p:nvGraphicFramePr>
          <p:cNvPr id="10" name="Table 4">
            <a:extLst>
              <a:ext uri="{FF2B5EF4-FFF2-40B4-BE49-F238E27FC236}">
                <a16:creationId xmlns:a16="http://schemas.microsoft.com/office/drawing/2014/main" id="{6612D89D-61BC-4F9F-BA8B-DA721AB5AAAC}"/>
              </a:ext>
            </a:extLst>
          </p:cNvPr>
          <p:cNvGraphicFramePr>
            <a:graphicFrameLocks noGrp="1"/>
          </p:cNvGraphicFramePr>
          <p:nvPr>
            <p:ph idx="1"/>
            <p:extLst>
              <p:ext uri="{D42A27DB-BD31-4B8C-83A1-F6EECF244321}">
                <p14:modId xmlns:p14="http://schemas.microsoft.com/office/powerpoint/2010/main" val="1028183293"/>
              </p:ext>
            </p:extLst>
          </p:nvPr>
        </p:nvGraphicFramePr>
        <p:xfrm>
          <a:off x="285750" y="1882774"/>
          <a:ext cx="10191752" cy="4047252"/>
        </p:xfrm>
        <a:graphic>
          <a:graphicData uri="http://schemas.openxmlformats.org/drawingml/2006/table">
            <a:tbl>
              <a:tblPr firstRow="1" bandRow="1">
                <a:tableStyleId>{5C22544A-7EE6-4342-B048-85BDC9FD1C3A}</a:tableStyleId>
              </a:tblPr>
              <a:tblGrid>
                <a:gridCol w="615950">
                  <a:extLst>
                    <a:ext uri="{9D8B030D-6E8A-4147-A177-3AD203B41FA5}">
                      <a16:colId xmlns:a16="http://schemas.microsoft.com/office/drawing/2014/main" val="2029426179"/>
                    </a:ext>
                  </a:extLst>
                </a:gridCol>
                <a:gridCol w="5340350">
                  <a:extLst>
                    <a:ext uri="{9D8B030D-6E8A-4147-A177-3AD203B41FA5}">
                      <a16:colId xmlns:a16="http://schemas.microsoft.com/office/drawing/2014/main" val="2409919978"/>
                    </a:ext>
                  </a:extLst>
                </a:gridCol>
                <a:gridCol w="1270000">
                  <a:extLst>
                    <a:ext uri="{9D8B030D-6E8A-4147-A177-3AD203B41FA5}">
                      <a16:colId xmlns:a16="http://schemas.microsoft.com/office/drawing/2014/main" val="4107747283"/>
                    </a:ext>
                  </a:extLst>
                </a:gridCol>
                <a:gridCol w="2965452">
                  <a:extLst>
                    <a:ext uri="{9D8B030D-6E8A-4147-A177-3AD203B41FA5}">
                      <a16:colId xmlns:a16="http://schemas.microsoft.com/office/drawing/2014/main" val="1656942837"/>
                    </a:ext>
                  </a:extLst>
                </a:gridCol>
              </a:tblGrid>
              <a:tr h="511572">
                <a:tc>
                  <a:txBody>
                    <a:bodyPr/>
                    <a:lstStyle/>
                    <a:p>
                      <a:pPr algn="ctr"/>
                      <a:r>
                        <a:rPr lang="lv-LV" sz="2000" dirty="0">
                          <a:solidFill>
                            <a:schemeClr val="bg1"/>
                          </a:solidFill>
                        </a:rPr>
                        <a:t>Nr.</a:t>
                      </a:r>
                    </a:p>
                  </a:txBody>
                  <a:tcPr anchor="ctr"/>
                </a:tc>
                <a:tc>
                  <a:txBody>
                    <a:bodyPr/>
                    <a:lstStyle/>
                    <a:p>
                      <a:pPr algn="ctr"/>
                      <a:r>
                        <a:rPr lang="lv-LV" sz="2000" dirty="0">
                          <a:solidFill>
                            <a:schemeClr val="bg1"/>
                          </a:solidFill>
                        </a:rPr>
                        <a:t>Uzdevums</a:t>
                      </a:r>
                    </a:p>
                  </a:txBody>
                  <a:tcPr anchor="ctr"/>
                </a:tc>
                <a:tc>
                  <a:txBody>
                    <a:bodyPr/>
                    <a:lstStyle/>
                    <a:p>
                      <a:pPr algn="ctr"/>
                      <a:r>
                        <a:rPr lang="lv-LV" sz="2000" dirty="0">
                          <a:solidFill>
                            <a:schemeClr val="bg1"/>
                          </a:solidFill>
                        </a:rPr>
                        <a:t>Atbild</a:t>
                      </a:r>
                    </a:p>
                  </a:txBody>
                  <a:tcPr anchor="ctr"/>
                </a:tc>
                <a:tc>
                  <a:txBody>
                    <a:bodyPr/>
                    <a:lstStyle/>
                    <a:p>
                      <a:pPr algn="ctr"/>
                      <a:r>
                        <a:rPr lang="lv-LV" sz="2000" dirty="0">
                          <a:solidFill>
                            <a:schemeClr val="bg1"/>
                          </a:solidFill>
                        </a:rPr>
                        <a:t>Ministrijas skaidrojums</a:t>
                      </a:r>
                    </a:p>
                  </a:txBody>
                  <a:tcPr anchor="ctr"/>
                </a:tc>
                <a:extLst>
                  <a:ext uri="{0D108BD9-81ED-4DB2-BD59-A6C34878D82A}">
                    <a16:rowId xmlns:a16="http://schemas.microsoft.com/office/drawing/2014/main" val="3817442260"/>
                  </a:ext>
                </a:extLst>
              </a:tr>
              <a:tr h="511572">
                <a:tc>
                  <a:txBody>
                    <a:bodyPr/>
                    <a:lstStyle/>
                    <a:p>
                      <a:pPr algn="ctr"/>
                      <a:r>
                        <a:rPr lang="lv-LV" sz="2400" b="1" dirty="0">
                          <a:solidFill>
                            <a:srgbClr val="FF0000"/>
                          </a:solidFill>
                        </a:rPr>
                        <a:t>⑨</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v-LV" sz="2200" b="0" i="0" kern="1200" dirty="0">
                          <a:solidFill>
                            <a:schemeClr val="dk1"/>
                          </a:solidFill>
                          <a:effectLst/>
                          <a:latin typeface="+mn-lt"/>
                          <a:ea typeface="+mn-ea"/>
                          <a:cs typeface="+mn-cs"/>
                        </a:rPr>
                        <a:t>Nodrošināt “automātisku” pabalstu un atbalstu izmaksāšanu bez iesnieguma, ieviešot e-kontu līdzās oficiālajai e-adresei</a:t>
                      </a:r>
                      <a:endParaRPr lang="lv-LV" sz="220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lv-LV" sz="2200" dirty="0">
                          <a:solidFill>
                            <a:srgbClr val="FF0000"/>
                          </a:solidFill>
                        </a:rPr>
                        <a:t>LM VARAM</a:t>
                      </a:r>
                    </a:p>
                    <a:p>
                      <a:pPr algn="ctr"/>
                      <a:endParaRPr lang="lv-LV" sz="2200" dirty="0">
                        <a:solidFill>
                          <a:srgbClr val="FF0000"/>
                        </a:solidFill>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v-LV" sz="2200" dirty="0"/>
                        <a:t>Risinājumi izvērtēti. </a:t>
                      </a:r>
                      <a:r>
                        <a:rPr lang="lv-LV" sz="2200" dirty="0" err="1"/>
                        <a:t>Proaktīva</a:t>
                      </a:r>
                      <a:r>
                        <a:rPr lang="lv-LV" sz="2200" dirty="0"/>
                        <a:t> pakalpojumu sniegšana, kur tas iespējams, plānota līdz 2030.gadam</a:t>
                      </a:r>
                    </a:p>
                    <a:p>
                      <a:endParaRPr lang="lv-LV" sz="2200" dirty="0"/>
                    </a:p>
                  </a:txBody>
                  <a:tcPr anchor="ctr"/>
                </a:tc>
                <a:extLst>
                  <a:ext uri="{0D108BD9-81ED-4DB2-BD59-A6C34878D82A}">
                    <a16:rowId xmlns:a16="http://schemas.microsoft.com/office/drawing/2014/main" val="4006654109"/>
                  </a:ext>
                </a:extLst>
              </a:tr>
              <a:tr h="511572">
                <a:tc>
                  <a:txBody>
                    <a:bodyPr/>
                    <a:lstStyle/>
                    <a:p>
                      <a:pPr algn="ctr"/>
                      <a:r>
                        <a:rPr lang="lv-LV" sz="2400" b="1" dirty="0">
                          <a:solidFill>
                            <a:srgbClr val="FF0000"/>
                          </a:solidFill>
                        </a:rPr>
                        <a:t>⑩</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v-LV" sz="2200" dirty="0"/>
                        <a:t>Ieviest obligātas e-kvītis veselības jomā</a:t>
                      </a:r>
                    </a:p>
                  </a:txBody>
                  <a:tcPr anchor="ctr"/>
                </a:tc>
                <a:tc>
                  <a:txBody>
                    <a:bodyPr/>
                    <a:lstStyle/>
                    <a:p>
                      <a:pPr algn="ctr"/>
                      <a:r>
                        <a:rPr lang="lv-LV" sz="2200" dirty="0">
                          <a:solidFill>
                            <a:srgbClr val="FF0000"/>
                          </a:solidFill>
                        </a:rPr>
                        <a:t>FM</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v-LV" sz="2200" dirty="0"/>
                        <a:t>Turpinās padziļināta izvērtēšana, īpaši par </a:t>
                      </a:r>
                      <a:r>
                        <a:rPr lang="lv-LV" sz="2200" dirty="0" err="1"/>
                        <a:t>sensitīvu</a:t>
                      </a:r>
                      <a:r>
                        <a:rPr lang="lv-LV" sz="2200" dirty="0"/>
                        <a:t> datu apstrādes risku</a:t>
                      </a:r>
                    </a:p>
                  </a:txBody>
                  <a:tcPr anchor="ctr"/>
                </a:tc>
                <a:extLst>
                  <a:ext uri="{0D108BD9-81ED-4DB2-BD59-A6C34878D82A}">
                    <a16:rowId xmlns:a16="http://schemas.microsoft.com/office/drawing/2014/main" val="2832231353"/>
                  </a:ext>
                </a:extLst>
              </a:tr>
            </a:tbl>
          </a:graphicData>
        </a:graphic>
      </p:graphicFrame>
    </p:spTree>
    <p:extLst>
      <p:ext uri="{BB962C8B-B14F-4D97-AF65-F5344CB8AC3E}">
        <p14:creationId xmlns:p14="http://schemas.microsoft.com/office/powerpoint/2010/main" val="25732748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C4BE6-EEBC-48CD-AD2E-000580A85C01}"/>
              </a:ext>
            </a:extLst>
          </p:cNvPr>
          <p:cNvSpPr>
            <a:spLocks noGrp="1"/>
          </p:cNvSpPr>
          <p:nvPr>
            <p:ph type="title"/>
          </p:nvPr>
        </p:nvSpPr>
        <p:spPr/>
        <p:txBody>
          <a:bodyPr/>
          <a:lstStyle/>
          <a:p>
            <a:endParaRPr lang="lv-LV"/>
          </a:p>
        </p:txBody>
      </p:sp>
      <p:sp>
        <p:nvSpPr>
          <p:cNvPr id="7" name="TextBox 6">
            <a:extLst>
              <a:ext uri="{FF2B5EF4-FFF2-40B4-BE49-F238E27FC236}">
                <a16:creationId xmlns:a16="http://schemas.microsoft.com/office/drawing/2014/main" id="{C4027477-BD3C-4BA2-9CBE-61EDF4F1E3EA}"/>
              </a:ext>
            </a:extLst>
          </p:cNvPr>
          <p:cNvSpPr txBox="1"/>
          <p:nvPr/>
        </p:nvSpPr>
        <p:spPr>
          <a:xfrm>
            <a:off x="-107413" y="0"/>
            <a:ext cx="11137900" cy="6858000"/>
          </a:xfrm>
          <a:prstGeom prst="rect">
            <a:avLst/>
          </a:prstGeom>
          <a:solidFill>
            <a:srgbClr val="0D799B"/>
          </a:solidFill>
        </p:spPr>
        <p:txBody>
          <a:bodyPr wrap="square" rtlCol="0">
            <a:spAutoFit/>
          </a:bodyPr>
          <a:lstStyle/>
          <a:p>
            <a:endParaRPr lang="lv-LV" dirty="0"/>
          </a:p>
        </p:txBody>
      </p:sp>
      <p:graphicFrame>
        <p:nvGraphicFramePr>
          <p:cNvPr id="6" name="Content Placeholder 5">
            <a:extLst>
              <a:ext uri="{FF2B5EF4-FFF2-40B4-BE49-F238E27FC236}">
                <a16:creationId xmlns:a16="http://schemas.microsoft.com/office/drawing/2014/main" id="{7D396A60-4CEB-49EC-AFBF-CC100C86B164}"/>
              </a:ext>
            </a:extLst>
          </p:cNvPr>
          <p:cNvGraphicFramePr>
            <a:graphicFrameLocks noGrp="1"/>
          </p:cNvGraphicFramePr>
          <p:nvPr>
            <p:ph idx="1"/>
          </p:nvPr>
        </p:nvGraphicFramePr>
        <p:xfrm>
          <a:off x="342900" y="1872099"/>
          <a:ext cx="10209114" cy="4351338"/>
        </p:xfrm>
        <a:graphic>
          <a:graphicData uri="http://schemas.openxmlformats.org/drawingml/2006/chart">
            <c:chart xmlns:c="http://schemas.openxmlformats.org/drawingml/2006/chart" xmlns:r="http://schemas.openxmlformats.org/officeDocument/2006/relationships" r:id="rId2"/>
          </a:graphicData>
        </a:graphic>
      </p:graphicFrame>
      <p:sp>
        <p:nvSpPr>
          <p:cNvPr id="8" name="TextBox 7">
            <a:extLst>
              <a:ext uri="{FF2B5EF4-FFF2-40B4-BE49-F238E27FC236}">
                <a16:creationId xmlns:a16="http://schemas.microsoft.com/office/drawing/2014/main" id="{6F72F367-E83F-4B25-8635-088F2AD5B9AC}"/>
              </a:ext>
            </a:extLst>
          </p:cNvPr>
          <p:cNvSpPr txBox="1"/>
          <p:nvPr/>
        </p:nvSpPr>
        <p:spPr>
          <a:xfrm>
            <a:off x="342900" y="325618"/>
            <a:ext cx="9105900" cy="1323439"/>
          </a:xfrm>
          <a:prstGeom prst="rect">
            <a:avLst/>
          </a:prstGeom>
          <a:noFill/>
        </p:spPr>
        <p:txBody>
          <a:bodyPr wrap="square" rtlCol="0">
            <a:spAutoFit/>
          </a:bodyPr>
          <a:lstStyle/>
          <a:p>
            <a:r>
              <a:rPr lang="lv-LV" sz="4000" b="1" dirty="0">
                <a:solidFill>
                  <a:schemeClr val="bg1"/>
                </a:solidFill>
              </a:rPr>
              <a:t>SLOGA APRĒĶINĀŠANAS DISCIPLĪNA MK </a:t>
            </a:r>
            <a:r>
              <a:rPr lang="lv-LV" sz="4000" dirty="0">
                <a:solidFill>
                  <a:schemeClr val="bg1"/>
                </a:solidFill>
              </a:rPr>
              <a:t>/pēdējais pusgads/</a:t>
            </a:r>
          </a:p>
        </p:txBody>
      </p:sp>
      <p:sp>
        <p:nvSpPr>
          <p:cNvPr id="9" name="TextBox 8">
            <a:extLst>
              <a:ext uri="{FF2B5EF4-FFF2-40B4-BE49-F238E27FC236}">
                <a16:creationId xmlns:a16="http://schemas.microsoft.com/office/drawing/2014/main" id="{88211D1A-7321-4079-8F36-443A929DCD99}"/>
              </a:ext>
            </a:extLst>
          </p:cNvPr>
          <p:cNvSpPr txBox="1"/>
          <p:nvPr/>
        </p:nvSpPr>
        <p:spPr>
          <a:xfrm>
            <a:off x="342900" y="6336902"/>
            <a:ext cx="10356850" cy="338554"/>
          </a:xfrm>
          <a:prstGeom prst="rect">
            <a:avLst/>
          </a:prstGeom>
          <a:noFill/>
        </p:spPr>
        <p:txBody>
          <a:bodyPr wrap="square" rtlCol="0">
            <a:spAutoFit/>
          </a:bodyPr>
          <a:lstStyle/>
          <a:p>
            <a:pPr algn="ctr"/>
            <a:r>
              <a:rPr lang="lv-LV" sz="1600" dirty="0">
                <a:solidFill>
                  <a:schemeClr val="bg1"/>
                </a:solidFill>
              </a:rPr>
              <a:t>Avots: Valsts kancelejas dati uz 31.08.2026. </a:t>
            </a:r>
          </a:p>
        </p:txBody>
      </p:sp>
    </p:spTree>
    <p:extLst>
      <p:ext uri="{BB962C8B-B14F-4D97-AF65-F5344CB8AC3E}">
        <p14:creationId xmlns:p14="http://schemas.microsoft.com/office/powerpoint/2010/main" val="14208633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98B1C3D-8F93-413D-9CF8-C0D673761F53}"/>
              </a:ext>
            </a:extLst>
          </p:cNvPr>
          <p:cNvSpPr txBox="1"/>
          <p:nvPr/>
        </p:nvSpPr>
        <p:spPr>
          <a:xfrm>
            <a:off x="0" y="0"/>
            <a:ext cx="11068050" cy="6858000"/>
          </a:xfrm>
          <a:prstGeom prst="rect">
            <a:avLst/>
          </a:prstGeom>
          <a:solidFill>
            <a:srgbClr val="0D799B"/>
          </a:solidFill>
        </p:spPr>
        <p:txBody>
          <a:bodyPr wrap="square" rtlCol="0">
            <a:spAutoFit/>
          </a:bodyPr>
          <a:lstStyle/>
          <a:p>
            <a:endParaRPr lang="lv-LV" dirty="0"/>
          </a:p>
        </p:txBody>
      </p:sp>
      <p:sp>
        <p:nvSpPr>
          <p:cNvPr id="10" name="TextBox 9">
            <a:extLst>
              <a:ext uri="{FF2B5EF4-FFF2-40B4-BE49-F238E27FC236}">
                <a16:creationId xmlns:a16="http://schemas.microsoft.com/office/drawing/2014/main" id="{669A02DA-C5D0-4822-8BDE-C0E1969E57CE}"/>
              </a:ext>
            </a:extLst>
          </p:cNvPr>
          <p:cNvSpPr txBox="1"/>
          <p:nvPr/>
        </p:nvSpPr>
        <p:spPr>
          <a:xfrm>
            <a:off x="342900" y="6336902"/>
            <a:ext cx="10356850" cy="338554"/>
          </a:xfrm>
          <a:prstGeom prst="rect">
            <a:avLst/>
          </a:prstGeom>
          <a:noFill/>
        </p:spPr>
        <p:txBody>
          <a:bodyPr wrap="square" rtlCol="0">
            <a:spAutoFit/>
          </a:bodyPr>
          <a:lstStyle/>
          <a:p>
            <a:pPr algn="ctr"/>
            <a:r>
              <a:rPr lang="lv-LV" sz="1600" dirty="0">
                <a:solidFill>
                  <a:schemeClr val="bg1"/>
                </a:solidFill>
              </a:rPr>
              <a:t>*Administratīvā sloga aprēķins pēc Standard </a:t>
            </a:r>
            <a:r>
              <a:rPr lang="lv-LV" sz="1600" dirty="0" err="1">
                <a:solidFill>
                  <a:schemeClr val="bg1"/>
                </a:solidFill>
              </a:rPr>
              <a:t>Cost</a:t>
            </a:r>
            <a:r>
              <a:rPr lang="lv-LV" sz="1600" dirty="0">
                <a:solidFill>
                  <a:schemeClr val="bg1"/>
                </a:solidFill>
              </a:rPr>
              <a:t> </a:t>
            </a:r>
            <a:r>
              <a:rPr lang="lv-LV" sz="1600" dirty="0" err="1">
                <a:solidFill>
                  <a:schemeClr val="bg1"/>
                </a:solidFill>
              </a:rPr>
              <a:t>Model</a:t>
            </a:r>
            <a:r>
              <a:rPr lang="lv-LV" sz="1600" dirty="0">
                <a:solidFill>
                  <a:schemeClr val="bg1"/>
                </a:solidFill>
              </a:rPr>
              <a:t> metodes Avots: Valsts kancelejas dati uz 18.09.2026. </a:t>
            </a:r>
          </a:p>
        </p:txBody>
      </p:sp>
      <p:sp>
        <p:nvSpPr>
          <p:cNvPr id="11" name="TextBox 10">
            <a:extLst>
              <a:ext uri="{FF2B5EF4-FFF2-40B4-BE49-F238E27FC236}">
                <a16:creationId xmlns:a16="http://schemas.microsoft.com/office/drawing/2014/main" id="{80307D45-5661-45B7-9418-F5AD6DA1A075}"/>
              </a:ext>
            </a:extLst>
          </p:cNvPr>
          <p:cNvSpPr txBox="1"/>
          <p:nvPr/>
        </p:nvSpPr>
        <p:spPr>
          <a:xfrm>
            <a:off x="342900" y="325618"/>
            <a:ext cx="9499600" cy="1015663"/>
          </a:xfrm>
          <a:prstGeom prst="rect">
            <a:avLst/>
          </a:prstGeom>
          <a:noFill/>
        </p:spPr>
        <p:txBody>
          <a:bodyPr wrap="square" rtlCol="0">
            <a:spAutoFit/>
          </a:bodyPr>
          <a:lstStyle/>
          <a:p>
            <a:r>
              <a:rPr lang="lv-LV" sz="4000" b="1" dirty="0">
                <a:solidFill>
                  <a:schemeClr val="bg1"/>
                </a:solidFill>
              </a:rPr>
              <a:t>MK SLOGA BILANCE. KOPĀ </a:t>
            </a:r>
            <a:r>
              <a:rPr lang="lv-LV" sz="4000" dirty="0">
                <a:solidFill>
                  <a:schemeClr val="bg1"/>
                </a:solidFill>
              </a:rPr>
              <a:t>/EUR gadā/*</a:t>
            </a:r>
          </a:p>
          <a:p>
            <a:r>
              <a:rPr lang="lv-LV" sz="2000" dirty="0">
                <a:solidFill>
                  <a:schemeClr val="bg1"/>
                </a:solidFill>
              </a:rPr>
              <a:t>/01.12.2025- 18.09.2026/</a:t>
            </a:r>
          </a:p>
        </p:txBody>
      </p:sp>
      <p:sp>
        <p:nvSpPr>
          <p:cNvPr id="2" name="Rectangle: Rounded Corners 1">
            <a:extLst>
              <a:ext uri="{FF2B5EF4-FFF2-40B4-BE49-F238E27FC236}">
                <a16:creationId xmlns:a16="http://schemas.microsoft.com/office/drawing/2014/main" id="{6A5F27A2-2DFF-4068-AC9D-933E6CEF0BD3}"/>
              </a:ext>
            </a:extLst>
          </p:cNvPr>
          <p:cNvSpPr/>
          <p:nvPr/>
        </p:nvSpPr>
        <p:spPr>
          <a:xfrm>
            <a:off x="2711450" y="4647850"/>
            <a:ext cx="5575300" cy="14605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sz="3200" b="1" dirty="0">
                <a:solidFill>
                  <a:schemeClr val="tx2"/>
                </a:solidFill>
              </a:rPr>
              <a:t>REZULTĀTS</a:t>
            </a:r>
          </a:p>
          <a:p>
            <a:pPr algn="ctr"/>
            <a:r>
              <a:rPr lang="lv-LV" sz="6000" b="1" dirty="0">
                <a:solidFill>
                  <a:srgbClr val="00B050"/>
                </a:solidFill>
              </a:rPr>
              <a:t>-143`372`255</a:t>
            </a:r>
          </a:p>
        </p:txBody>
      </p:sp>
      <p:sp>
        <p:nvSpPr>
          <p:cNvPr id="5" name="Rectangle: Rounded Corners 4">
            <a:extLst>
              <a:ext uri="{FF2B5EF4-FFF2-40B4-BE49-F238E27FC236}">
                <a16:creationId xmlns:a16="http://schemas.microsoft.com/office/drawing/2014/main" id="{04D32375-D9AF-49C4-B15D-CB0CE1143483}"/>
              </a:ext>
            </a:extLst>
          </p:cNvPr>
          <p:cNvSpPr/>
          <p:nvPr/>
        </p:nvSpPr>
        <p:spPr>
          <a:xfrm>
            <a:off x="704850" y="1854060"/>
            <a:ext cx="4260850" cy="241314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lv-LV" sz="4400" b="1" dirty="0">
              <a:solidFill>
                <a:srgbClr val="FF0000"/>
              </a:solidFill>
            </a:endParaRPr>
          </a:p>
          <a:p>
            <a:pPr algn="ctr"/>
            <a:r>
              <a:rPr lang="lv-LV" sz="4400" b="1" dirty="0">
                <a:solidFill>
                  <a:srgbClr val="FF0000"/>
                </a:solidFill>
              </a:rPr>
              <a:t>9`118`033</a:t>
            </a:r>
          </a:p>
          <a:p>
            <a:pPr algn="ctr"/>
            <a:r>
              <a:rPr lang="lv-LV" sz="2400" b="1" dirty="0">
                <a:solidFill>
                  <a:srgbClr val="FF0000"/>
                </a:solidFill>
              </a:rPr>
              <a:t>SLOGS PIEAUDZIS</a:t>
            </a:r>
            <a:endParaRPr lang="lv-LV" sz="2000" b="1" dirty="0">
              <a:solidFill>
                <a:srgbClr val="FF0000"/>
              </a:solidFill>
            </a:endParaRPr>
          </a:p>
        </p:txBody>
      </p:sp>
      <p:sp>
        <p:nvSpPr>
          <p:cNvPr id="7" name="Oval 6">
            <a:extLst>
              <a:ext uri="{FF2B5EF4-FFF2-40B4-BE49-F238E27FC236}">
                <a16:creationId xmlns:a16="http://schemas.microsoft.com/office/drawing/2014/main" id="{3E291CD6-27F7-414B-8FB3-F0F63CB70DC6}"/>
              </a:ext>
            </a:extLst>
          </p:cNvPr>
          <p:cNvSpPr/>
          <p:nvPr/>
        </p:nvSpPr>
        <p:spPr>
          <a:xfrm>
            <a:off x="2406650" y="2177408"/>
            <a:ext cx="857250" cy="808475"/>
          </a:xfrm>
          <a:prstGeom prst="ellipse">
            <a:avLst/>
          </a:prstGeom>
          <a:solidFill>
            <a:srgbClr val="FF0000"/>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b="1" dirty="0">
              <a:solidFill>
                <a:schemeClr val="bg1"/>
              </a:solidFill>
            </a:endParaRPr>
          </a:p>
        </p:txBody>
      </p:sp>
      <p:sp>
        <p:nvSpPr>
          <p:cNvPr id="12" name="Rectangle: Rounded Corners 11">
            <a:extLst>
              <a:ext uri="{FF2B5EF4-FFF2-40B4-BE49-F238E27FC236}">
                <a16:creationId xmlns:a16="http://schemas.microsoft.com/office/drawing/2014/main" id="{6FFC213E-859E-4896-98F2-C970D399CABD}"/>
              </a:ext>
            </a:extLst>
          </p:cNvPr>
          <p:cNvSpPr/>
          <p:nvPr/>
        </p:nvSpPr>
        <p:spPr>
          <a:xfrm>
            <a:off x="6022975" y="1860410"/>
            <a:ext cx="4260850" cy="241314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lv-LV" sz="4400" b="1" dirty="0">
              <a:solidFill>
                <a:srgbClr val="FF0000"/>
              </a:solidFill>
            </a:endParaRPr>
          </a:p>
          <a:p>
            <a:pPr algn="ctr"/>
            <a:r>
              <a:rPr lang="lv-LV" sz="4400" b="1" dirty="0">
                <a:solidFill>
                  <a:srgbClr val="00B050"/>
                </a:solidFill>
              </a:rPr>
              <a:t>152`490`289</a:t>
            </a:r>
          </a:p>
          <a:p>
            <a:pPr algn="ctr"/>
            <a:r>
              <a:rPr lang="lv-LV" sz="2400" b="1" dirty="0">
                <a:solidFill>
                  <a:srgbClr val="00B050"/>
                </a:solidFill>
              </a:rPr>
              <a:t>SLOGS MAZINĀJIES</a:t>
            </a:r>
          </a:p>
        </p:txBody>
      </p:sp>
      <p:sp>
        <p:nvSpPr>
          <p:cNvPr id="13" name="Oval 12">
            <a:extLst>
              <a:ext uri="{FF2B5EF4-FFF2-40B4-BE49-F238E27FC236}">
                <a16:creationId xmlns:a16="http://schemas.microsoft.com/office/drawing/2014/main" id="{9A888D4C-FA8D-4B53-9045-6E264FA2D03C}"/>
              </a:ext>
            </a:extLst>
          </p:cNvPr>
          <p:cNvSpPr/>
          <p:nvPr/>
        </p:nvSpPr>
        <p:spPr>
          <a:xfrm>
            <a:off x="7788275" y="2120718"/>
            <a:ext cx="857250" cy="808475"/>
          </a:xfrm>
          <a:prstGeom prst="ellipse">
            <a:avLst/>
          </a:prstGeom>
          <a:solidFill>
            <a:srgbClr val="00B050"/>
          </a:solid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b="1" dirty="0">
              <a:solidFill>
                <a:schemeClr val="bg1"/>
              </a:solidFill>
            </a:endParaRPr>
          </a:p>
        </p:txBody>
      </p:sp>
      <p:sp>
        <p:nvSpPr>
          <p:cNvPr id="20" name="Rectangle 19">
            <a:extLst>
              <a:ext uri="{FF2B5EF4-FFF2-40B4-BE49-F238E27FC236}">
                <a16:creationId xmlns:a16="http://schemas.microsoft.com/office/drawing/2014/main" id="{5C9338F6-EDBB-4B46-9FA3-016F0BFB1C5E}"/>
              </a:ext>
            </a:extLst>
          </p:cNvPr>
          <p:cNvSpPr/>
          <p:nvPr/>
        </p:nvSpPr>
        <p:spPr>
          <a:xfrm>
            <a:off x="2568575" y="2524956"/>
            <a:ext cx="565150" cy="952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21" name="Rectangle 20">
            <a:extLst>
              <a:ext uri="{FF2B5EF4-FFF2-40B4-BE49-F238E27FC236}">
                <a16:creationId xmlns:a16="http://schemas.microsoft.com/office/drawing/2014/main" id="{2BA7D8D6-4E5D-4A0E-A0C1-4391386C1D84}"/>
              </a:ext>
            </a:extLst>
          </p:cNvPr>
          <p:cNvSpPr/>
          <p:nvPr/>
        </p:nvSpPr>
        <p:spPr>
          <a:xfrm>
            <a:off x="7934325" y="2499095"/>
            <a:ext cx="565150" cy="952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22" name="Rectangle 21">
            <a:extLst>
              <a:ext uri="{FF2B5EF4-FFF2-40B4-BE49-F238E27FC236}">
                <a16:creationId xmlns:a16="http://schemas.microsoft.com/office/drawing/2014/main" id="{46AC1589-C96F-4C09-8F3F-75E56D77F265}"/>
              </a:ext>
            </a:extLst>
          </p:cNvPr>
          <p:cNvSpPr/>
          <p:nvPr/>
        </p:nvSpPr>
        <p:spPr>
          <a:xfrm rot="5400000">
            <a:off x="2581275" y="2534020"/>
            <a:ext cx="565150" cy="952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Tree>
    <p:extLst>
      <p:ext uri="{BB962C8B-B14F-4D97-AF65-F5344CB8AC3E}">
        <p14:creationId xmlns:p14="http://schemas.microsoft.com/office/powerpoint/2010/main" val="41245297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C5DE0017-C66B-4929-99A4-66F3D0608450}"/>
              </a:ext>
            </a:extLst>
          </p:cNvPr>
          <p:cNvSpPr txBox="1"/>
          <p:nvPr/>
        </p:nvSpPr>
        <p:spPr>
          <a:xfrm>
            <a:off x="0" y="0"/>
            <a:ext cx="11068050" cy="6858000"/>
          </a:xfrm>
          <a:prstGeom prst="rect">
            <a:avLst/>
          </a:prstGeom>
          <a:solidFill>
            <a:srgbClr val="0D799B"/>
          </a:solidFill>
        </p:spPr>
        <p:txBody>
          <a:bodyPr wrap="square" rtlCol="0">
            <a:spAutoFit/>
          </a:bodyPr>
          <a:lstStyle/>
          <a:p>
            <a:endParaRPr lang="lv-LV" dirty="0"/>
          </a:p>
        </p:txBody>
      </p:sp>
      <p:sp>
        <p:nvSpPr>
          <p:cNvPr id="10" name="TextBox 9">
            <a:extLst>
              <a:ext uri="{FF2B5EF4-FFF2-40B4-BE49-F238E27FC236}">
                <a16:creationId xmlns:a16="http://schemas.microsoft.com/office/drawing/2014/main" id="{80191E7C-1769-4A9F-BB52-911F6D61A5E0}"/>
              </a:ext>
            </a:extLst>
          </p:cNvPr>
          <p:cNvSpPr txBox="1"/>
          <p:nvPr/>
        </p:nvSpPr>
        <p:spPr>
          <a:xfrm>
            <a:off x="636148" y="420173"/>
            <a:ext cx="4612260" cy="2431435"/>
          </a:xfrm>
          <a:prstGeom prst="rect">
            <a:avLst/>
          </a:prstGeom>
          <a:noFill/>
        </p:spPr>
        <p:txBody>
          <a:bodyPr wrap="square" rtlCol="0">
            <a:spAutoFit/>
          </a:bodyPr>
          <a:lstStyle/>
          <a:p>
            <a:r>
              <a:rPr lang="lv-LV" sz="4000" b="1" dirty="0">
                <a:solidFill>
                  <a:schemeClr val="bg1"/>
                </a:solidFill>
              </a:rPr>
              <a:t>TIESĪBU AKTI, AR KURIEM IEVIEŠ ES PRASĪBAS</a:t>
            </a:r>
          </a:p>
          <a:p>
            <a:r>
              <a:rPr lang="lv-LV" sz="3200" dirty="0">
                <a:solidFill>
                  <a:schemeClr val="bg1"/>
                </a:solidFill>
              </a:rPr>
              <a:t>/01.12.2025-18.09.2026/</a:t>
            </a:r>
          </a:p>
        </p:txBody>
      </p:sp>
      <p:pic>
        <p:nvPicPr>
          <p:cNvPr id="2" name="Picture 1">
            <a:extLst>
              <a:ext uri="{FF2B5EF4-FFF2-40B4-BE49-F238E27FC236}">
                <a16:creationId xmlns:a16="http://schemas.microsoft.com/office/drawing/2014/main" id="{E9D7FFA6-75F1-4E54-8982-B91BD07AE980}"/>
              </a:ext>
            </a:extLst>
          </p:cNvPr>
          <p:cNvPicPr>
            <a:picLocks noChangeAspect="1"/>
          </p:cNvPicPr>
          <p:nvPr/>
        </p:nvPicPr>
        <p:blipFill rotWithShape="1">
          <a:blip r:embed="rId2"/>
          <a:srcRect t="16646"/>
          <a:stretch/>
        </p:blipFill>
        <p:spPr>
          <a:xfrm>
            <a:off x="5613400" y="330204"/>
            <a:ext cx="5089658" cy="6182967"/>
          </a:xfrm>
          <a:prstGeom prst="rect">
            <a:avLst/>
          </a:prstGeom>
        </p:spPr>
      </p:pic>
    </p:spTree>
    <p:extLst>
      <p:ext uri="{BB962C8B-B14F-4D97-AF65-F5344CB8AC3E}">
        <p14:creationId xmlns:p14="http://schemas.microsoft.com/office/powerpoint/2010/main" val="38812875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C5DE0017-C66B-4929-99A4-66F3D0608450}"/>
              </a:ext>
            </a:extLst>
          </p:cNvPr>
          <p:cNvSpPr txBox="1"/>
          <p:nvPr/>
        </p:nvSpPr>
        <p:spPr>
          <a:xfrm>
            <a:off x="0" y="0"/>
            <a:ext cx="11068050" cy="6858000"/>
          </a:xfrm>
          <a:prstGeom prst="rect">
            <a:avLst/>
          </a:prstGeom>
          <a:solidFill>
            <a:srgbClr val="0D799B"/>
          </a:solidFill>
        </p:spPr>
        <p:txBody>
          <a:bodyPr wrap="square" rtlCol="0">
            <a:spAutoFit/>
          </a:bodyPr>
          <a:lstStyle/>
          <a:p>
            <a:endParaRPr lang="lv-LV" dirty="0"/>
          </a:p>
        </p:txBody>
      </p:sp>
      <p:sp>
        <p:nvSpPr>
          <p:cNvPr id="10" name="TextBox 9">
            <a:extLst>
              <a:ext uri="{FF2B5EF4-FFF2-40B4-BE49-F238E27FC236}">
                <a16:creationId xmlns:a16="http://schemas.microsoft.com/office/drawing/2014/main" id="{80191E7C-1769-4A9F-BB52-911F6D61A5E0}"/>
              </a:ext>
            </a:extLst>
          </p:cNvPr>
          <p:cNvSpPr txBox="1"/>
          <p:nvPr/>
        </p:nvSpPr>
        <p:spPr>
          <a:xfrm>
            <a:off x="623448" y="394773"/>
            <a:ext cx="4926452" cy="1815882"/>
          </a:xfrm>
          <a:prstGeom prst="rect">
            <a:avLst/>
          </a:prstGeom>
          <a:noFill/>
        </p:spPr>
        <p:txBody>
          <a:bodyPr wrap="square" rtlCol="0">
            <a:spAutoFit/>
          </a:bodyPr>
          <a:lstStyle/>
          <a:p>
            <a:r>
              <a:rPr lang="lv-LV" sz="4000" b="1" dirty="0">
                <a:solidFill>
                  <a:schemeClr val="bg1"/>
                </a:solidFill>
              </a:rPr>
              <a:t>TIESĪBU AKTI, KURI IR LATVIJAS IZVĒLE</a:t>
            </a:r>
          </a:p>
          <a:p>
            <a:r>
              <a:rPr lang="lv-LV" sz="3200" dirty="0">
                <a:solidFill>
                  <a:schemeClr val="bg1"/>
                </a:solidFill>
              </a:rPr>
              <a:t>/01.12.2025-18.09.2026/</a:t>
            </a:r>
          </a:p>
        </p:txBody>
      </p:sp>
      <p:pic>
        <p:nvPicPr>
          <p:cNvPr id="3" name="Picture 2">
            <a:extLst>
              <a:ext uri="{FF2B5EF4-FFF2-40B4-BE49-F238E27FC236}">
                <a16:creationId xmlns:a16="http://schemas.microsoft.com/office/drawing/2014/main" id="{52895B3E-DAFA-4400-AD61-90A24F8C1AA0}"/>
              </a:ext>
            </a:extLst>
          </p:cNvPr>
          <p:cNvPicPr>
            <a:picLocks noChangeAspect="1"/>
          </p:cNvPicPr>
          <p:nvPr/>
        </p:nvPicPr>
        <p:blipFill rotWithShape="1">
          <a:blip r:embed="rId2"/>
          <a:srcRect t="15589"/>
          <a:stretch/>
        </p:blipFill>
        <p:spPr>
          <a:xfrm>
            <a:off x="5683250" y="394773"/>
            <a:ext cx="5019450" cy="6174965"/>
          </a:xfrm>
          <a:prstGeom prst="rect">
            <a:avLst/>
          </a:prstGeom>
        </p:spPr>
      </p:pic>
    </p:spTree>
    <p:extLst>
      <p:ext uri="{BB962C8B-B14F-4D97-AF65-F5344CB8AC3E}">
        <p14:creationId xmlns:p14="http://schemas.microsoft.com/office/powerpoint/2010/main" val="14794204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C5DE0017-C66B-4929-99A4-66F3D0608450}"/>
              </a:ext>
            </a:extLst>
          </p:cNvPr>
          <p:cNvSpPr txBox="1"/>
          <p:nvPr/>
        </p:nvSpPr>
        <p:spPr>
          <a:xfrm>
            <a:off x="0" y="0"/>
            <a:ext cx="11068050" cy="6858000"/>
          </a:xfrm>
          <a:prstGeom prst="rect">
            <a:avLst/>
          </a:prstGeom>
          <a:solidFill>
            <a:srgbClr val="0D799B"/>
          </a:solidFill>
        </p:spPr>
        <p:txBody>
          <a:bodyPr wrap="square" rtlCol="0">
            <a:spAutoFit/>
          </a:bodyPr>
          <a:lstStyle/>
          <a:p>
            <a:endParaRPr lang="lv-LV" dirty="0"/>
          </a:p>
        </p:txBody>
      </p:sp>
      <p:graphicFrame>
        <p:nvGraphicFramePr>
          <p:cNvPr id="6" name="Content Placeholder 5">
            <a:extLst>
              <a:ext uri="{FF2B5EF4-FFF2-40B4-BE49-F238E27FC236}">
                <a16:creationId xmlns:a16="http://schemas.microsoft.com/office/drawing/2014/main" id="{89B63BFC-100D-4C45-918C-A0E0A0942D39}"/>
              </a:ext>
            </a:extLst>
          </p:cNvPr>
          <p:cNvGraphicFramePr>
            <a:graphicFrameLocks noGrp="1"/>
          </p:cNvGraphicFramePr>
          <p:nvPr>
            <p:ph idx="1"/>
            <p:extLst>
              <p:ext uri="{D42A27DB-BD31-4B8C-83A1-F6EECF244321}">
                <p14:modId xmlns:p14="http://schemas.microsoft.com/office/powerpoint/2010/main" val="3189739232"/>
              </p:ext>
            </p:extLst>
          </p:nvPr>
        </p:nvGraphicFramePr>
        <p:xfrm>
          <a:off x="622300" y="1456566"/>
          <a:ext cx="9921622" cy="4936142"/>
        </p:xfrm>
        <a:graphic>
          <a:graphicData uri="http://schemas.openxmlformats.org/drawingml/2006/chart">
            <c:chart xmlns:c="http://schemas.openxmlformats.org/drawingml/2006/chart" xmlns:r="http://schemas.openxmlformats.org/officeDocument/2006/relationships" r:id="rId2"/>
          </a:graphicData>
        </a:graphic>
      </p:graphicFrame>
      <p:cxnSp>
        <p:nvCxnSpPr>
          <p:cNvPr id="9" name="Straight Connector 8">
            <a:extLst>
              <a:ext uri="{FF2B5EF4-FFF2-40B4-BE49-F238E27FC236}">
                <a16:creationId xmlns:a16="http://schemas.microsoft.com/office/drawing/2014/main" id="{B5702C66-7A5F-45F8-AF13-B2630678AC45}"/>
              </a:ext>
            </a:extLst>
          </p:cNvPr>
          <p:cNvCxnSpPr>
            <a:cxnSpLocks/>
          </p:cNvCxnSpPr>
          <p:nvPr/>
        </p:nvCxnSpPr>
        <p:spPr>
          <a:xfrm>
            <a:off x="2122998" y="3283891"/>
            <a:ext cx="8277308"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80191E7C-1769-4A9F-BB52-911F6D61A5E0}"/>
              </a:ext>
            </a:extLst>
          </p:cNvPr>
          <p:cNvSpPr txBox="1"/>
          <p:nvPr/>
        </p:nvSpPr>
        <p:spPr>
          <a:xfrm>
            <a:off x="342900" y="325618"/>
            <a:ext cx="9105900" cy="707886"/>
          </a:xfrm>
          <a:prstGeom prst="rect">
            <a:avLst/>
          </a:prstGeom>
          <a:noFill/>
        </p:spPr>
        <p:txBody>
          <a:bodyPr wrap="square" rtlCol="0">
            <a:spAutoFit/>
          </a:bodyPr>
          <a:lstStyle/>
          <a:p>
            <a:r>
              <a:rPr lang="lv-LV" sz="4000" b="1" dirty="0">
                <a:solidFill>
                  <a:schemeClr val="bg1"/>
                </a:solidFill>
              </a:rPr>
              <a:t>MK SLOGA BILANCE </a:t>
            </a:r>
            <a:r>
              <a:rPr lang="lv-LV" sz="4000" dirty="0">
                <a:solidFill>
                  <a:schemeClr val="bg1"/>
                </a:solidFill>
              </a:rPr>
              <a:t>/dinamika pusgadā/</a:t>
            </a:r>
          </a:p>
        </p:txBody>
      </p:sp>
    </p:spTree>
    <p:extLst>
      <p:ext uri="{BB962C8B-B14F-4D97-AF65-F5344CB8AC3E}">
        <p14:creationId xmlns:p14="http://schemas.microsoft.com/office/powerpoint/2010/main" val="24344666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0727C52-B353-4AF7-AD0A-0FF059821190}"/>
              </a:ext>
            </a:extLst>
          </p:cNvPr>
          <p:cNvPicPr>
            <a:picLocks noChangeAspect="1"/>
          </p:cNvPicPr>
          <p:nvPr/>
        </p:nvPicPr>
        <p:blipFill rotWithShape="1">
          <a:blip r:embed="rId2">
            <a:extLst>
              <a:ext uri="{28A0092B-C50C-407E-A947-70E740481C1C}">
                <a14:useLocalDpi xmlns:a14="http://schemas.microsoft.com/office/drawing/2010/main" val="0"/>
              </a:ext>
            </a:extLst>
          </a:blip>
          <a:srcRect l="9770" b="15252"/>
          <a:stretch/>
        </p:blipFill>
        <p:spPr>
          <a:xfrm>
            <a:off x="0" y="-1"/>
            <a:ext cx="11008329" cy="6858001"/>
          </a:xfrm>
          <a:prstGeom prst="rect">
            <a:avLst/>
          </a:prstGeom>
        </p:spPr>
      </p:pic>
      <p:sp>
        <p:nvSpPr>
          <p:cNvPr id="4" name="TextBox 3">
            <a:extLst>
              <a:ext uri="{FF2B5EF4-FFF2-40B4-BE49-F238E27FC236}">
                <a16:creationId xmlns:a16="http://schemas.microsoft.com/office/drawing/2014/main" id="{C345175C-A565-4C8C-B4AB-A68F274B1383}"/>
              </a:ext>
            </a:extLst>
          </p:cNvPr>
          <p:cNvSpPr txBox="1"/>
          <p:nvPr/>
        </p:nvSpPr>
        <p:spPr>
          <a:xfrm>
            <a:off x="489994" y="467435"/>
            <a:ext cx="3688306" cy="1323439"/>
          </a:xfrm>
          <a:prstGeom prst="rect">
            <a:avLst/>
          </a:prstGeom>
          <a:noFill/>
        </p:spPr>
        <p:txBody>
          <a:bodyPr wrap="square" rtlCol="0">
            <a:spAutoFit/>
          </a:bodyPr>
          <a:lstStyle/>
          <a:p>
            <a:r>
              <a:rPr lang="lv-LV" sz="4000" b="1" dirty="0"/>
              <a:t>II. MĒRĶIS 31.12.2028</a:t>
            </a:r>
          </a:p>
        </p:txBody>
      </p:sp>
    </p:spTree>
    <p:extLst>
      <p:ext uri="{BB962C8B-B14F-4D97-AF65-F5344CB8AC3E}">
        <p14:creationId xmlns:p14="http://schemas.microsoft.com/office/powerpoint/2010/main" val="13744874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98B1C3D-8F93-413D-9CF8-C0D673761F53}"/>
              </a:ext>
            </a:extLst>
          </p:cNvPr>
          <p:cNvSpPr txBox="1"/>
          <p:nvPr/>
        </p:nvSpPr>
        <p:spPr>
          <a:xfrm>
            <a:off x="0" y="0"/>
            <a:ext cx="11068050" cy="6858000"/>
          </a:xfrm>
          <a:prstGeom prst="rect">
            <a:avLst/>
          </a:prstGeom>
          <a:solidFill>
            <a:srgbClr val="0D799B"/>
          </a:solidFill>
        </p:spPr>
        <p:txBody>
          <a:bodyPr wrap="square" rtlCol="0">
            <a:spAutoFit/>
          </a:bodyPr>
          <a:lstStyle/>
          <a:p>
            <a:endParaRPr lang="lv-LV" dirty="0"/>
          </a:p>
        </p:txBody>
      </p:sp>
      <p:sp>
        <p:nvSpPr>
          <p:cNvPr id="7" name="Rectangle: Rounded Corners 6">
            <a:extLst>
              <a:ext uri="{FF2B5EF4-FFF2-40B4-BE49-F238E27FC236}">
                <a16:creationId xmlns:a16="http://schemas.microsoft.com/office/drawing/2014/main" id="{89556153-0090-40AB-BE1F-2D54EFDEDBF0}"/>
              </a:ext>
            </a:extLst>
          </p:cNvPr>
          <p:cNvSpPr/>
          <p:nvPr/>
        </p:nvSpPr>
        <p:spPr>
          <a:xfrm>
            <a:off x="593678" y="603869"/>
            <a:ext cx="9820559" cy="1238647"/>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sz="4000" dirty="0">
                <a:solidFill>
                  <a:schemeClr val="tx1"/>
                </a:solidFill>
              </a:rPr>
              <a:t>ES </a:t>
            </a:r>
            <a:r>
              <a:rPr lang="lv-LV" sz="4000" dirty="0" err="1">
                <a:solidFill>
                  <a:schemeClr val="tx1"/>
                </a:solidFill>
              </a:rPr>
              <a:t>makroekonomistu</a:t>
            </a:r>
            <a:r>
              <a:rPr lang="lv-LV" sz="4000" dirty="0">
                <a:solidFill>
                  <a:schemeClr val="tx1"/>
                </a:solidFill>
              </a:rPr>
              <a:t> pieņēmums: </a:t>
            </a:r>
          </a:p>
          <a:p>
            <a:pPr algn="ctr"/>
            <a:r>
              <a:rPr lang="lv-LV" sz="4000" dirty="0">
                <a:solidFill>
                  <a:schemeClr val="tx1"/>
                </a:solidFill>
              </a:rPr>
              <a:t>ES sloga apjoms ir robežās </a:t>
            </a:r>
            <a:r>
              <a:rPr lang="lv-LV" sz="4000" b="1" dirty="0">
                <a:solidFill>
                  <a:schemeClr val="tx1"/>
                </a:solidFill>
              </a:rPr>
              <a:t>4-12% no IKP</a:t>
            </a:r>
          </a:p>
        </p:txBody>
      </p:sp>
      <p:sp>
        <p:nvSpPr>
          <p:cNvPr id="8" name="Rectangle: Rounded Corners 7">
            <a:extLst>
              <a:ext uri="{FF2B5EF4-FFF2-40B4-BE49-F238E27FC236}">
                <a16:creationId xmlns:a16="http://schemas.microsoft.com/office/drawing/2014/main" id="{186B5A46-6F61-4A7F-8D76-432A06CBBE35}"/>
              </a:ext>
            </a:extLst>
          </p:cNvPr>
          <p:cNvSpPr/>
          <p:nvPr/>
        </p:nvSpPr>
        <p:spPr>
          <a:xfrm>
            <a:off x="1300660" y="2344750"/>
            <a:ext cx="8591267" cy="1224107"/>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sz="4000" dirty="0">
                <a:solidFill>
                  <a:schemeClr val="tx1"/>
                </a:solidFill>
              </a:rPr>
              <a:t>Pieņēmums: LV = </a:t>
            </a:r>
            <a:r>
              <a:rPr lang="lv-LV" sz="4000" b="1" dirty="0">
                <a:solidFill>
                  <a:srgbClr val="FF0000"/>
                </a:solidFill>
              </a:rPr>
              <a:t>10% no IKP </a:t>
            </a:r>
          </a:p>
          <a:p>
            <a:pPr algn="ctr"/>
            <a:r>
              <a:rPr lang="lv-LV" sz="4000" b="1" dirty="0">
                <a:solidFill>
                  <a:schemeClr val="tx1"/>
                </a:solidFill>
              </a:rPr>
              <a:t>(4,3 miljardi €)</a:t>
            </a:r>
          </a:p>
        </p:txBody>
      </p:sp>
      <p:sp>
        <p:nvSpPr>
          <p:cNvPr id="9" name="Arrow: Down 8">
            <a:extLst>
              <a:ext uri="{FF2B5EF4-FFF2-40B4-BE49-F238E27FC236}">
                <a16:creationId xmlns:a16="http://schemas.microsoft.com/office/drawing/2014/main" id="{3353E9CA-64A2-4D9D-BB82-9BD6B1088366}"/>
              </a:ext>
            </a:extLst>
          </p:cNvPr>
          <p:cNvSpPr/>
          <p:nvPr/>
        </p:nvSpPr>
        <p:spPr>
          <a:xfrm>
            <a:off x="5446169" y="1897315"/>
            <a:ext cx="464024" cy="429904"/>
          </a:xfrm>
          <a:prstGeom prst="down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10" name="Arrow: Down 9">
            <a:extLst>
              <a:ext uri="{FF2B5EF4-FFF2-40B4-BE49-F238E27FC236}">
                <a16:creationId xmlns:a16="http://schemas.microsoft.com/office/drawing/2014/main" id="{C7D4D8A8-D289-4E8A-B614-936FFC41ECB6}"/>
              </a:ext>
            </a:extLst>
          </p:cNvPr>
          <p:cNvSpPr/>
          <p:nvPr/>
        </p:nvSpPr>
        <p:spPr>
          <a:xfrm>
            <a:off x="5463725" y="3696521"/>
            <a:ext cx="464024" cy="429904"/>
          </a:xfrm>
          <a:prstGeom prst="down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11" name="Rectangle: Rounded Corners 10">
            <a:extLst>
              <a:ext uri="{FF2B5EF4-FFF2-40B4-BE49-F238E27FC236}">
                <a16:creationId xmlns:a16="http://schemas.microsoft.com/office/drawing/2014/main" id="{ED40E828-03CD-4F1F-BEC0-99B6203BFB7F}"/>
              </a:ext>
            </a:extLst>
          </p:cNvPr>
          <p:cNvSpPr/>
          <p:nvPr/>
        </p:nvSpPr>
        <p:spPr>
          <a:xfrm>
            <a:off x="2289270" y="4176378"/>
            <a:ext cx="6489510" cy="781334"/>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sz="4000" b="1" dirty="0">
                <a:solidFill>
                  <a:schemeClr val="tx1"/>
                </a:solidFill>
              </a:rPr>
              <a:t>Mērķis (%) </a:t>
            </a:r>
            <a:r>
              <a:rPr lang="lv-LV" sz="4000" b="1" dirty="0">
                <a:solidFill>
                  <a:srgbClr val="FF0000"/>
                </a:solidFill>
              </a:rPr>
              <a:t>-</a:t>
            </a:r>
            <a:r>
              <a:rPr lang="lv-LV" sz="2400" b="1" dirty="0">
                <a:solidFill>
                  <a:srgbClr val="FF0000"/>
                </a:solidFill>
              </a:rPr>
              <a:t> </a:t>
            </a:r>
            <a:r>
              <a:rPr lang="lv-LV" sz="4000" b="1" dirty="0">
                <a:solidFill>
                  <a:srgbClr val="FF0000"/>
                </a:solidFill>
              </a:rPr>
              <a:t>25%</a:t>
            </a:r>
            <a:endParaRPr lang="lv-LV" sz="2400" b="1" dirty="0">
              <a:solidFill>
                <a:srgbClr val="FF0000"/>
              </a:solidFill>
            </a:endParaRPr>
          </a:p>
        </p:txBody>
      </p:sp>
      <p:sp>
        <p:nvSpPr>
          <p:cNvPr id="12" name="Arrow: Down 11">
            <a:extLst>
              <a:ext uri="{FF2B5EF4-FFF2-40B4-BE49-F238E27FC236}">
                <a16:creationId xmlns:a16="http://schemas.microsoft.com/office/drawing/2014/main" id="{A259F054-4567-4301-B7AC-1543DB09CF4C}"/>
              </a:ext>
            </a:extLst>
          </p:cNvPr>
          <p:cNvSpPr/>
          <p:nvPr/>
        </p:nvSpPr>
        <p:spPr>
          <a:xfrm>
            <a:off x="5503957" y="5069246"/>
            <a:ext cx="464024" cy="429904"/>
          </a:xfrm>
          <a:prstGeom prst="down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13" name="Rectangle: Rounded Corners 12">
            <a:extLst>
              <a:ext uri="{FF2B5EF4-FFF2-40B4-BE49-F238E27FC236}">
                <a16:creationId xmlns:a16="http://schemas.microsoft.com/office/drawing/2014/main" id="{0D271FE8-51A0-4762-8AE1-9BE0B9B21488}"/>
              </a:ext>
            </a:extLst>
          </p:cNvPr>
          <p:cNvSpPr/>
          <p:nvPr/>
        </p:nvSpPr>
        <p:spPr>
          <a:xfrm>
            <a:off x="922492" y="5596658"/>
            <a:ext cx="9273473" cy="78133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sz="4000" b="1" dirty="0">
                <a:solidFill>
                  <a:schemeClr val="tx1"/>
                </a:solidFill>
              </a:rPr>
              <a:t>Mērķis (€) 31.12.2028 =</a:t>
            </a:r>
            <a:r>
              <a:rPr lang="lv-LV" sz="4000" b="1" dirty="0">
                <a:solidFill>
                  <a:srgbClr val="FF0000"/>
                </a:solidFill>
              </a:rPr>
              <a:t> -1 miljards €</a:t>
            </a:r>
          </a:p>
        </p:txBody>
      </p:sp>
    </p:spTree>
    <p:extLst>
      <p:ext uri="{BB962C8B-B14F-4D97-AF65-F5344CB8AC3E}">
        <p14:creationId xmlns:p14="http://schemas.microsoft.com/office/powerpoint/2010/main" val="23308171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C399033-D0F5-4177-B454-7CEC0E91AF3D}"/>
              </a:ext>
            </a:extLst>
          </p:cNvPr>
          <p:cNvSpPr txBox="1"/>
          <p:nvPr/>
        </p:nvSpPr>
        <p:spPr>
          <a:xfrm>
            <a:off x="-50800" y="0"/>
            <a:ext cx="11068050" cy="6858000"/>
          </a:xfrm>
          <a:prstGeom prst="rect">
            <a:avLst/>
          </a:prstGeom>
          <a:solidFill>
            <a:srgbClr val="0D799B"/>
          </a:solidFill>
        </p:spPr>
        <p:txBody>
          <a:bodyPr wrap="square" rtlCol="0">
            <a:spAutoFit/>
          </a:bodyPr>
          <a:lstStyle/>
          <a:p>
            <a:endParaRPr lang="lv-LV" dirty="0"/>
          </a:p>
        </p:txBody>
      </p:sp>
      <p:sp>
        <p:nvSpPr>
          <p:cNvPr id="5" name="Rectangle: Rounded Corners 4">
            <a:extLst>
              <a:ext uri="{FF2B5EF4-FFF2-40B4-BE49-F238E27FC236}">
                <a16:creationId xmlns:a16="http://schemas.microsoft.com/office/drawing/2014/main" id="{04ED5260-9FF1-49D3-A2C8-84A4C25D3E6D}"/>
              </a:ext>
            </a:extLst>
          </p:cNvPr>
          <p:cNvSpPr/>
          <p:nvPr/>
        </p:nvSpPr>
        <p:spPr>
          <a:xfrm>
            <a:off x="2052637" y="1511144"/>
            <a:ext cx="8291512" cy="1543050"/>
          </a:xfrm>
          <a:prstGeom prst="roundRect">
            <a:avLst>
              <a:gd name="adj" fmla="val 1131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lv-LV" sz="2800" b="1" dirty="0">
                <a:solidFill>
                  <a:schemeClr val="tx1"/>
                </a:solidFill>
              </a:rPr>
              <a:t>Standard </a:t>
            </a:r>
            <a:r>
              <a:rPr lang="lv-LV" sz="2800" b="1" dirty="0" err="1">
                <a:solidFill>
                  <a:schemeClr val="tx1"/>
                </a:solidFill>
              </a:rPr>
              <a:t>Cost</a:t>
            </a:r>
            <a:r>
              <a:rPr lang="lv-LV" sz="2800" b="1" dirty="0">
                <a:solidFill>
                  <a:schemeClr val="tx1"/>
                </a:solidFill>
              </a:rPr>
              <a:t> </a:t>
            </a:r>
            <a:r>
              <a:rPr lang="lv-LV" sz="2800" b="1" dirty="0" err="1">
                <a:solidFill>
                  <a:schemeClr val="tx1"/>
                </a:solidFill>
              </a:rPr>
              <a:t>Model</a:t>
            </a:r>
            <a:r>
              <a:rPr lang="lv-LV" sz="2800" b="1" dirty="0">
                <a:solidFill>
                  <a:schemeClr val="tx1"/>
                </a:solidFill>
              </a:rPr>
              <a:t>. </a:t>
            </a:r>
            <a:r>
              <a:rPr lang="lv-LV" sz="2800" dirty="0">
                <a:solidFill>
                  <a:schemeClr val="tx1"/>
                </a:solidFill>
              </a:rPr>
              <a:t>Starptautiski atzīta metodoloģija. Apstiprināta arī Latvijā. Piem., </a:t>
            </a:r>
            <a:r>
              <a:rPr lang="lv-LV" sz="2800" i="1" dirty="0">
                <a:solidFill>
                  <a:schemeClr val="tx1"/>
                </a:solidFill>
              </a:rPr>
              <a:t>laiks vienam X reizes gadā X stundas likme X subjektu skaits </a:t>
            </a:r>
            <a:endParaRPr lang="lv-LV" sz="2800" dirty="0">
              <a:solidFill>
                <a:schemeClr val="tx1"/>
              </a:solidFill>
            </a:endParaRPr>
          </a:p>
        </p:txBody>
      </p:sp>
      <p:sp>
        <p:nvSpPr>
          <p:cNvPr id="11" name="TextBox 10">
            <a:extLst>
              <a:ext uri="{FF2B5EF4-FFF2-40B4-BE49-F238E27FC236}">
                <a16:creationId xmlns:a16="http://schemas.microsoft.com/office/drawing/2014/main" id="{47875366-B6EF-4AA2-B68E-DE8BE90ECBEB}"/>
              </a:ext>
            </a:extLst>
          </p:cNvPr>
          <p:cNvSpPr txBox="1"/>
          <p:nvPr/>
        </p:nvSpPr>
        <p:spPr>
          <a:xfrm>
            <a:off x="593725" y="431800"/>
            <a:ext cx="7854950" cy="707886"/>
          </a:xfrm>
          <a:prstGeom prst="rect">
            <a:avLst/>
          </a:prstGeom>
          <a:noFill/>
        </p:spPr>
        <p:txBody>
          <a:bodyPr wrap="square" rtlCol="0">
            <a:spAutoFit/>
          </a:bodyPr>
          <a:lstStyle/>
          <a:p>
            <a:r>
              <a:rPr lang="lv-LV" sz="4000" b="1" dirty="0">
                <a:solidFill>
                  <a:schemeClr val="bg1"/>
                </a:solidFill>
              </a:rPr>
              <a:t>KĀ APRĒĶINĀT?</a:t>
            </a:r>
          </a:p>
        </p:txBody>
      </p:sp>
      <p:sp>
        <p:nvSpPr>
          <p:cNvPr id="12" name="Oval 11">
            <a:extLst>
              <a:ext uri="{FF2B5EF4-FFF2-40B4-BE49-F238E27FC236}">
                <a16:creationId xmlns:a16="http://schemas.microsoft.com/office/drawing/2014/main" id="{B4240973-B536-4721-82F0-39440E063AE8}"/>
              </a:ext>
            </a:extLst>
          </p:cNvPr>
          <p:cNvSpPr/>
          <p:nvPr/>
        </p:nvSpPr>
        <p:spPr>
          <a:xfrm>
            <a:off x="593725" y="1770907"/>
            <a:ext cx="1025525" cy="1023524"/>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18" name="Rectangle: Rounded Corners 17">
            <a:extLst>
              <a:ext uri="{FF2B5EF4-FFF2-40B4-BE49-F238E27FC236}">
                <a16:creationId xmlns:a16="http://schemas.microsoft.com/office/drawing/2014/main" id="{17ABA877-683C-4335-807D-85B56D8D2952}"/>
              </a:ext>
            </a:extLst>
          </p:cNvPr>
          <p:cNvSpPr/>
          <p:nvPr/>
        </p:nvSpPr>
        <p:spPr>
          <a:xfrm>
            <a:off x="2052637" y="3658947"/>
            <a:ext cx="8291513" cy="2386253"/>
          </a:xfrm>
          <a:prstGeom prst="roundRect">
            <a:avLst>
              <a:gd name="adj" fmla="val 7449"/>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lv-LV" sz="2800" b="1" dirty="0">
                <a:solidFill>
                  <a:schemeClr val="tx1"/>
                </a:solidFill>
              </a:rPr>
              <a:t>Tā nav valsts budžeta nauda, </a:t>
            </a:r>
            <a:r>
              <a:rPr lang="lv-LV" sz="2800" dirty="0">
                <a:solidFill>
                  <a:schemeClr val="tx1"/>
                </a:solidFill>
              </a:rPr>
              <a:t>bet virtuāla uzņēmēju un iedzīvotāju nauda, ko viņi iztērē regulējuma izpildei gadā. Tomēr, mazinot procedūras, mazinās arī laika patēriņš publiskajā pārvaldē, kas rada iespēju mazināt personālu, vai ātrāk veikt saglabātos pienākumus. </a:t>
            </a:r>
          </a:p>
        </p:txBody>
      </p:sp>
      <p:pic>
        <p:nvPicPr>
          <p:cNvPr id="7" name="Graphic 6" descr="Ruler with solid fill">
            <a:extLst>
              <a:ext uri="{FF2B5EF4-FFF2-40B4-BE49-F238E27FC236}">
                <a16:creationId xmlns:a16="http://schemas.microsoft.com/office/drawing/2014/main" id="{AC7B01D2-D4E1-46FC-BD94-341C27A570A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810607" y="1956437"/>
            <a:ext cx="652463" cy="652463"/>
          </a:xfrm>
          <a:prstGeom prst="rect">
            <a:avLst/>
          </a:prstGeom>
        </p:spPr>
      </p:pic>
      <p:sp>
        <p:nvSpPr>
          <p:cNvPr id="15" name="Oval 14">
            <a:extLst>
              <a:ext uri="{FF2B5EF4-FFF2-40B4-BE49-F238E27FC236}">
                <a16:creationId xmlns:a16="http://schemas.microsoft.com/office/drawing/2014/main" id="{16B392B5-B550-4590-B412-1BE83B985027}"/>
              </a:ext>
            </a:extLst>
          </p:cNvPr>
          <p:cNvSpPr/>
          <p:nvPr/>
        </p:nvSpPr>
        <p:spPr>
          <a:xfrm>
            <a:off x="593725" y="4224692"/>
            <a:ext cx="1025525" cy="1023524"/>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pic>
        <p:nvPicPr>
          <p:cNvPr id="16" name="Graphic 15" descr="Briefcase with solid fill">
            <a:extLst>
              <a:ext uri="{FF2B5EF4-FFF2-40B4-BE49-F238E27FC236}">
                <a16:creationId xmlns:a16="http://schemas.microsoft.com/office/drawing/2014/main" id="{F212760D-B117-4018-83FD-E5E6136BA09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49904" y="4379871"/>
            <a:ext cx="713166" cy="713166"/>
          </a:xfrm>
          <a:prstGeom prst="rect">
            <a:avLst/>
          </a:prstGeom>
        </p:spPr>
      </p:pic>
    </p:spTree>
    <p:extLst>
      <p:ext uri="{BB962C8B-B14F-4D97-AF65-F5344CB8AC3E}">
        <p14:creationId xmlns:p14="http://schemas.microsoft.com/office/powerpoint/2010/main" val="31989941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FE55D75-8A09-4C2E-AC10-AE2C36C84937}"/>
              </a:ext>
            </a:extLst>
          </p:cNvPr>
          <p:cNvPicPr>
            <a:picLocks noChangeAspect="1"/>
          </p:cNvPicPr>
          <p:nvPr/>
        </p:nvPicPr>
        <p:blipFill rotWithShape="1">
          <a:blip r:embed="rId2">
            <a:extLst>
              <a:ext uri="{28A0092B-C50C-407E-A947-70E740481C1C}">
                <a14:useLocalDpi xmlns:a14="http://schemas.microsoft.com/office/drawing/2010/main" val="0"/>
              </a:ext>
            </a:extLst>
          </a:blip>
          <a:srcRect l="8042"/>
          <a:stretch/>
        </p:blipFill>
        <p:spPr>
          <a:xfrm>
            <a:off x="77694" y="49877"/>
            <a:ext cx="10964316" cy="6808123"/>
          </a:xfrm>
          <a:prstGeom prst="rect">
            <a:avLst/>
          </a:prstGeom>
        </p:spPr>
      </p:pic>
      <p:sp>
        <p:nvSpPr>
          <p:cNvPr id="6" name="TextBox 5">
            <a:extLst>
              <a:ext uri="{FF2B5EF4-FFF2-40B4-BE49-F238E27FC236}">
                <a16:creationId xmlns:a16="http://schemas.microsoft.com/office/drawing/2014/main" id="{B2F0E589-5E6E-4430-8387-4994532B19A5}"/>
              </a:ext>
            </a:extLst>
          </p:cNvPr>
          <p:cNvSpPr txBox="1"/>
          <p:nvPr/>
        </p:nvSpPr>
        <p:spPr>
          <a:xfrm>
            <a:off x="596348" y="461175"/>
            <a:ext cx="5099602" cy="1323439"/>
          </a:xfrm>
          <a:prstGeom prst="rect">
            <a:avLst/>
          </a:prstGeom>
          <a:noFill/>
        </p:spPr>
        <p:txBody>
          <a:bodyPr wrap="square" rtlCol="0">
            <a:spAutoFit/>
          </a:bodyPr>
          <a:lstStyle/>
          <a:p>
            <a:r>
              <a:rPr lang="lv-LV" sz="4000" b="1" dirty="0">
                <a:solidFill>
                  <a:schemeClr val="bg1"/>
                </a:solidFill>
              </a:rPr>
              <a:t>III. BAG PRIEKŠLIKUMU 4.GROZS</a:t>
            </a:r>
          </a:p>
        </p:txBody>
      </p:sp>
    </p:spTree>
    <p:extLst>
      <p:ext uri="{BB962C8B-B14F-4D97-AF65-F5344CB8AC3E}">
        <p14:creationId xmlns:p14="http://schemas.microsoft.com/office/powerpoint/2010/main" val="6038631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C9790D54-716B-411A-B7D9-C61CB100E02A}"/>
              </a:ext>
            </a:extLst>
          </p:cNvPr>
          <p:cNvSpPr/>
          <p:nvPr/>
        </p:nvSpPr>
        <p:spPr>
          <a:xfrm>
            <a:off x="217246" y="1686336"/>
            <a:ext cx="699831"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EBCDC24F-8C18-46C3-AD02-114CE4502008}"/>
              </a:ext>
            </a:extLst>
          </p:cNvPr>
          <p:cNvSpPr/>
          <p:nvPr/>
        </p:nvSpPr>
        <p:spPr>
          <a:xfrm>
            <a:off x="184531" y="3652500"/>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Oval 2">
            <a:extLst>
              <a:ext uri="{FF2B5EF4-FFF2-40B4-BE49-F238E27FC236}">
                <a16:creationId xmlns:a16="http://schemas.microsoft.com/office/drawing/2014/main" id="{1DB1AAF2-9E2E-4811-BD16-91FC84144623}"/>
              </a:ext>
            </a:extLst>
          </p:cNvPr>
          <p:cNvSpPr/>
          <p:nvPr/>
        </p:nvSpPr>
        <p:spPr>
          <a:xfrm>
            <a:off x="193642" y="5275455"/>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v-LV" sz="2000" b="1" i="0" u="none" strike="noStrike" kern="1200" cap="none" spc="0" normalizeH="0" baseline="0" noProof="0" dirty="0">
                <a:ln>
                  <a:noFill/>
                </a:ln>
                <a:solidFill>
                  <a:prstClr val="black"/>
                </a:solidFill>
                <a:effectLst/>
                <a:uLnTx/>
                <a:uFillTx/>
                <a:latin typeface="Calibri" panose="020F0502020204030204"/>
                <a:ea typeface="+mn-ea"/>
                <a:cs typeface="+mn-cs"/>
              </a:rPr>
              <a:t>NB</a:t>
            </a:r>
          </a:p>
        </p:txBody>
      </p:sp>
      <p:sp>
        <p:nvSpPr>
          <p:cNvPr id="2" name="Title 1"/>
          <p:cNvSpPr>
            <a:spLocks noGrp="1"/>
          </p:cNvSpPr>
          <p:nvPr>
            <p:ph type="title"/>
          </p:nvPr>
        </p:nvSpPr>
        <p:spPr>
          <a:xfrm>
            <a:off x="2366994" y="277217"/>
            <a:ext cx="7458012" cy="589371"/>
          </a:xfrm>
        </p:spPr>
        <p:txBody>
          <a:bodyPr>
            <a:normAutofit/>
          </a:bodyPr>
          <a:lstStyle/>
          <a:p>
            <a:pPr algn="ctr"/>
            <a:r>
              <a:rPr lang="lv-LV" sz="3200" b="1" dirty="0">
                <a:latin typeface="Calibri" panose="020F0502020204030204" pitchFamily="34" charset="0"/>
                <a:ea typeface="Calibri" panose="020F0502020204030204" pitchFamily="34" charset="0"/>
                <a:cs typeface="Calibri" panose="020F0502020204030204" pitchFamily="34" charset="0"/>
              </a:rPr>
              <a:t>Vienkāršot reklāmas loteriju regulējumu</a:t>
            </a:r>
            <a:endParaRPr lang="lv-LV" sz="3200" b="1" dirty="0">
              <a:latin typeface="Roboto" panose="02000000000000000000" pitchFamily="2" charset="0"/>
              <a:ea typeface="Roboto" panose="02000000000000000000" pitchFamily="2" charset="0"/>
            </a:endParaRPr>
          </a:p>
        </p:txBody>
      </p:sp>
      <p:pic>
        <p:nvPicPr>
          <p:cNvPr id="1026" name="Picture 2" descr="Maps Lighthouse Icon | Android Iconpack | Icons8">
            <a:extLst>
              <a:ext uri="{FF2B5EF4-FFF2-40B4-BE49-F238E27FC236}">
                <a16:creationId xmlns:a16="http://schemas.microsoft.com/office/drawing/2014/main" id="{5D405728-0887-4C28-8875-F6A76E28923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1359" y="1830328"/>
            <a:ext cx="374205" cy="37420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uro symbol&quot; Icon - Download for free – Iconduck">
            <a:extLst>
              <a:ext uri="{FF2B5EF4-FFF2-40B4-BE49-F238E27FC236}">
                <a16:creationId xmlns:a16="http://schemas.microsoft.com/office/drawing/2014/main" id="{3561D012-DB6A-42D0-BEAE-C9F1B3FE571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0364" y="3845899"/>
            <a:ext cx="306391" cy="306391"/>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Rounded Corners 6">
            <a:extLst>
              <a:ext uri="{FF2B5EF4-FFF2-40B4-BE49-F238E27FC236}">
                <a16:creationId xmlns:a16="http://schemas.microsoft.com/office/drawing/2014/main" id="{466C4F9C-473A-43F2-85CD-E3737AFEDC3B}"/>
              </a:ext>
            </a:extLst>
          </p:cNvPr>
          <p:cNvSpPr/>
          <p:nvPr/>
        </p:nvSpPr>
        <p:spPr>
          <a:xfrm>
            <a:off x="1117599" y="1124074"/>
            <a:ext cx="10835341" cy="1817020"/>
          </a:xfrm>
          <a:prstGeom prst="roundRect">
            <a:avLst>
              <a:gd name="adj" fmla="val 6560"/>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400" b="1" i="0" u="sng" strike="noStrike" kern="1200" cap="none" spc="0" normalizeH="0" baseline="0" noProof="0" dirty="0">
                <a:ln>
                  <a:noFill/>
                </a:ln>
                <a:solidFill>
                  <a:srgbClr val="C00000"/>
                </a:solidFill>
                <a:effectLst/>
                <a:uLnTx/>
                <a:uFillTx/>
                <a:latin typeface="Calibri" panose="020F0502020204030204"/>
                <a:ea typeface="+mn-ea"/>
                <a:cs typeface="+mn-cs"/>
              </a:rPr>
              <a:t>Šobrīd</a:t>
            </a:r>
            <a:r>
              <a:rPr kumimoji="0" lang="lv-LV" sz="2400" b="1" i="0" u="none" strike="noStrike" kern="1200" cap="none" spc="0" normalizeH="0" baseline="0" noProof="0" dirty="0">
                <a:ln>
                  <a:noFill/>
                </a:ln>
                <a:solidFill>
                  <a:srgbClr val="C00000"/>
                </a:solidFill>
                <a:effectLst/>
                <a:uLnTx/>
                <a:uFillTx/>
                <a:latin typeface="Calibri" panose="020F0502020204030204"/>
                <a:ea typeface="+mn-ea"/>
                <a:cs typeface="+mn-cs"/>
              </a:rPr>
              <a:t> </a:t>
            </a:r>
            <a:r>
              <a:rPr kumimoji="0" lang="lv-LV" sz="2400" i="0" u="none" strike="noStrike" kern="1200" cap="none" spc="0" normalizeH="0" baseline="0" noProof="0" dirty="0">
                <a:ln>
                  <a:noFill/>
                </a:ln>
                <a:solidFill>
                  <a:srgbClr val="C00000"/>
                </a:solidFill>
                <a:effectLst/>
                <a:uLnTx/>
                <a:uFillTx/>
                <a:latin typeface="Calibri" panose="020F0502020204030204"/>
                <a:ea typeface="+mn-ea"/>
                <a:cs typeface="+mn-cs"/>
              </a:rPr>
              <a:t>loterijām, kuras paredzētas kā reklāma, nepieciešams veikt procedūras kā azartspēlēm, tādējādi radot neracionālu slogu ražotājiem un uzraudzības iestādei.  </a:t>
            </a:r>
            <a:r>
              <a:rPr kumimoji="0" lang="lv-LV" sz="2400" b="1" i="0" u="none" strike="noStrike" kern="1200" cap="none" spc="0" normalizeH="0" baseline="0" noProof="0" dirty="0">
                <a:ln>
                  <a:noFill/>
                </a:ln>
                <a:solidFill>
                  <a:srgbClr val="C00000"/>
                </a:solidFill>
                <a:effectLst/>
                <a:uLnTx/>
                <a:uFillTx/>
                <a:latin typeface="Calibri" panose="020F0502020204030204"/>
                <a:ea typeface="+mn-ea"/>
                <a:cs typeface="+mn-cs"/>
              </a:rPr>
              <a:t> </a:t>
            </a:r>
            <a:r>
              <a:rPr kumimoji="0" lang="lv-LV" sz="2400" b="1" i="0" u="sng" strike="noStrike" kern="1200" cap="none" spc="0" normalizeH="0" baseline="0" noProof="0" dirty="0">
                <a:ln>
                  <a:noFill/>
                </a:ln>
                <a:solidFill>
                  <a:srgbClr val="C00000"/>
                </a:solidFill>
                <a:effectLst/>
                <a:uLnTx/>
                <a:uFillTx/>
                <a:latin typeface="Calibri" panose="020F0502020204030204"/>
                <a:ea typeface="+mn-ea"/>
                <a:cs typeface="+mn-cs"/>
              </a:rPr>
              <a:t>Priekšlikums</a:t>
            </a:r>
            <a:r>
              <a:rPr kumimoji="0" lang="lv-LV" sz="2400" b="1" i="0" u="none" strike="noStrike" kern="1200" cap="none" spc="0" normalizeH="0" baseline="0" noProof="0" dirty="0">
                <a:ln>
                  <a:noFill/>
                </a:ln>
                <a:solidFill>
                  <a:srgbClr val="C00000"/>
                </a:solidFill>
                <a:effectLst/>
                <a:uLnTx/>
                <a:uFillTx/>
                <a:latin typeface="Calibri" panose="020F0502020204030204"/>
                <a:ea typeface="+mn-ea"/>
                <a:cs typeface="+mn-cs"/>
              </a:rPr>
              <a:t>: </a:t>
            </a:r>
            <a:r>
              <a:rPr kumimoji="0" lang="lv-LV" sz="2400" i="0" u="none" strike="noStrike" kern="1200" cap="none" spc="0" normalizeH="0" baseline="0" noProof="0" dirty="0">
                <a:ln>
                  <a:noFill/>
                </a:ln>
                <a:solidFill>
                  <a:srgbClr val="C00000"/>
                </a:solidFill>
                <a:effectLst/>
                <a:uLnTx/>
                <a:uFillTx/>
                <a:latin typeface="Calibri" panose="020F0502020204030204"/>
                <a:ea typeface="+mn-ea"/>
                <a:cs typeface="+mn-cs"/>
              </a:rPr>
              <a:t>Aizstāt reģistrācijas pienākumu ar digitālu paziņošanu tādām loterijām, kas paredzētas kā reklāma precēm vai pakalpojumiem</a:t>
            </a:r>
          </a:p>
        </p:txBody>
      </p:sp>
      <p:sp>
        <p:nvSpPr>
          <p:cNvPr id="16" name="Rectangle: Rounded Corners 15">
            <a:extLst>
              <a:ext uri="{FF2B5EF4-FFF2-40B4-BE49-F238E27FC236}">
                <a16:creationId xmlns:a16="http://schemas.microsoft.com/office/drawing/2014/main" id="{D5152956-EC5A-4C63-8878-5B83F762820A}"/>
              </a:ext>
            </a:extLst>
          </p:cNvPr>
          <p:cNvSpPr/>
          <p:nvPr/>
        </p:nvSpPr>
        <p:spPr>
          <a:xfrm>
            <a:off x="1117598" y="3114915"/>
            <a:ext cx="10835341" cy="1666848"/>
          </a:xfrm>
          <a:prstGeom prst="roundRect">
            <a:avLst>
              <a:gd name="adj" fmla="val 6774"/>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① Atbrīvosies Izložu un azartspēļu uzraudzības inspekcijas resursi</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② Komersantiem lētāk un ātrāk</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③ Uz ekonomiku nebūtiska pozitīva ietekme</a:t>
            </a:r>
            <a:endParaRPr kumimoji="0" lang="lv-LV"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BD0DAA7-119C-4526-86AB-1D124D9C90B6}"/>
              </a:ext>
            </a:extLst>
          </p:cNvPr>
          <p:cNvSpPr txBox="1"/>
          <p:nvPr/>
        </p:nvSpPr>
        <p:spPr>
          <a:xfrm>
            <a:off x="10901082" y="6473812"/>
            <a:ext cx="1129553" cy="230832"/>
          </a:xfrm>
          <a:prstGeom prst="rect">
            <a:avLst/>
          </a:prstGeom>
          <a:noFill/>
        </p:spPr>
        <p:txBody>
          <a:bodyPr wrap="square" rtlCol="0">
            <a:spAutoFit/>
          </a:bodyPr>
          <a:lstStyle/>
          <a:p>
            <a:r>
              <a:rPr lang="lv-LV" sz="900" dirty="0"/>
              <a:t>Statuss:  05.03.2026</a:t>
            </a:r>
          </a:p>
        </p:txBody>
      </p:sp>
      <p:sp>
        <p:nvSpPr>
          <p:cNvPr id="5" name="TextBox 4">
            <a:extLst>
              <a:ext uri="{FF2B5EF4-FFF2-40B4-BE49-F238E27FC236}">
                <a16:creationId xmlns:a16="http://schemas.microsoft.com/office/drawing/2014/main" id="{B17CED27-4FC4-4A56-99F4-66199E4B53CC}"/>
              </a:ext>
            </a:extLst>
          </p:cNvPr>
          <p:cNvSpPr txBox="1"/>
          <p:nvPr/>
        </p:nvSpPr>
        <p:spPr>
          <a:xfrm>
            <a:off x="1054474" y="6412682"/>
            <a:ext cx="1243845" cy="261610"/>
          </a:xfrm>
          <a:prstGeom prst="rect">
            <a:avLst/>
          </a:prstGeom>
          <a:noFill/>
        </p:spPr>
        <p:txBody>
          <a:bodyPr wrap="square" rtlCol="0">
            <a:spAutoFit/>
          </a:bodyPr>
          <a:lstStyle/>
          <a:p>
            <a:r>
              <a:rPr lang="lv-LV" sz="1050" dirty="0"/>
              <a:t>10.11.2025</a:t>
            </a:r>
          </a:p>
        </p:txBody>
      </p:sp>
      <p:sp>
        <p:nvSpPr>
          <p:cNvPr id="13" name="Oval 12">
            <a:extLst>
              <a:ext uri="{FF2B5EF4-FFF2-40B4-BE49-F238E27FC236}">
                <a16:creationId xmlns:a16="http://schemas.microsoft.com/office/drawing/2014/main" id="{186C0094-BA70-4598-ABD4-52984928C93E}"/>
              </a:ext>
            </a:extLst>
          </p:cNvPr>
          <p:cNvSpPr/>
          <p:nvPr/>
        </p:nvSpPr>
        <p:spPr>
          <a:xfrm>
            <a:off x="174229" y="208796"/>
            <a:ext cx="785864" cy="771099"/>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sz="2800" b="1" dirty="0">
                <a:solidFill>
                  <a:schemeClr val="bg1"/>
                </a:solidFill>
              </a:rPr>
              <a:t>2</a:t>
            </a:r>
          </a:p>
        </p:txBody>
      </p:sp>
      <p:sp>
        <p:nvSpPr>
          <p:cNvPr id="14" name="Rectangle: Rounded Corners 13">
            <a:extLst>
              <a:ext uri="{FF2B5EF4-FFF2-40B4-BE49-F238E27FC236}">
                <a16:creationId xmlns:a16="http://schemas.microsoft.com/office/drawing/2014/main" id="{0038150A-F4B0-4E4A-A172-95070AEF1EA1}"/>
              </a:ext>
            </a:extLst>
          </p:cNvPr>
          <p:cNvSpPr/>
          <p:nvPr/>
        </p:nvSpPr>
        <p:spPr>
          <a:xfrm>
            <a:off x="1117597" y="4963808"/>
            <a:ext cx="10835341" cy="1327959"/>
          </a:xfrm>
          <a:prstGeom prst="roundRect">
            <a:avLst>
              <a:gd name="adj" fmla="val 10501"/>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kumimoji="0" lang="lv-LV" sz="2000" b="0"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①</a:t>
            </a:r>
            <a:r>
              <a:rPr kumimoji="0" lang="lv-LV" sz="2400" b="0"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 </a:t>
            </a:r>
            <a:r>
              <a:rPr kumimoji="0" lang="lv-LV" sz="2400" b="1"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Atbildīgie</a:t>
            </a:r>
            <a:r>
              <a:rPr kumimoji="0" lang="lv-LV" sz="2400" b="0"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 FM, VID </a:t>
            </a:r>
            <a:r>
              <a:rPr lang="lv-LV" sz="2000" dirty="0">
                <a:solidFill>
                  <a:prstClr val="black"/>
                </a:solidFill>
                <a:ea typeface="Calibri" panose="020F0502020204030204" pitchFamily="34" charset="0"/>
                <a:cs typeface="Calibri" panose="020F0502020204030204" pitchFamily="34" charset="0"/>
              </a:rPr>
              <a:t>②</a:t>
            </a:r>
            <a:r>
              <a:rPr lang="lv-LV" sz="2400" dirty="0">
                <a:solidFill>
                  <a:prstClr val="black"/>
                </a:solidFill>
                <a:ea typeface="Calibri" panose="020F0502020204030204" pitchFamily="34" charset="0"/>
                <a:cs typeface="Calibri" panose="020F0502020204030204" pitchFamily="34" charset="0"/>
              </a:rPr>
              <a:t> </a:t>
            </a:r>
            <a:r>
              <a:rPr kumimoji="0" lang="lv-LV" sz="2400" b="1"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Tiesību akti</a:t>
            </a:r>
            <a:r>
              <a:rPr kumimoji="0" lang="lv-LV" sz="2400" b="0" i="0" u="none" strike="noStrike" kern="1200" cap="none" spc="0" normalizeH="0" baseline="0" noProof="0" dirty="0">
                <a:ln>
                  <a:noFill/>
                </a:ln>
                <a:solidFill>
                  <a:schemeClr val="tx1"/>
                </a:solidFill>
                <a:effectLst/>
                <a:uLnTx/>
                <a:uFillTx/>
                <a:ea typeface="Calibri" panose="020F0502020204030204" pitchFamily="34" charset="0"/>
                <a:cs typeface="Calibri" panose="020F0502020204030204" pitchFamily="34" charset="0"/>
              </a:rPr>
              <a:t>: </a:t>
            </a:r>
            <a:r>
              <a:rPr lang="lv-LV" sz="2400" dirty="0">
                <a:solidFill>
                  <a:schemeClr val="tx1"/>
                </a:solidFill>
                <a:ea typeface="Calibri" panose="020F0502020204030204" pitchFamily="34" charset="0"/>
                <a:cs typeface="Calibri" panose="020F0502020204030204" pitchFamily="34" charset="0"/>
              </a:rPr>
              <a:t>Grozījumi </a:t>
            </a:r>
            <a:r>
              <a:rPr lang="lv-LV" sz="2400" dirty="0">
                <a:solidFill>
                  <a:schemeClr val="tx1"/>
                </a:solidFill>
                <a:effectLst/>
                <a:ea typeface="Times New Roman" panose="02020603050405020304" pitchFamily="18" charset="0"/>
              </a:rPr>
              <a:t>Preču un pakalpojumu loteriju likumā</a:t>
            </a:r>
            <a:r>
              <a:rPr lang="lv-LV" sz="2400" dirty="0">
                <a:solidFill>
                  <a:schemeClr val="tx1"/>
                </a:solidFill>
                <a:ea typeface="Calibri" panose="020F0502020204030204" pitchFamily="34" charset="0"/>
                <a:cs typeface="Calibri" panose="020F0502020204030204" pitchFamily="34" charset="0"/>
              </a:rPr>
              <a:t> </a:t>
            </a:r>
            <a:r>
              <a:rPr lang="lv-LV" sz="2000" dirty="0">
                <a:solidFill>
                  <a:prstClr val="black"/>
                </a:solidFill>
                <a:ea typeface="Calibri" panose="020F0502020204030204" pitchFamily="34" charset="0"/>
                <a:cs typeface="Calibri" panose="020F0502020204030204" pitchFamily="34" charset="0"/>
              </a:rPr>
              <a:t>③</a:t>
            </a:r>
            <a:r>
              <a:rPr lang="lv-LV" sz="2400" dirty="0">
                <a:solidFill>
                  <a:schemeClr val="tx1"/>
                </a:solidFill>
                <a:ea typeface="Calibri" panose="020F0502020204030204" pitchFamily="34" charset="0"/>
                <a:cs typeface="Calibri" panose="020F0502020204030204" pitchFamily="34" charset="0"/>
              </a:rPr>
              <a:t> </a:t>
            </a:r>
            <a:r>
              <a:rPr kumimoji="0" lang="lv-LV" sz="2400" b="1" i="0" u="none" strike="noStrike" kern="1200" cap="none" spc="0" normalizeH="0" baseline="0" noProof="0" dirty="0">
                <a:ln>
                  <a:noFill/>
                </a:ln>
                <a:solidFill>
                  <a:schemeClr val="tx1"/>
                </a:solidFill>
                <a:effectLst/>
                <a:uLnTx/>
                <a:uFillTx/>
                <a:ea typeface="Calibri" panose="020F0502020204030204" pitchFamily="34" charset="0"/>
                <a:cs typeface="Calibri" panose="020F0502020204030204" pitchFamily="34" charset="0"/>
              </a:rPr>
              <a:t>Piezīmes</a:t>
            </a:r>
            <a:r>
              <a:rPr lang="lv-LV" sz="2400" dirty="0">
                <a:solidFill>
                  <a:schemeClr val="tx1"/>
                </a:solidFill>
                <a:ea typeface="Calibri" panose="020F0502020204030204" pitchFamily="34" charset="0"/>
                <a:cs typeface="Calibri" panose="020F0502020204030204" pitchFamily="34" charset="0"/>
              </a:rPr>
              <a:t>: nav</a:t>
            </a:r>
            <a:endParaRPr kumimoji="0" lang="lv-LV" sz="2400" b="0" i="0" u="none" strike="noStrike" kern="1200" cap="none" spc="0" normalizeH="0" baseline="0" noProof="0" dirty="0">
              <a:ln>
                <a:noFill/>
              </a:ln>
              <a:solidFill>
                <a:schemeClr val="tx1"/>
              </a:solidFill>
              <a:effectLst/>
              <a:uLnTx/>
              <a:uFillTx/>
              <a:ea typeface="+mn-ea"/>
              <a:cs typeface="+mn-cs"/>
            </a:endParaRPr>
          </a:p>
        </p:txBody>
      </p:sp>
    </p:spTree>
    <p:extLst>
      <p:ext uri="{BB962C8B-B14F-4D97-AF65-F5344CB8AC3E}">
        <p14:creationId xmlns:p14="http://schemas.microsoft.com/office/powerpoint/2010/main" val="20476703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C9790D54-716B-411A-B7D9-C61CB100E02A}"/>
              </a:ext>
            </a:extLst>
          </p:cNvPr>
          <p:cNvSpPr/>
          <p:nvPr/>
        </p:nvSpPr>
        <p:spPr>
          <a:xfrm>
            <a:off x="217246" y="1686336"/>
            <a:ext cx="699831"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EBCDC24F-8C18-46C3-AD02-114CE4502008}"/>
              </a:ext>
            </a:extLst>
          </p:cNvPr>
          <p:cNvSpPr/>
          <p:nvPr/>
        </p:nvSpPr>
        <p:spPr>
          <a:xfrm>
            <a:off x="184531" y="3652500"/>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Oval 2">
            <a:extLst>
              <a:ext uri="{FF2B5EF4-FFF2-40B4-BE49-F238E27FC236}">
                <a16:creationId xmlns:a16="http://schemas.microsoft.com/office/drawing/2014/main" id="{1DB1AAF2-9E2E-4811-BD16-91FC84144623}"/>
              </a:ext>
            </a:extLst>
          </p:cNvPr>
          <p:cNvSpPr/>
          <p:nvPr/>
        </p:nvSpPr>
        <p:spPr>
          <a:xfrm>
            <a:off x="193642" y="5275455"/>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v-LV" sz="2000" b="1" i="0" u="none" strike="noStrike" kern="1200" cap="none" spc="0" normalizeH="0" baseline="0" noProof="0" dirty="0">
                <a:ln>
                  <a:noFill/>
                </a:ln>
                <a:solidFill>
                  <a:prstClr val="black"/>
                </a:solidFill>
                <a:effectLst/>
                <a:uLnTx/>
                <a:uFillTx/>
                <a:latin typeface="Calibri" panose="020F0502020204030204"/>
                <a:ea typeface="+mn-ea"/>
                <a:cs typeface="+mn-cs"/>
              </a:rPr>
              <a:t>NB</a:t>
            </a:r>
          </a:p>
        </p:txBody>
      </p:sp>
      <p:sp>
        <p:nvSpPr>
          <p:cNvPr id="2" name="Title 1"/>
          <p:cNvSpPr>
            <a:spLocks noGrp="1"/>
          </p:cNvSpPr>
          <p:nvPr>
            <p:ph type="title"/>
          </p:nvPr>
        </p:nvSpPr>
        <p:spPr>
          <a:xfrm>
            <a:off x="1441450" y="277217"/>
            <a:ext cx="9459632" cy="589371"/>
          </a:xfrm>
        </p:spPr>
        <p:txBody>
          <a:bodyPr>
            <a:normAutofit fontScale="90000"/>
          </a:bodyPr>
          <a:lstStyle/>
          <a:p>
            <a:pPr algn="ctr"/>
            <a:r>
              <a:rPr lang="lv-LV" sz="3200" b="1" dirty="0">
                <a:latin typeface="Calibri" panose="020F0502020204030204" pitchFamily="34" charset="0"/>
                <a:ea typeface="Calibri" panose="020F0502020204030204" pitchFamily="34" charset="0"/>
                <a:cs typeface="Calibri" panose="020F0502020204030204" pitchFamily="34" charset="0"/>
              </a:rPr>
              <a:t>Pašvaldības atļaujām publiskajiem pasākumiem privātīpašumā ieviest «klusēšanas – piekrišanas» principu</a:t>
            </a:r>
            <a:endParaRPr lang="lv-LV" sz="3200" b="1" dirty="0">
              <a:latin typeface="Roboto" panose="02000000000000000000" pitchFamily="2" charset="0"/>
              <a:ea typeface="Roboto" panose="02000000000000000000" pitchFamily="2" charset="0"/>
            </a:endParaRPr>
          </a:p>
        </p:txBody>
      </p:sp>
      <p:pic>
        <p:nvPicPr>
          <p:cNvPr id="1026" name="Picture 2" descr="Maps Lighthouse Icon | Android Iconpack | Icons8">
            <a:extLst>
              <a:ext uri="{FF2B5EF4-FFF2-40B4-BE49-F238E27FC236}">
                <a16:creationId xmlns:a16="http://schemas.microsoft.com/office/drawing/2014/main" id="{5D405728-0887-4C28-8875-F6A76E28923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1359" y="1830328"/>
            <a:ext cx="374205" cy="37420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uro symbol&quot; Icon - Download for free – Iconduck">
            <a:extLst>
              <a:ext uri="{FF2B5EF4-FFF2-40B4-BE49-F238E27FC236}">
                <a16:creationId xmlns:a16="http://schemas.microsoft.com/office/drawing/2014/main" id="{3561D012-DB6A-42D0-BEAE-C9F1B3FE571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0364" y="3845899"/>
            <a:ext cx="306391" cy="306391"/>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Rounded Corners 6">
            <a:extLst>
              <a:ext uri="{FF2B5EF4-FFF2-40B4-BE49-F238E27FC236}">
                <a16:creationId xmlns:a16="http://schemas.microsoft.com/office/drawing/2014/main" id="{466C4F9C-473A-43F2-85CD-E3737AFEDC3B}"/>
              </a:ext>
            </a:extLst>
          </p:cNvPr>
          <p:cNvSpPr/>
          <p:nvPr/>
        </p:nvSpPr>
        <p:spPr>
          <a:xfrm>
            <a:off x="1117599" y="1124074"/>
            <a:ext cx="10835341" cy="1817020"/>
          </a:xfrm>
          <a:prstGeom prst="roundRect">
            <a:avLst>
              <a:gd name="adj" fmla="val 6560"/>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kumimoji="0" lang="lv-LV" sz="2400" b="1" i="0" u="sng" strike="noStrike" kern="1200" cap="none" spc="0" normalizeH="0" baseline="0" noProof="0" dirty="0">
                <a:ln>
                  <a:noFill/>
                </a:ln>
                <a:solidFill>
                  <a:srgbClr val="C00000"/>
                </a:solidFill>
                <a:effectLst/>
                <a:uLnTx/>
                <a:uFillTx/>
                <a:latin typeface="Calibri" panose="020F0502020204030204"/>
                <a:ea typeface="Calibri" panose="020F0502020204030204" pitchFamily="34" charset="0"/>
                <a:cs typeface="Calibri" panose="020F0502020204030204" pitchFamily="34" charset="0"/>
              </a:rPr>
              <a:t>Šobrīd</a:t>
            </a:r>
            <a:r>
              <a:rPr kumimoji="0" lang="lv-LV" sz="2400" b="1" i="0" u="none" strike="noStrike" kern="1200" cap="none" spc="0" normalizeH="0" baseline="0" noProof="0" dirty="0">
                <a:ln>
                  <a:noFill/>
                </a:ln>
                <a:solidFill>
                  <a:srgbClr val="C00000"/>
                </a:solidFill>
                <a:effectLst/>
                <a:uLnTx/>
                <a:uFillTx/>
                <a:latin typeface="Calibri" panose="020F0502020204030204"/>
                <a:ea typeface="Calibri" panose="020F0502020204030204" pitchFamily="34" charset="0"/>
                <a:cs typeface="Calibri" panose="020F0502020204030204" pitchFamily="34" charset="0"/>
              </a:rPr>
              <a:t>: </a:t>
            </a:r>
            <a:r>
              <a:rPr kumimoji="0" lang="lv-LV" sz="2400" i="0" u="none" strike="noStrike" kern="1200" cap="none" spc="0" normalizeH="0" baseline="0" noProof="0" dirty="0">
                <a:ln>
                  <a:noFill/>
                </a:ln>
                <a:solidFill>
                  <a:srgbClr val="C00000"/>
                </a:solidFill>
                <a:effectLst/>
                <a:uLnTx/>
                <a:uFillTx/>
                <a:latin typeface="Calibri" panose="020F0502020204030204"/>
                <a:ea typeface="Calibri" panose="020F0502020204030204" pitchFamily="34" charset="0"/>
                <a:cs typeface="Calibri" panose="020F0502020204030204" pitchFamily="34" charset="0"/>
              </a:rPr>
              <a:t>jebkura publiskā pasākuma organizēšanai jāsaņem pašvaldības atļauja, kas paņem laika resursu gan organizatoram, gan pašvaldībai. </a:t>
            </a:r>
            <a:r>
              <a:rPr kumimoji="0" lang="lv-LV" sz="2400" b="1" i="0" u="sng" strike="noStrike" kern="1200" cap="none" spc="0" normalizeH="0" baseline="0" noProof="0" dirty="0">
                <a:ln>
                  <a:noFill/>
                </a:ln>
                <a:solidFill>
                  <a:srgbClr val="C00000"/>
                </a:solidFill>
                <a:effectLst/>
                <a:uLnTx/>
                <a:uFillTx/>
                <a:latin typeface="Calibri" panose="020F0502020204030204"/>
                <a:ea typeface="Calibri" panose="020F0502020204030204" pitchFamily="34" charset="0"/>
                <a:cs typeface="Calibri" panose="020F0502020204030204" pitchFamily="34" charset="0"/>
              </a:rPr>
              <a:t>Priekšlikums</a:t>
            </a:r>
            <a:r>
              <a:rPr kumimoji="0" lang="lv-LV" sz="2400" i="0" u="none" strike="noStrike" kern="1200" cap="none" spc="0" normalizeH="0" baseline="0" noProof="0" dirty="0">
                <a:ln>
                  <a:noFill/>
                </a:ln>
                <a:solidFill>
                  <a:srgbClr val="C00000"/>
                </a:solidFill>
                <a:effectLst/>
                <a:uLnTx/>
                <a:uFillTx/>
                <a:latin typeface="Calibri" panose="020F0502020204030204"/>
                <a:ea typeface="Calibri" panose="020F0502020204030204" pitchFamily="34" charset="0"/>
                <a:cs typeface="Calibri" panose="020F0502020204030204" pitchFamily="34" charset="0"/>
              </a:rPr>
              <a:t>: </a:t>
            </a:r>
            <a:r>
              <a:rPr lang="lv-LV" sz="2400" dirty="0">
                <a:solidFill>
                  <a:srgbClr val="C00000"/>
                </a:solidFill>
                <a:latin typeface="Calibri" panose="020F0502020204030204" pitchFamily="34" charset="0"/>
                <a:ea typeface="Calibri" panose="020F0502020204030204" pitchFamily="34" charset="0"/>
                <a:cs typeface="Calibri" panose="020F0502020204030204" pitchFamily="34" charset="0"/>
              </a:rPr>
              <a:t>Pašvaldības atļaujām publiskajiem pasākumiem privātīpašumā (izņemot paaugstināta riska pasākumiem) ieviest «klusēšanas – piekrišanas» principu</a:t>
            </a:r>
            <a:r>
              <a:rPr kumimoji="0" lang="lv-LV" sz="2400" i="0" u="none" strike="noStrike" kern="1200" cap="none" spc="0" normalizeH="0" baseline="0" noProof="0" dirty="0">
                <a:ln>
                  <a:noFill/>
                </a:ln>
                <a:solidFill>
                  <a:srgbClr val="C00000"/>
                </a:solidFill>
                <a:effectLst/>
                <a:uLnTx/>
                <a:uFillTx/>
                <a:latin typeface="Calibri" panose="020F0502020204030204"/>
                <a:ea typeface="Calibri" panose="020F0502020204030204" pitchFamily="34" charset="0"/>
                <a:cs typeface="Calibri" panose="020F0502020204030204" pitchFamily="34" charset="0"/>
              </a:rPr>
              <a:t>. </a:t>
            </a:r>
            <a:endParaRPr kumimoji="0" lang="lv-LV" sz="3200"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sp>
        <p:nvSpPr>
          <p:cNvPr id="16" name="Rectangle: Rounded Corners 15">
            <a:extLst>
              <a:ext uri="{FF2B5EF4-FFF2-40B4-BE49-F238E27FC236}">
                <a16:creationId xmlns:a16="http://schemas.microsoft.com/office/drawing/2014/main" id="{D5152956-EC5A-4C63-8878-5B83F762820A}"/>
              </a:ext>
            </a:extLst>
          </p:cNvPr>
          <p:cNvSpPr/>
          <p:nvPr/>
        </p:nvSpPr>
        <p:spPr>
          <a:xfrm>
            <a:off x="1117598" y="3114915"/>
            <a:ext cx="10835341" cy="1666848"/>
          </a:xfrm>
          <a:prstGeom prst="roundRect">
            <a:avLst>
              <a:gd name="adj" fmla="val 6774"/>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①</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Samazinās pašvaldības izdevumi dokumentu noformēšanā</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②</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Pasākumu rīkotājiem prognozējamāki termiņi</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③</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Nav nozīmīgas ietekmes uz ekonomiku</a:t>
            </a:r>
            <a:endParaRPr kumimoji="0" lang="lv-LV"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BD0DAA7-119C-4526-86AB-1D124D9C90B6}"/>
              </a:ext>
            </a:extLst>
          </p:cNvPr>
          <p:cNvSpPr txBox="1"/>
          <p:nvPr/>
        </p:nvSpPr>
        <p:spPr>
          <a:xfrm>
            <a:off x="10901082" y="6473812"/>
            <a:ext cx="1129553" cy="230832"/>
          </a:xfrm>
          <a:prstGeom prst="rect">
            <a:avLst/>
          </a:prstGeom>
          <a:noFill/>
        </p:spPr>
        <p:txBody>
          <a:bodyPr wrap="square" rtlCol="0">
            <a:spAutoFit/>
          </a:bodyPr>
          <a:lstStyle/>
          <a:p>
            <a:r>
              <a:rPr lang="lv-LV" sz="900" dirty="0"/>
              <a:t>Statuss: 16.04.3036</a:t>
            </a:r>
          </a:p>
        </p:txBody>
      </p:sp>
      <p:sp>
        <p:nvSpPr>
          <p:cNvPr id="5" name="TextBox 4">
            <a:extLst>
              <a:ext uri="{FF2B5EF4-FFF2-40B4-BE49-F238E27FC236}">
                <a16:creationId xmlns:a16="http://schemas.microsoft.com/office/drawing/2014/main" id="{B17CED27-4FC4-4A56-99F4-66199E4B53CC}"/>
              </a:ext>
            </a:extLst>
          </p:cNvPr>
          <p:cNvSpPr txBox="1"/>
          <p:nvPr/>
        </p:nvSpPr>
        <p:spPr>
          <a:xfrm>
            <a:off x="1054474" y="6412682"/>
            <a:ext cx="1243845" cy="261610"/>
          </a:xfrm>
          <a:prstGeom prst="rect">
            <a:avLst/>
          </a:prstGeom>
          <a:noFill/>
        </p:spPr>
        <p:txBody>
          <a:bodyPr wrap="square" rtlCol="0">
            <a:spAutoFit/>
          </a:bodyPr>
          <a:lstStyle/>
          <a:p>
            <a:r>
              <a:rPr lang="lv-LV" sz="1050" dirty="0"/>
              <a:t>10.11.2025</a:t>
            </a:r>
          </a:p>
        </p:txBody>
      </p:sp>
      <p:sp>
        <p:nvSpPr>
          <p:cNvPr id="13" name="Oval 12">
            <a:extLst>
              <a:ext uri="{FF2B5EF4-FFF2-40B4-BE49-F238E27FC236}">
                <a16:creationId xmlns:a16="http://schemas.microsoft.com/office/drawing/2014/main" id="{23642D12-523E-43A2-B413-1E4DD5A5DA07}"/>
              </a:ext>
            </a:extLst>
          </p:cNvPr>
          <p:cNvSpPr/>
          <p:nvPr/>
        </p:nvSpPr>
        <p:spPr>
          <a:xfrm>
            <a:off x="174229" y="208796"/>
            <a:ext cx="785864" cy="771099"/>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sz="2800" b="1" dirty="0">
                <a:solidFill>
                  <a:schemeClr val="bg1"/>
                </a:solidFill>
              </a:rPr>
              <a:t>9</a:t>
            </a:r>
          </a:p>
        </p:txBody>
      </p:sp>
      <p:sp>
        <p:nvSpPr>
          <p:cNvPr id="14" name="Rectangle: Rounded Corners 13">
            <a:extLst>
              <a:ext uri="{FF2B5EF4-FFF2-40B4-BE49-F238E27FC236}">
                <a16:creationId xmlns:a16="http://schemas.microsoft.com/office/drawing/2014/main" id="{CCFE677D-B5B5-4C2B-A83D-C94428D306F7}"/>
              </a:ext>
            </a:extLst>
          </p:cNvPr>
          <p:cNvSpPr/>
          <p:nvPr/>
        </p:nvSpPr>
        <p:spPr>
          <a:xfrm>
            <a:off x="1117597" y="4963808"/>
            <a:ext cx="10835341" cy="1327959"/>
          </a:xfrm>
          <a:prstGeom prst="roundRect">
            <a:avLst>
              <a:gd name="adj" fmla="val 10501"/>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kumimoji="0" lang="lv-LV" sz="2000" b="0"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①</a:t>
            </a:r>
            <a:r>
              <a:rPr kumimoji="0" lang="lv-LV" sz="2400" b="0"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 </a:t>
            </a:r>
            <a:r>
              <a:rPr kumimoji="0" lang="lv-LV" sz="2400" b="1"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Atbildīgie </a:t>
            </a:r>
            <a:r>
              <a:rPr kumimoji="0" lang="lv-LV" sz="2400" b="0"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 IeM</a:t>
            </a:r>
            <a:r>
              <a:rPr lang="lv-LV" sz="2400" dirty="0">
                <a:solidFill>
                  <a:prstClr val="black"/>
                </a:solidFill>
                <a:ea typeface="Calibri" panose="020F0502020204030204" pitchFamily="34" charset="0"/>
                <a:cs typeface="Calibri" panose="020F0502020204030204" pitchFamily="34" charset="0"/>
              </a:rPr>
              <a:t>, VARAM</a:t>
            </a:r>
            <a:r>
              <a:rPr kumimoji="0" lang="lv-LV" sz="2400" b="0"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 </a:t>
            </a:r>
            <a:r>
              <a:rPr lang="lv-LV" sz="2000" dirty="0">
                <a:solidFill>
                  <a:prstClr val="black"/>
                </a:solidFill>
                <a:ea typeface="Calibri" panose="020F0502020204030204" pitchFamily="34" charset="0"/>
                <a:cs typeface="Calibri" panose="020F0502020204030204" pitchFamily="34" charset="0"/>
              </a:rPr>
              <a:t>②</a:t>
            </a:r>
            <a:r>
              <a:rPr lang="lv-LV" sz="2400" dirty="0">
                <a:solidFill>
                  <a:prstClr val="black"/>
                </a:solidFill>
                <a:ea typeface="Calibri" panose="020F0502020204030204" pitchFamily="34" charset="0"/>
                <a:cs typeface="Calibri" panose="020F0502020204030204" pitchFamily="34" charset="0"/>
              </a:rPr>
              <a:t> </a:t>
            </a:r>
            <a:r>
              <a:rPr kumimoji="0" lang="lv-LV" sz="2400" b="1"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Tiesību akti</a:t>
            </a:r>
            <a:r>
              <a:rPr kumimoji="0" lang="lv-LV" sz="2400" b="0" i="0" u="none" strike="noStrike" kern="1200" cap="none" spc="0" normalizeH="0" baseline="0" noProof="0" dirty="0">
                <a:ln>
                  <a:noFill/>
                </a:ln>
                <a:solidFill>
                  <a:schemeClr val="tx1"/>
                </a:solidFill>
                <a:effectLst/>
                <a:uLnTx/>
                <a:uFillTx/>
                <a:ea typeface="Calibri" panose="020F0502020204030204" pitchFamily="34" charset="0"/>
                <a:cs typeface="Calibri" panose="020F0502020204030204" pitchFamily="34" charset="0"/>
              </a:rPr>
              <a:t>: </a:t>
            </a:r>
            <a:r>
              <a:rPr lang="lv-LV" sz="2400" i="0" dirty="0">
                <a:solidFill>
                  <a:srgbClr val="414142"/>
                </a:solidFill>
                <a:effectLst/>
              </a:rPr>
              <a:t>Publisku izklaides un svētku pasākumu drošības likums</a:t>
            </a:r>
            <a:r>
              <a:rPr lang="lv-LV" sz="2400" dirty="0">
                <a:solidFill>
                  <a:schemeClr val="tx1"/>
                </a:solidFill>
              </a:rPr>
              <a:t> </a:t>
            </a:r>
            <a:r>
              <a:rPr lang="lv-LV" sz="2000" dirty="0">
                <a:solidFill>
                  <a:prstClr val="black"/>
                </a:solidFill>
                <a:ea typeface="Calibri" panose="020F0502020204030204" pitchFamily="34" charset="0"/>
                <a:cs typeface="Calibri" panose="020F0502020204030204" pitchFamily="34" charset="0"/>
              </a:rPr>
              <a:t>③</a:t>
            </a:r>
            <a:r>
              <a:rPr lang="lv-LV" sz="2400" dirty="0">
                <a:solidFill>
                  <a:schemeClr val="tx1"/>
                </a:solidFill>
                <a:ea typeface="Calibri" panose="020F0502020204030204" pitchFamily="34" charset="0"/>
                <a:cs typeface="Calibri" panose="020F0502020204030204" pitchFamily="34" charset="0"/>
              </a:rPr>
              <a:t> </a:t>
            </a:r>
            <a:r>
              <a:rPr kumimoji="0" lang="lv-LV" sz="2400" b="1" i="0" u="none" strike="noStrike" kern="1200" cap="none" spc="0" normalizeH="0" baseline="0" noProof="0" dirty="0">
                <a:ln>
                  <a:noFill/>
                </a:ln>
                <a:solidFill>
                  <a:schemeClr val="tx1"/>
                </a:solidFill>
                <a:effectLst/>
                <a:uLnTx/>
                <a:uFillTx/>
                <a:ea typeface="Calibri" panose="020F0502020204030204" pitchFamily="34" charset="0"/>
                <a:cs typeface="Calibri" panose="020F0502020204030204" pitchFamily="34" charset="0"/>
              </a:rPr>
              <a:t>Piezīmes</a:t>
            </a:r>
            <a:r>
              <a:rPr lang="lv-LV" sz="2400" dirty="0">
                <a:solidFill>
                  <a:schemeClr val="tx1"/>
                </a:solidFill>
                <a:ea typeface="Calibri" panose="020F0502020204030204" pitchFamily="34" charset="0"/>
                <a:cs typeface="Calibri" panose="020F0502020204030204" pitchFamily="34" charset="0"/>
              </a:rPr>
              <a:t>: nav</a:t>
            </a:r>
            <a:endParaRPr kumimoji="0" lang="lv-LV" sz="2400" b="0" i="0" u="none" strike="noStrike" kern="1200" cap="none" spc="0" normalizeH="0" baseline="0" noProof="0" dirty="0">
              <a:ln>
                <a:noFill/>
              </a:ln>
              <a:solidFill>
                <a:schemeClr val="tx1"/>
              </a:solidFill>
              <a:effectLst/>
              <a:uLnTx/>
              <a:uFillTx/>
              <a:ea typeface="+mn-ea"/>
              <a:cs typeface="+mn-cs"/>
            </a:endParaRPr>
          </a:p>
        </p:txBody>
      </p:sp>
    </p:spTree>
    <p:extLst>
      <p:ext uri="{BB962C8B-B14F-4D97-AF65-F5344CB8AC3E}">
        <p14:creationId xmlns:p14="http://schemas.microsoft.com/office/powerpoint/2010/main" val="31045911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C9790D54-716B-411A-B7D9-C61CB100E02A}"/>
              </a:ext>
            </a:extLst>
          </p:cNvPr>
          <p:cNvSpPr/>
          <p:nvPr/>
        </p:nvSpPr>
        <p:spPr>
          <a:xfrm>
            <a:off x="217246" y="1686336"/>
            <a:ext cx="699831"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EBCDC24F-8C18-46C3-AD02-114CE4502008}"/>
              </a:ext>
            </a:extLst>
          </p:cNvPr>
          <p:cNvSpPr/>
          <p:nvPr/>
        </p:nvSpPr>
        <p:spPr>
          <a:xfrm>
            <a:off x="184531" y="3652500"/>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Oval 2">
            <a:extLst>
              <a:ext uri="{FF2B5EF4-FFF2-40B4-BE49-F238E27FC236}">
                <a16:creationId xmlns:a16="http://schemas.microsoft.com/office/drawing/2014/main" id="{1DB1AAF2-9E2E-4811-BD16-91FC84144623}"/>
              </a:ext>
            </a:extLst>
          </p:cNvPr>
          <p:cNvSpPr/>
          <p:nvPr/>
        </p:nvSpPr>
        <p:spPr>
          <a:xfrm>
            <a:off x="193642" y="5275455"/>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v-LV" sz="2000" b="1" i="0" u="none" strike="noStrike" kern="1200" cap="none" spc="0" normalizeH="0" baseline="0" noProof="0" dirty="0">
                <a:ln>
                  <a:noFill/>
                </a:ln>
                <a:solidFill>
                  <a:prstClr val="black"/>
                </a:solidFill>
                <a:effectLst/>
                <a:uLnTx/>
                <a:uFillTx/>
                <a:latin typeface="Calibri" panose="020F0502020204030204"/>
                <a:ea typeface="+mn-ea"/>
                <a:cs typeface="+mn-cs"/>
              </a:rPr>
              <a:t>NB</a:t>
            </a:r>
          </a:p>
        </p:txBody>
      </p:sp>
      <p:sp>
        <p:nvSpPr>
          <p:cNvPr id="2" name="Title 1"/>
          <p:cNvSpPr>
            <a:spLocks noGrp="1"/>
          </p:cNvSpPr>
          <p:nvPr>
            <p:ph type="title"/>
          </p:nvPr>
        </p:nvSpPr>
        <p:spPr>
          <a:xfrm>
            <a:off x="1289050" y="277217"/>
            <a:ext cx="9702800" cy="589371"/>
          </a:xfrm>
        </p:spPr>
        <p:txBody>
          <a:bodyPr>
            <a:normAutofit fontScale="90000"/>
          </a:bodyPr>
          <a:lstStyle/>
          <a:p>
            <a:pPr algn="ctr"/>
            <a:r>
              <a:rPr lang="lv-LV" sz="3200" b="1" dirty="0">
                <a:latin typeface="Calibri" panose="020F0502020204030204" pitchFamily="34" charset="0"/>
                <a:ea typeface="Calibri" panose="020F0502020204030204" pitchFamily="34" charset="0"/>
                <a:cs typeface="Calibri" panose="020F0502020204030204" pitchFamily="34" charset="0"/>
              </a:rPr>
              <a:t>Izveidot iespēju EIS pievienot nemainīgos </a:t>
            </a:r>
            <a:br>
              <a:rPr lang="lv-LV" sz="3200" b="1" dirty="0">
                <a:latin typeface="Calibri" panose="020F0502020204030204" pitchFamily="34" charset="0"/>
                <a:ea typeface="Calibri" panose="020F0502020204030204" pitchFamily="34" charset="0"/>
                <a:cs typeface="Calibri" panose="020F0502020204030204" pitchFamily="34" charset="0"/>
              </a:rPr>
            </a:br>
            <a:r>
              <a:rPr lang="lv-LV" sz="3200" b="1" dirty="0">
                <a:latin typeface="Calibri" panose="020F0502020204030204" pitchFamily="34" charset="0"/>
                <a:ea typeface="Calibri" panose="020F0502020204030204" pitchFamily="34" charset="0"/>
                <a:cs typeface="Calibri" panose="020F0502020204030204" pitchFamily="34" charset="0"/>
              </a:rPr>
              <a:t>dokumentus, kā arī neprasīt publiski pieejamo informāciju</a:t>
            </a:r>
            <a:endParaRPr lang="lv-LV" sz="3200" b="1" dirty="0">
              <a:latin typeface="Roboto" panose="02000000000000000000" pitchFamily="2" charset="0"/>
              <a:ea typeface="Roboto" panose="02000000000000000000" pitchFamily="2" charset="0"/>
            </a:endParaRPr>
          </a:p>
        </p:txBody>
      </p:sp>
      <p:pic>
        <p:nvPicPr>
          <p:cNvPr id="1026" name="Picture 2" descr="Maps Lighthouse Icon | Android Iconpack | Icons8">
            <a:extLst>
              <a:ext uri="{FF2B5EF4-FFF2-40B4-BE49-F238E27FC236}">
                <a16:creationId xmlns:a16="http://schemas.microsoft.com/office/drawing/2014/main" id="{5D405728-0887-4C28-8875-F6A76E28923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1359" y="1830328"/>
            <a:ext cx="374205" cy="37420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uro symbol&quot; Icon - Download for free – Iconduck">
            <a:extLst>
              <a:ext uri="{FF2B5EF4-FFF2-40B4-BE49-F238E27FC236}">
                <a16:creationId xmlns:a16="http://schemas.microsoft.com/office/drawing/2014/main" id="{3561D012-DB6A-42D0-BEAE-C9F1B3FE571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0364" y="3845899"/>
            <a:ext cx="306391" cy="306391"/>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Rounded Corners 6">
            <a:extLst>
              <a:ext uri="{FF2B5EF4-FFF2-40B4-BE49-F238E27FC236}">
                <a16:creationId xmlns:a16="http://schemas.microsoft.com/office/drawing/2014/main" id="{466C4F9C-473A-43F2-85CD-E3737AFEDC3B}"/>
              </a:ext>
            </a:extLst>
          </p:cNvPr>
          <p:cNvSpPr/>
          <p:nvPr/>
        </p:nvSpPr>
        <p:spPr>
          <a:xfrm>
            <a:off x="1139413" y="1124419"/>
            <a:ext cx="10835341" cy="1817020"/>
          </a:xfrm>
          <a:prstGeom prst="roundRect">
            <a:avLst>
              <a:gd name="adj" fmla="val 6560"/>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lv-LV" sz="2400" b="1" u="sng"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Šobrīd</a:t>
            </a:r>
            <a:r>
              <a:rPr lang="lv-LV" sz="24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r>
              <a:rPr lang="lv-LV" sz="24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EIS (Elektroniskajā iepirkumu sistēmā) katra iepirkuma ietvaros no piegādātājiem tiek atkārtoti pieprasīti identiski dokumenti. </a:t>
            </a:r>
            <a:r>
              <a:rPr lang="lv-LV" sz="2400" b="1" u="sng"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Priekšlikums</a:t>
            </a:r>
            <a:r>
              <a:rPr lang="lv-LV" sz="24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r>
              <a:rPr lang="lv-LV" sz="24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veidojot jauno </a:t>
            </a:r>
            <a:r>
              <a:rPr lang="lv-LV" sz="2400" dirty="0" err="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EISu</a:t>
            </a:r>
            <a:r>
              <a:rPr lang="lv-LV" sz="24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paredzēt uzņēmumiem iespēju ievietot dokumentus, kuri nemainās vai reti mainās, un kurus iepirkumu procesā izmanto arī citi pasūtītāji, neparasot pretendentam tos iesniegt atkārtoti</a:t>
            </a:r>
            <a:endParaRPr kumimoji="0" lang="lv-LV" sz="4000"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sp>
        <p:nvSpPr>
          <p:cNvPr id="16" name="Rectangle: Rounded Corners 15">
            <a:extLst>
              <a:ext uri="{FF2B5EF4-FFF2-40B4-BE49-F238E27FC236}">
                <a16:creationId xmlns:a16="http://schemas.microsoft.com/office/drawing/2014/main" id="{D5152956-EC5A-4C63-8878-5B83F762820A}"/>
              </a:ext>
            </a:extLst>
          </p:cNvPr>
          <p:cNvSpPr/>
          <p:nvPr/>
        </p:nvSpPr>
        <p:spPr>
          <a:xfrm>
            <a:off x="1117598" y="3114915"/>
            <a:ext cx="10835341" cy="1666848"/>
          </a:xfrm>
          <a:prstGeom prst="roundRect">
            <a:avLst>
              <a:gd name="adj" fmla="val 6774"/>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①</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Izdevumi EIS funkcionalitātes pilnveidošanai</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②</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M</a:t>
            </a:r>
            <a:r>
              <a:rPr lang="lv-LV" sz="2400" dirty="0" err="1">
                <a:solidFill>
                  <a:prstClr val="black"/>
                </a:solidFill>
                <a:latin typeface="Calibri" panose="020F0502020204030204" pitchFamily="34" charset="0"/>
                <a:ea typeface="Calibri" panose="020F0502020204030204" pitchFamily="34" charset="0"/>
                <a:cs typeface="Calibri" panose="020F0502020204030204" pitchFamily="34" charset="0"/>
              </a:rPr>
              <a:t>azinās</a:t>
            </a:r>
            <a:r>
              <a:rPr lang="lv-LV" sz="2400" dirty="0">
                <a:solidFill>
                  <a:prstClr val="black"/>
                </a:solidFill>
                <a:latin typeface="Calibri" panose="020F0502020204030204" pitchFamily="34" charset="0"/>
                <a:ea typeface="Calibri" panose="020F0502020204030204" pitchFamily="34" charset="0"/>
                <a:cs typeface="Calibri" panose="020F0502020204030204" pitchFamily="34" charset="0"/>
              </a:rPr>
              <a:t> uzņēmumu laiks un izdevumi iepirkumu dokumentācijas sagatavošanai</a:t>
            </a:r>
            <a:endPar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③</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Nav būtiska ietekme uz ekonomiku</a:t>
            </a:r>
            <a:endParaRPr kumimoji="0" lang="lv-LV"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BD0DAA7-119C-4526-86AB-1D124D9C90B6}"/>
              </a:ext>
            </a:extLst>
          </p:cNvPr>
          <p:cNvSpPr txBox="1"/>
          <p:nvPr/>
        </p:nvSpPr>
        <p:spPr>
          <a:xfrm>
            <a:off x="10901082" y="6473812"/>
            <a:ext cx="1129553" cy="230832"/>
          </a:xfrm>
          <a:prstGeom prst="rect">
            <a:avLst/>
          </a:prstGeom>
          <a:noFill/>
        </p:spPr>
        <p:txBody>
          <a:bodyPr wrap="square" rtlCol="0">
            <a:spAutoFit/>
          </a:bodyPr>
          <a:lstStyle/>
          <a:p>
            <a:r>
              <a:rPr lang="lv-LV" sz="900" dirty="0"/>
              <a:t>Statuss: 05.03.2026</a:t>
            </a:r>
          </a:p>
        </p:txBody>
      </p:sp>
      <p:sp>
        <p:nvSpPr>
          <p:cNvPr id="5" name="TextBox 4">
            <a:extLst>
              <a:ext uri="{FF2B5EF4-FFF2-40B4-BE49-F238E27FC236}">
                <a16:creationId xmlns:a16="http://schemas.microsoft.com/office/drawing/2014/main" id="{B17CED27-4FC4-4A56-99F4-66199E4B53CC}"/>
              </a:ext>
            </a:extLst>
          </p:cNvPr>
          <p:cNvSpPr txBox="1"/>
          <p:nvPr/>
        </p:nvSpPr>
        <p:spPr>
          <a:xfrm>
            <a:off x="1054474" y="6412682"/>
            <a:ext cx="1243845" cy="261610"/>
          </a:xfrm>
          <a:prstGeom prst="rect">
            <a:avLst/>
          </a:prstGeom>
          <a:noFill/>
        </p:spPr>
        <p:txBody>
          <a:bodyPr wrap="square" rtlCol="0">
            <a:spAutoFit/>
          </a:bodyPr>
          <a:lstStyle/>
          <a:p>
            <a:r>
              <a:rPr lang="lv-LV" sz="1050" dirty="0"/>
              <a:t>05.01.2026</a:t>
            </a:r>
          </a:p>
        </p:txBody>
      </p:sp>
      <p:sp>
        <p:nvSpPr>
          <p:cNvPr id="13" name="Oval 12">
            <a:extLst>
              <a:ext uri="{FF2B5EF4-FFF2-40B4-BE49-F238E27FC236}">
                <a16:creationId xmlns:a16="http://schemas.microsoft.com/office/drawing/2014/main" id="{04049E8D-F67D-4F38-BB0B-C33E347F9C10}"/>
              </a:ext>
            </a:extLst>
          </p:cNvPr>
          <p:cNvSpPr/>
          <p:nvPr/>
        </p:nvSpPr>
        <p:spPr>
          <a:xfrm>
            <a:off x="174229" y="208796"/>
            <a:ext cx="785864" cy="771099"/>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sz="2800" b="1" dirty="0">
                <a:solidFill>
                  <a:schemeClr val="bg1"/>
                </a:solidFill>
              </a:rPr>
              <a:t>25</a:t>
            </a:r>
          </a:p>
        </p:txBody>
      </p:sp>
      <p:sp>
        <p:nvSpPr>
          <p:cNvPr id="14" name="Rectangle: Rounded Corners 13">
            <a:extLst>
              <a:ext uri="{FF2B5EF4-FFF2-40B4-BE49-F238E27FC236}">
                <a16:creationId xmlns:a16="http://schemas.microsoft.com/office/drawing/2014/main" id="{BE13A680-7218-4872-B62B-ACF1FCDF1095}"/>
              </a:ext>
            </a:extLst>
          </p:cNvPr>
          <p:cNvSpPr/>
          <p:nvPr/>
        </p:nvSpPr>
        <p:spPr>
          <a:xfrm>
            <a:off x="1117597" y="4963808"/>
            <a:ext cx="10835341" cy="1327959"/>
          </a:xfrm>
          <a:prstGeom prst="roundRect">
            <a:avLst>
              <a:gd name="adj" fmla="val 10501"/>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kumimoji="0" lang="lv-LV" sz="2000" b="0"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①</a:t>
            </a:r>
            <a:r>
              <a:rPr kumimoji="0" lang="lv-LV" sz="2400" b="0"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 </a:t>
            </a:r>
            <a:r>
              <a:rPr kumimoji="0" lang="lv-LV" sz="2400" b="1"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Atbildīgie</a:t>
            </a:r>
            <a:r>
              <a:rPr kumimoji="0" lang="lv-LV" sz="2400" b="0"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 </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FM </a:t>
            </a:r>
            <a:r>
              <a:rPr lang="lv-LV" sz="2000" dirty="0">
                <a:solidFill>
                  <a:prstClr val="black"/>
                </a:solidFill>
                <a:ea typeface="Calibri" panose="020F0502020204030204" pitchFamily="34" charset="0"/>
                <a:cs typeface="Calibri" panose="020F0502020204030204" pitchFamily="34" charset="0"/>
              </a:rPr>
              <a:t>②</a:t>
            </a:r>
            <a:r>
              <a:rPr lang="lv-LV" sz="2400" dirty="0">
                <a:solidFill>
                  <a:prstClr val="black"/>
                </a:solidFill>
                <a:ea typeface="Calibri" panose="020F0502020204030204" pitchFamily="34" charset="0"/>
                <a:cs typeface="Calibri" panose="020F0502020204030204" pitchFamily="34" charset="0"/>
              </a:rPr>
              <a:t> </a:t>
            </a:r>
            <a:r>
              <a:rPr kumimoji="0" lang="lv-LV" sz="2400" b="1"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Tiesību akti</a:t>
            </a:r>
            <a:r>
              <a:rPr kumimoji="0" lang="lv-LV" sz="2400" b="0" i="0" u="none" strike="noStrike" kern="1200" cap="none" spc="0" normalizeH="0" baseline="0" noProof="0" dirty="0">
                <a:ln>
                  <a:noFill/>
                </a:ln>
                <a:solidFill>
                  <a:schemeClr val="tx1"/>
                </a:solidFill>
                <a:effectLst/>
                <a:uLnTx/>
                <a:uFillTx/>
                <a:ea typeface="Calibri" panose="020F0502020204030204" pitchFamily="34" charset="0"/>
                <a:cs typeface="Calibri" panose="020F0502020204030204" pitchFamily="34" charset="0"/>
              </a:rPr>
              <a:t>: Nav jāgroza. Jāpilnveido EIS funkcionalitāte</a:t>
            </a:r>
            <a:r>
              <a:rPr lang="lv-LV" sz="2400" dirty="0">
                <a:solidFill>
                  <a:schemeClr val="tx1"/>
                </a:solidFill>
              </a:rPr>
              <a:t> </a:t>
            </a:r>
            <a:r>
              <a:rPr lang="lv-LV" sz="2000" dirty="0">
                <a:solidFill>
                  <a:prstClr val="black"/>
                </a:solidFill>
                <a:ea typeface="Calibri" panose="020F0502020204030204" pitchFamily="34" charset="0"/>
                <a:cs typeface="Calibri" panose="020F0502020204030204" pitchFamily="34" charset="0"/>
              </a:rPr>
              <a:t>③</a:t>
            </a:r>
            <a:r>
              <a:rPr lang="lv-LV" sz="2400" dirty="0">
                <a:solidFill>
                  <a:schemeClr val="tx1"/>
                </a:solidFill>
                <a:ea typeface="Calibri" panose="020F0502020204030204" pitchFamily="34" charset="0"/>
                <a:cs typeface="Calibri" panose="020F0502020204030204" pitchFamily="34" charset="0"/>
              </a:rPr>
              <a:t> </a:t>
            </a:r>
            <a:r>
              <a:rPr kumimoji="0" lang="lv-LV" sz="2400" b="1" i="0" u="none" strike="noStrike" kern="1200" cap="none" spc="0" normalizeH="0" baseline="0" noProof="0" dirty="0">
                <a:ln>
                  <a:noFill/>
                </a:ln>
                <a:solidFill>
                  <a:schemeClr val="tx1"/>
                </a:solidFill>
                <a:effectLst/>
                <a:uLnTx/>
                <a:uFillTx/>
                <a:ea typeface="Calibri" panose="020F0502020204030204" pitchFamily="34" charset="0"/>
                <a:cs typeface="Calibri" panose="020F0502020204030204" pitchFamily="34" charset="0"/>
              </a:rPr>
              <a:t>Piezīmes</a:t>
            </a:r>
            <a:r>
              <a:rPr lang="lv-LV" sz="2400" dirty="0">
                <a:solidFill>
                  <a:schemeClr val="tx1"/>
                </a:solidFill>
                <a:ea typeface="Calibri" panose="020F0502020204030204" pitchFamily="34" charset="0"/>
                <a:cs typeface="Calibri" panose="020F0502020204030204" pitchFamily="34" charset="0"/>
              </a:rPr>
              <a:t>: FM piedāvā ļoti garu ieviešanas laiku</a:t>
            </a:r>
            <a:endParaRPr kumimoji="0" lang="lv-LV" sz="2400" b="0" i="0" u="none" strike="noStrike" kern="1200" cap="none" spc="0" normalizeH="0" baseline="0" noProof="0" dirty="0">
              <a:ln>
                <a:noFill/>
              </a:ln>
              <a:solidFill>
                <a:schemeClr val="tx1"/>
              </a:solidFill>
              <a:effectLst/>
              <a:uLnTx/>
              <a:uFillTx/>
              <a:ea typeface="+mn-ea"/>
              <a:cs typeface="+mn-cs"/>
            </a:endParaRPr>
          </a:p>
        </p:txBody>
      </p:sp>
    </p:spTree>
    <p:extLst>
      <p:ext uri="{BB962C8B-B14F-4D97-AF65-F5344CB8AC3E}">
        <p14:creationId xmlns:p14="http://schemas.microsoft.com/office/powerpoint/2010/main" val="25440100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C9790D54-716B-411A-B7D9-C61CB100E02A}"/>
              </a:ext>
            </a:extLst>
          </p:cNvPr>
          <p:cNvSpPr/>
          <p:nvPr/>
        </p:nvSpPr>
        <p:spPr>
          <a:xfrm>
            <a:off x="217246" y="1686336"/>
            <a:ext cx="699831"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EBCDC24F-8C18-46C3-AD02-114CE4502008}"/>
              </a:ext>
            </a:extLst>
          </p:cNvPr>
          <p:cNvSpPr/>
          <p:nvPr/>
        </p:nvSpPr>
        <p:spPr>
          <a:xfrm>
            <a:off x="184531" y="3652500"/>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Oval 2">
            <a:extLst>
              <a:ext uri="{FF2B5EF4-FFF2-40B4-BE49-F238E27FC236}">
                <a16:creationId xmlns:a16="http://schemas.microsoft.com/office/drawing/2014/main" id="{1DB1AAF2-9E2E-4811-BD16-91FC84144623}"/>
              </a:ext>
            </a:extLst>
          </p:cNvPr>
          <p:cNvSpPr/>
          <p:nvPr/>
        </p:nvSpPr>
        <p:spPr>
          <a:xfrm>
            <a:off x="193642" y="5275455"/>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v-LV" sz="2000" b="1" i="0" u="none" strike="noStrike" kern="1200" cap="none" spc="0" normalizeH="0" baseline="0" noProof="0" dirty="0">
                <a:ln>
                  <a:noFill/>
                </a:ln>
                <a:solidFill>
                  <a:prstClr val="black"/>
                </a:solidFill>
                <a:effectLst/>
                <a:uLnTx/>
                <a:uFillTx/>
                <a:latin typeface="Calibri" panose="020F0502020204030204"/>
                <a:ea typeface="+mn-ea"/>
                <a:cs typeface="+mn-cs"/>
              </a:rPr>
              <a:t>NB</a:t>
            </a:r>
          </a:p>
        </p:txBody>
      </p:sp>
      <p:sp>
        <p:nvSpPr>
          <p:cNvPr id="2" name="Title 1"/>
          <p:cNvSpPr>
            <a:spLocks noGrp="1"/>
          </p:cNvSpPr>
          <p:nvPr>
            <p:ph type="title"/>
          </p:nvPr>
        </p:nvSpPr>
        <p:spPr>
          <a:xfrm>
            <a:off x="2366994" y="277217"/>
            <a:ext cx="7458012" cy="589371"/>
          </a:xfrm>
        </p:spPr>
        <p:txBody>
          <a:bodyPr>
            <a:normAutofit fontScale="90000"/>
          </a:bodyPr>
          <a:lstStyle/>
          <a:p>
            <a:pPr algn="ctr"/>
            <a:r>
              <a:rPr lang="lv-LV" sz="3200" b="1" dirty="0">
                <a:latin typeface="Calibri" panose="020F0502020204030204" pitchFamily="34" charset="0"/>
                <a:ea typeface="Calibri" panose="020F0502020204030204" pitchFamily="34" charset="0"/>
                <a:cs typeface="Calibri" panose="020F0502020204030204" pitchFamily="34" charset="0"/>
              </a:rPr>
              <a:t>Novienādot elektroinstalāciju pārbaužu veikšanas periodiskumu</a:t>
            </a:r>
            <a:endParaRPr lang="lv-LV" sz="3200" b="1" dirty="0">
              <a:latin typeface="Roboto" panose="02000000000000000000" pitchFamily="2" charset="0"/>
              <a:ea typeface="Roboto" panose="02000000000000000000" pitchFamily="2" charset="0"/>
            </a:endParaRPr>
          </a:p>
        </p:txBody>
      </p:sp>
      <p:pic>
        <p:nvPicPr>
          <p:cNvPr id="1026" name="Picture 2" descr="Maps Lighthouse Icon | Android Iconpack | Icons8">
            <a:extLst>
              <a:ext uri="{FF2B5EF4-FFF2-40B4-BE49-F238E27FC236}">
                <a16:creationId xmlns:a16="http://schemas.microsoft.com/office/drawing/2014/main" id="{5D405728-0887-4C28-8875-F6A76E28923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1359" y="1830328"/>
            <a:ext cx="374205" cy="37420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uro symbol&quot; Icon - Download for free – Iconduck">
            <a:extLst>
              <a:ext uri="{FF2B5EF4-FFF2-40B4-BE49-F238E27FC236}">
                <a16:creationId xmlns:a16="http://schemas.microsoft.com/office/drawing/2014/main" id="{3561D012-DB6A-42D0-BEAE-C9F1B3FE571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0364" y="3845899"/>
            <a:ext cx="306391" cy="306391"/>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Rounded Corners 6">
            <a:extLst>
              <a:ext uri="{FF2B5EF4-FFF2-40B4-BE49-F238E27FC236}">
                <a16:creationId xmlns:a16="http://schemas.microsoft.com/office/drawing/2014/main" id="{466C4F9C-473A-43F2-85CD-E3737AFEDC3B}"/>
              </a:ext>
            </a:extLst>
          </p:cNvPr>
          <p:cNvSpPr/>
          <p:nvPr/>
        </p:nvSpPr>
        <p:spPr>
          <a:xfrm>
            <a:off x="1117599" y="1124074"/>
            <a:ext cx="10835341" cy="1817020"/>
          </a:xfrm>
          <a:prstGeom prst="roundRect">
            <a:avLst>
              <a:gd name="adj" fmla="val 6560"/>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400" b="1" i="0" u="sng" strike="noStrike" kern="1200" cap="none" spc="0" normalizeH="0" baseline="0" noProof="0" dirty="0">
                <a:ln>
                  <a:noFill/>
                </a:ln>
                <a:solidFill>
                  <a:srgbClr val="C00000"/>
                </a:solidFill>
                <a:effectLst/>
                <a:uLnTx/>
                <a:uFillTx/>
                <a:latin typeface="Calibri" panose="020F0502020204030204"/>
                <a:ea typeface="+mn-ea"/>
                <a:cs typeface="+mn-cs"/>
              </a:rPr>
              <a:t>Šobrīd</a:t>
            </a:r>
            <a:r>
              <a:rPr kumimoji="0" lang="lv-LV" sz="2400" b="1" i="0" u="none" strike="noStrike" kern="1200" cap="none" spc="0" normalizeH="0" baseline="0" noProof="0" dirty="0">
                <a:ln>
                  <a:noFill/>
                </a:ln>
                <a:solidFill>
                  <a:srgbClr val="C00000"/>
                </a:solidFill>
                <a:effectLst/>
                <a:uLnTx/>
                <a:uFillTx/>
                <a:latin typeface="Calibri" panose="020F0502020204030204"/>
                <a:ea typeface="+mn-ea"/>
                <a:cs typeface="+mn-cs"/>
              </a:rPr>
              <a:t> </a:t>
            </a:r>
            <a:r>
              <a:rPr kumimoji="0" lang="lv-LV" sz="2400" i="0" u="none" strike="noStrike" kern="1200" cap="none" spc="0" normalizeH="0" baseline="0" noProof="0" dirty="0">
                <a:ln>
                  <a:noFill/>
                </a:ln>
                <a:solidFill>
                  <a:srgbClr val="C00000"/>
                </a:solidFill>
                <a:effectLst/>
                <a:uLnTx/>
                <a:uFillTx/>
                <a:latin typeface="Calibri" panose="020F0502020204030204"/>
                <a:ea typeface="+mn-ea"/>
                <a:cs typeface="+mn-cs"/>
              </a:rPr>
              <a:t>divos normatīvajos aktos, kas reglamentē elektroinstalācijas pārbaužu veikšanu, ir noteiktas atšķirīgas prasības (periodiskums). </a:t>
            </a:r>
            <a:r>
              <a:rPr kumimoji="0" lang="lv-LV" sz="2400" b="1" i="0" u="sng" strike="noStrike" kern="1200" cap="none" spc="0" normalizeH="0" baseline="0" noProof="0" dirty="0">
                <a:ln>
                  <a:noFill/>
                </a:ln>
                <a:solidFill>
                  <a:srgbClr val="C00000"/>
                </a:solidFill>
                <a:effectLst/>
                <a:uLnTx/>
                <a:uFillTx/>
                <a:latin typeface="Calibri" panose="020F0502020204030204"/>
                <a:ea typeface="+mn-ea"/>
                <a:cs typeface="+mn-cs"/>
              </a:rPr>
              <a:t>Priekšlikums:</a:t>
            </a:r>
            <a:r>
              <a:rPr kumimoji="0" lang="lv-LV" sz="2400" b="1" i="0" u="none" strike="noStrike" kern="1200" cap="none" spc="0" normalizeH="0" baseline="0" noProof="0" dirty="0">
                <a:ln>
                  <a:noFill/>
                </a:ln>
                <a:solidFill>
                  <a:srgbClr val="C00000"/>
                </a:solidFill>
                <a:effectLst/>
                <a:uLnTx/>
                <a:uFillTx/>
                <a:latin typeface="Calibri" panose="020F0502020204030204"/>
                <a:ea typeface="+mn-ea"/>
                <a:cs typeface="+mn-cs"/>
              </a:rPr>
              <a:t> </a:t>
            </a:r>
            <a:r>
              <a:rPr kumimoji="0" lang="lv-LV" sz="2400" i="0" u="none" strike="noStrike" kern="1200" cap="none" spc="0" normalizeH="0" baseline="0" noProof="0" dirty="0">
                <a:ln>
                  <a:noFill/>
                </a:ln>
                <a:solidFill>
                  <a:srgbClr val="C00000"/>
                </a:solidFill>
                <a:effectLst/>
                <a:uLnTx/>
                <a:uFillTx/>
                <a:latin typeface="Calibri" panose="020F0502020204030204"/>
                <a:ea typeface="+mn-ea"/>
                <a:cs typeface="+mn-cs"/>
              </a:rPr>
              <a:t>šīs prasības savstarpēji saskaņot, nosakot vienotus nosacījumus abos normatīvajos aktos. Tāpat būtu nepieciešams noteikt vienotu elektroinstalācijas pārbaužu biežumu, kā arī noformējamā dokumenta veidu un formu</a:t>
            </a:r>
          </a:p>
        </p:txBody>
      </p:sp>
      <p:sp>
        <p:nvSpPr>
          <p:cNvPr id="4" name="TextBox 3">
            <a:extLst>
              <a:ext uri="{FF2B5EF4-FFF2-40B4-BE49-F238E27FC236}">
                <a16:creationId xmlns:a16="http://schemas.microsoft.com/office/drawing/2014/main" id="{4BD0DAA7-119C-4526-86AB-1D124D9C90B6}"/>
              </a:ext>
            </a:extLst>
          </p:cNvPr>
          <p:cNvSpPr txBox="1"/>
          <p:nvPr/>
        </p:nvSpPr>
        <p:spPr>
          <a:xfrm>
            <a:off x="10901082" y="6473812"/>
            <a:ext cx="1129553" cy="230832"/>
          </a:xfrm>
          <a:prstGeom prst="rect">
            <a:avLst/>
          </a:prstGeom>
          <a:noFill/>
        </p:spPr>
        <p:txBody>
          <a:bodyPr wrap="square" rtlCol="0">
            <a:spAutoFit/>
          </a:bodyPr>
          <a:lstStyle/>
          <a:p>
            <a:r>
              <a:rPr lang="lv-LV" sz="900" dirty="0"/>
              <a:t>Statuss: 05.01.2026</a:t>
            </a:r>
          </a:p>
        </p:txBody>
      </p:sp>
      <p:sp>
        <p:nvSpPr>
          <p:cNvPr id="5" name="TextBox 4">
            <a:extLst>
              <a:ext uri="{FF2B5EF4-FFF2-40B4-BE49-F238E27FC236}">
                <a16:creationId xmlns:a16="http://schemas.microsoft.com/office/drawing/2014/main" id="{B17CED27-4FC4-4A56-99F4-66199E4B53CC}"/>
              </a:ext>
            </a:extLst>
          </p:cNvPr>
          <p:cNvSpPr txBox="1"/>
          <p:nvPr/>
        </p:nvSpPr>
        <p:spPr>
          <a:xfrm>
            <a:off x="1054474" y="6412682"/>
            <a:ext cx="1243845" cy="261610"/>
          </a:xfrm>
          <a:prstGeom prst="rect">
            <a:avLst/>
          </a:prstGeom>
          <a:noFill/>
        </p:spPr>
        <p:txBody>
          <a:bodyPr wrap="square" rtlCol="0">
            <a:spAutoFit/>
          </a:bodyPr>
          <a:lstStyle/>
          <a:p>
            <a:r>
              <a:rPr lang="lv-LV" sz="1050" dirty="0"/>
              <a:t>33/120126</a:t>
            </a:r>
          </a:p>
        </p:txBody>
      </p:sp>
      <p:sp>
        <p:nvSpPr>
          <p:cNvPr id="13" name="Rectangle: Rounded Corners 12">
            <a:extLst>
              <a:ext uri="{FF2B5EF4-FFF2-40B4-BE49-F238E27FC236}">
                <a16:creationId xmlns:a16="http://schemas.microsoft.com/office/drawing/2014/main" id="{32B9496E-FF82-4DAA-B38B-CB00500D40C7}"/>
              </a:ext>
            </a:extLst>
          </p:cNvPr>
          <p:cNvSpPr/>
          <p:nvPr/>
        </p:nvSpPr>
        <p:spPr>
          <a:xfrm>
            <a:off x="1117598" y="3114915"/>
            <a:ext cx="10835341" cy="1666848"/>
          </a:xfrm>
          <a:prstGeom prst="roundRect">
            <a:avLst>
              <a:gd name="adj" fmla="val 6774"/>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①</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Laika un resursu ietaupījums publiskajā sektorā</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②</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Laika un resursu ietaupījums privātajā sektorā</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③</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Nav būtiska ietekme uz ekonomiku</a:t>
            </a:r>
            <a:endParaRPr kumimoji="0" lang="lv-LV"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9879CB18-11D4-4A4D-AD72-2C3BFE0014B1}"/>
              </a:ext>
            </a:extLst>
          </p:cNvPr>
          <p:cNvSpPr/>
          <p:nvPr/>
        </p:nvSpPr>
        <p:spPr>
          <a:xfrm>
            <a:off x="174229" y="208796"/>
            <a:ext cx="785864" cy="771099"/>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sz="2800" b="1" dirty="0">
                <a:solidFill>
                  <a:schemeClr val="bg1"/>
                </a:solidFill>
              </a:rPr>
              <a:t>33</a:t>
            </a:r>
          </a:p>
        </p:txBody>
      </p:sp>
      <p:sp>
        <p:nvSpPr>
          <p:cNvPr id="16" name="Rectangle: Rounded Corners 15">
            <a:extLst>
              <a:ext uri="{FF2B5EF4-FFF2-40B4-BE49-F238E27FC236}">
                <a16:creationId xmlns:a16="http://schemas.microsoft.com/office/drawing/2014/main" id="{D5BCADFC-A3E9-4E82-AF60-27A6BA2B6BB7}"/>
              </a:ext>
            </a:extLst>
          </p:cNvPr>
          <p:cNvSpPr/>
          <p:nvPr/>
        </p:nvSpPr>
        <p:spPr>
          <a:xfrm>
            <a:off x="1117597" y="4963808"/>
            <a:ext cx="10835341" cy="1327959"/>
          </a:xfrm>
          <a:prstGeom prst="roundRect">
            <a:avLst>
              <a:gd name="adj" fmla="val 10501"/>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kumimoji="0" lang="lv-LV" sz="2000" b="0"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①</a:t>
            </a:r>
            <a:r>
              <a:rPr kumimoji="0" lang="lv-LV" sz="2400" b="0"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 </a:t>
            </a:r>
            <a:r>
              <a:rPr kumimoji="0" lang="lv-LV" sz="2400" b="1"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Atbildīgie</a:t>
            </a:r>
            <a:r>
              <a:rPr kumimoji="0" lang="lv-LV" sz="2400" b="0"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 IeM, VUGD </a:t>
            </a:r>
            <a:r>
              <a:rPr lang="lv-LV" sz="2000" dirty="0">
                <a:solidFill>
                  <a:prstClr val="black"/>
                </a:solidFill>
                <a:ea typeface="Calibri" panose="020F0502020204030204" pitchFamily="34" charset="0"/>
                <a:cs typeface="Calibri" panose="020F0502020204030204" pitchFamily="34" charset="0"/>
              </a:rPr>
              <a:t>②</a:t>
            </a:r>
            <a:r>
              <a:rPr lang="lv-LV" sz="2400" dirty="0">
                <a:solidFill>
                  <a:prstClr val="black"/>
                </a:solidFill>
                <a:ea typeface="Calibri" panose="020F0502020204030204" pitchFamily="34" charset="0"/>
                <a:cs typeface="Calibri" panose="020F0502020204030204" pitchFamily="34" charset="0"/>
              </a:rPr>
              <a:t> </a:t>
            </a:r>
            <a:r>
              <a:rPr kumimoji="0" lang="lv-LV" sz="2400" b="1"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Tiesību akti</a:t>
            </a:r>
            <a:r>
              <a:rPr kumimoji="0" lang="lv-LV" sz="2400" b="0" i="0" u="none" strike="noStrike" kern="1200" cap="none" spc="0" normalizeH="0" baseline="0" noProof="0" dirty="0">
                <a:ln>
                  <a:noFill/>
                </a:ln>
                <a:solidFill>
                  <a:schemeClr val="tx1"/>
                </a:solidFill>
                <a:effectLst/>
                <a:uLnTx/>
                <a:uFillTx/>
                <a:ea typeface="Calibri" panose="020F0502020204030204" pitchFamily="34" charset="0"/>
                <a:cs typeface="Calibri" panose="020F0502020204030204" pitchFamily="34" charset="0"/>
              </a:rPr>
              <a:t>: </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MK 19.04.2016 noteikumi nr. 238 56.punkts, MK 08.04.2025 noteikumi nr.214 89.punkts</a:t>
            </a:r>
            <a:r>
              <a:rPr lang="lv-LV" sz="2400" dirty="0">
                <a:solidFill>
                  <a:schemeClr val="tx1"/>
                </a:solidFill>
              </a:rPr>
              <a:t> </a:t>
            </a:r>
            <a:r>
              <a:rPr lang="lv-LV" sz="2000" dirty="0">
                <a:solidFill>
                  <a:prstClr val="black"/>
                </a:solidFill>
                <a:ea typeface="Calibri" panose="020F0502020204030204" pitchFamily="34" charset="0"/>
                <a:cs typeface="Calibri" panose="020F0502020204030204" pitchFamily="34" charset="0"/>
              </a:rPr>
              <a:t>③</a:t>
            </a:r>
            <a:r>
              <a:rPr lang="lv-LV" sz="2400" dirty="0">
                <a:solidFill>
                  <a:schemeClr val="tx1"/>
                </a:solidFill>
                <a:ea typeface="Calibri" panose="020F0502020204030204" pitchFamily="34" charset="0"/>
                <a:cs typeface="Calibri" panose="020F0502020204030204" pitchFamily="34" charset="0"/>
              </a:rPr>
              <a:t> </a:t>
            </a:r>
            <a:r>
              <a:rPr kumimoji="0" lang="lv-LV" sz="2400" b="1" i="0" u="none" strike="noStrike" kern="1200" cap="none" spc="0" normalizeH="0" baseline="0" noProof="0" dirty="0">
                <a:ln>
                  <a:noFill/>
                </a:ln>
                <a:solidFill>
                  <a:schemeClr val="tx1"/>
                </a:solidFill>
                <a:effectLst/>
                <a:uLnTx/>
                <a:uFillTx/>
                <a:ea typeface="Calibri" panose="020F0502020204030204" pitchFamily="34" charset="0"/>
                <a:cs typeface="Calibri" panose="020F0502020204030204" pitchFamily="34" charset="0"/>
              </a:rPr>
              <a:t>Piezīmes</a:t>
            </a:r>
            <a:r>
              <a:rPr lang="lv-LV" sz="2400" dirty="0">
                <a:solidFill>
                  <a:schemeClr val="tx1"/>
                </a:solidFill>
                <a:ea typeface="Calibri" panose="020F0502020204030204" pitchFamily="34" charset="0"/>
                <a:cs typeface="Calibri" panose="020F0502020204030204" pitchFamily="34" charset="0"/>
              </a:rPr>
              <a:t>: Nav</a:t>
            </a:r>
            <a:endParaRPr kumimoji="0" lang="lv-LV" sz="2400" b="0" i="0" u="none" strike="noStrike" kern="1200" cap="none" spc="0" normalizeH="0" baseline="0" noProof="0" dirty="0">
              <a:ln>
                <a:noFill/>
              </a:ln>
              <a:solidFill>
                <a:schemeClr val="tx1"/>
              </a:solidFill>
              <a:effectLst/>
              <a:uLnTx/>
              <a:uFillTx/>
              <a:ea typeface="+mn-ea"/>
              <a:cs typeface="+mn-cs"/>
            </a:endParaRPr>
          </a:p>
        </p:txBody>
      </p:sp>
    </p:spTree>
    <p:extLst>
      <p:ext uri="{BB962C8B-B14F-4D97-AF65-F5344CB8AC3E}">
        <p14:creationId xmlns:p14="http://schemas.microsoft.com/office/powerpoint/2010/main" val="683506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C9790D54-716B-411A-B7D9-C61CB100E02A}"/>
              </a:ext>
            </a:extLst>
          </p:cNvPr>
          <p:cNvSpPr/>
          <p:nvPr/>
        </p:nvSpPr>
        <p:spPr>
          <a:xfrm>
            <a:off x="217246" y="1686336"/>
            <a:ext cx="699831"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EBCDC24F-8C18-46C3-AD02-114CE4502008}"/>
              </a:ext>
            </a:extLst>
          </p:cNvPr>
          <p:cNvSpPr/>
          <p:nvPr/>
        </p:nvSpPr>
        <p:spPr>
          <a:xfrm>
            <a:off x="184531" y="3652500"/>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Oval 2">
            <a:extLst>
              <a:ext uri="{FF2B5EF4-FFF2-40B4-BE49-F238E27FC236}">
                <a16:creationId xmlns:a16="http://schemas.microsoft.com/office/drawing/2014/main" id="{1DB1AAF2-9E2E-4811-BD16-91FC84144623}"/>
              </a:ext>
            </a:extLst>
          </p:cNvPr>
          <p:cNvSpPr/>
          <p:nvPr/>
        </p:nvSpPr>
        <p:spPr>
          <a:xfrm>
            <a:off x="193642" y="5275455"/>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v-LV" sz="2000" b="1" i="0" u="none" strike="noStrike" kern="1200" cap="none" spc="0" normalizeH="0" baseline="0" noProof="0" dirty="0">
                <a:ln>
                  <a:noFill/>
                </a:ln>
                <a:solidFill>
                  <a:prstClr val="black"/>
                </a:solidFill>
                <a:effectLst/>
                <a:uLnTx/>
                <a:uFillTx/>
                <a:latin typeface="Calibri" panose="020F0502020204030204"/>
                <a:ea typeface="+mn-ea"/>
                <a:cs typeface="+mn-cs"/>
              </a:rPr>
              <a:t>NB</a:t>
            </a:r>
          </a:p>
        </p:txBody>
      </p:sp>
      <p:sp>
        <p:nvSpPr>
          <p:cNvPr id="2" name="Title 1"/>
          <p:cNvSpPr>
            <a:spLocks noGrp="1"/>
          </p:cNvSpPr>
          <p:nvPr>
            <p:ph type="title"/>
          </p:nvPr>
        </p:nvSpPr>
        <p:spPr>
          <a:xfrm>
            <a:off x="1924333" y="277217"/>
            <a:ext cx="8447965" cy="589371"/>
          </a:xfrm>
        </p:spPr>
        <p:txBody>
          <a:bodyPr>
            <a:normAutofit fontScale="90000"/>
          </a:bodyPr>
          <a:lstStyle/>
          <a:p>
            <a:pPr algn="ctr"/>
            <a:r>
              <a:rPr lang="lv-LV" sz="3200" b="1" dirty="0">
                <a:latin typeface="Calibri" panose="020F0502020204030204" pitchFamily="34" charset="0"/>
                <a:ea typeface="Calibri" panose="020F0502020204030204" pitchFamily="34" charset="0"/>
                <a:cs typeface="Calibri" panose="020F0502020204030204" pitchFamily="34" charset="0"/>
              </a:rPr>
              <a:t>Pagarināt termiņu, uz kādu tiek izsniegtas mobilo reklāmu atļaujas</a:t>
            </a:r>
            <a:endParaRPr lang="lv-LV" sz="3200" b="1" dirty="0">
              <a:latin typeface="Roboto" panose="02000000000000000000" pitchFamily="2" charset="0"/>
              <a:ea typeface="Roboto" panose="02000000000000000000" pitchFamily="2" charset="0"/>
            </a:endParaRPr>
          </a:p>
        </p:txBody>
      </p:sp>
      <p:pic>
        <p:nvPicPr>
          <p:cNvPr id="1026" name="Picture 2" descr="Maps Lighthouse Icon | Android Iconpack | Icons8">
            <a:extLst>
              <a:ext uri="{FF2B5EF4-FFF2-40B4-BE49-F238E27FC236}">
                <a16:creationId xmlns:a16="http://schemas.microsoft.com/office/drawing/2014/main" id="{5D405728-0887-4C28-8875-F6A76E28923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1359" y="1830328"/>
            <a:ext cx="374205" cy="37420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uro symbol&quot; Icon - Download for free – Iconduck">
            <a:extLst>
              <a:ext uri="{FF2B5EF4-FFF2-40B4-BE49-F238E27FC236}">
                <a16:creationId xmlns:a16="http://schemas.microsoft.com/office/drawing/2014/main" id="{3561D012-DB6A-42D0-BEAE-C9F1B3FE571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0364" y="3845899"/>
            <a:ext cx="306391" cy="306391"/>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Rounded Corners 6">
            <a:extLst>
              <a:ext uri="{FF2B5EF4-FFF2-40B4-BE49-F238E27FC236}">
                <a16:creationId xmlns:a16="http://schemas.microsoft.com/office/drawing/2014/main" id="{466C4F9C-473A-43F2-85CD-E3737AFEDC3B}"/>
              </a:ext>
            </a:extLst>
          </p:cNvPr>
          <p:cNvSpPr/>
          <p:nvPr/>
        </p:nvSpPr>
        <p:spPr>
          <a:xfrm>
            <a:off x="1117599" y="1124074"/>
            <a:ext cx="10835341" cy="1817020"/>
          </a:xfrm>
          <a:prstGeom prst="roundRect">
            <a:avLst>
              <a:gd name="adj" fmla="val 6560"/>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400" b="1" i="0" u="sng" strike="noStrike" kern="1200" cap="none" spc="0" normalizeH="0" baseline="0" noProof="0" dirty="0">
                <a:ln>
                  <a:noFill/>
                </a:ln>
                <a:solidFill>
                  <a:srgbClr val="C00000"/>
                </a:solidFill>
                <a:effectLst/>
                <a:uLnTx/>
                <a:uFillTx/>
                <a:latin typeface="Calibri" panose="020F0502020204030204"/>
                <a:ea typeface="+mn-ea"/>
                <a:cs typeface="+mn-cs"/>
              </a:rPr>
              <a:t>Šobrīd</a:t>
            </a:r>
            <a:r>
              <a:rPr kumimoji="0" lang="lv-LV" sz="2400" b="1" i="0" u="none" strike="noStrike" kern="1200" cap="none" spc="0" normalizeH="0" baseline="0" noProof="0" dirty="0">
                <a:ln>
                  <a:noFill/>
                </a:ln>
                <a:solidFill>
                  <a:srgbClr val="C00000"/>
                </a:solidFill>
                <a:effectLst/>
                <a:uLnTx/>
                <a:uFillTx/>
                <a:latin typeface="Calibri" panose="020F0502020204030204"/>
                <a:ea typeface="+mn-ea"/>
                <a:cs typeface="+mn-cs"/>
              </a:rPr>
              <a:t> </a:t>
            </a:r>
            <a:r>
              <a:rPr kumimoji="0" lang="lv-LV" sz="2400" i="0" u="none" strike="noStrike" kern="1200" cap="none" spc="0" normalizeH="0" baseline="0" noProof="0" dirty="0">
                <a:ln>
                  <a:noFill/>
                </a:ln>
                <a:solidFill>
                  <a:srgbClr val="C00000"/>
                </a:solidFill>
                <a:effectLst/>
                <a:uLnTx/>
                <a:uFillTx/>
                <a:latin typeface="Calibri" panose="020F0502020204030204"/>
                <a:ea typeface="+mn-ea"/>
                <a:cs typeface="+mn-cs"/>
              </a:rPr>
              <a:t>mobilo reklāmu atļaujas izsniedz uz vienu gadu. Daudzos gadījumos analogas reklāmas piesaka atkārtoti, tādējādi radot nelietderīgus laika un finanšu tēriņus gan atļaujas pieprasītājiem, gan pašvaldībām. </a:t>
            </a:r>
            <a:r>
              <a:rPr kumimoji="0" lang="lv-LV" sz="2400" b="1" i="0" u="sng" strike="noStrike" kern="1200" cap="none" spc="0" normalizeH="0" baseline="0" noProof="0" dirty="0">
                <a:ln>
                  <a:noFill/>
                </a:ln>
                <a:solidFill>
                  <a:srgbClr val="C00000"/>
                </a:solidFill>
                <a:effectLst/>
                <a:uLnTx/>
                <a:uFillTx/>
                <a:latin typeface="Calibri" panose="020F0502020204030204"/>
                <a:ea typeface="+mn-ea"/>
                <a:cs typeface="+mn-cs"/>
              </a:rPr>
              <a:t>Priekšlikums</a:t>
            </a:r>
            <a:r>
              <a:rPr kumimoji="0" lang="lv-LV" sz="2400" b="1" i="0" u="none" strike="noStrike" kern="1200" cap="none" spc="0" normalizeH="0" baseline="0" noProof="0" dirty="0">
                <a:ln>
                  <a:noFill/>
                </a:ln>
                <a:solidFill>
                  <a:srgbClr val="C00000"/>
                </a:solidFill>
                <a:effectLst/>
                <a:uLnTx/>
                <a:uFillTx/>
                <a:latin typeface="Calibri" panose="020F0502020204030204"/>
                <a:ea typeface="+mn-ea"/>
                <a:cs typeface="+mn-cs"/>
              </a:rPr>
              <a:t>: </a:t>
            </a:r>
            <a:r>
              <a:rPr lang="lv-LV" sz="2400" dirty="0">
                <a:solidFill>
                  <a:srgbClr val="C00000"/>
                </a:solidFill>
                <a:latin typeface="Calibri" panose="020F0502020204030204"/>
              </a:rPr>
              <a:t>pagarināt termiņu, uz kādu izsniedz atļaujas līdz </a:t>
            </a:r>
            <a:r>
              <a:rPr kumimoji="0" lang="lv-LV" sz="2400" i="0" u="none" strike="noStrike" kern="1200" cap="none" spc="0" normalizeH="0" baseline="0" noProof="0" dirty="0">
                <a:ln>
                  <a:noFill/>
                </a:ln>
                <a:solidFill>
                  <a:srgbClr val="C00000"/>
                </a:solidFill>
                <a:effectLst/>
                <a:uLnTx/>
                <a:uFillTx/>
                <a:latin typeface="Calibri" panose="020F0502020204030204"/>
                <a:ea typeface="+mn-ea"/>
                <a:cs typeface="+mn-cs"/>
              </a:rPr>
              <a:t>5 gadiem.</a:t>
            </a:r>
          </a:p>
        </p:txBody>
      </p:sp>
      <p:sp>
        <p:nvSpPr>
          <p:cNvPr id="16" name="Rectangle: Rounded Corners 15">
            <a:extLst>
              <a:ext uri="{FF2B5EF4-FFF2-40B4-BE49-F238E27FC236}">
                <a16:creationId xmlns:a16="http://schemas.microsoft.com/office/drawing/2014/main" id="{D5152956-EC5A-4C63-8878-5B83F762820A}"/>
              </a:ext>
            </a:extLst>
          </p:cNvPr>
          <p:cNvSpPr/>
          <p:nvPr/>
        </p:nvSpPr>
        <p:spPr>
          <a:xfrm>
            <a:off x="1117598" y="3114915"/>
            <a:ext cx="10835341" cy="1666848"/>
          </a:xfrm>
          <a:prstGeom prst="roundRect">
            <a:avLst>
              <a:gd name="adj" fmla="val 6774"/>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①</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Pašvaldības ietaupīs laika resursus, retāk izsniedzot atļaujas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②</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Privātpersonām ietaupīsies laiks un finanšu resursi</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③</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Pozitīva ietekme uz ekonomiku</a:t>
            </a:r>
            <a:endParaRPr kumimoji="0" lang="lv-LV"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Rectangle: Rounded Corners 16">
            <a:extLst>
              <a:ext uri="{FF2B5EF4-FFF2-40B4-BE49-F238E27FC236}">
                <a16:creationId xmlns:a16="http://schemas.microsoft.com/office/drawing/2014/main" id="{92F74B4A-6002-42AD-8145-165477790FB6}"/>
              </a:ext>
            </a:extLst>
          </p:cNvPr>
          <p:cNvSpPr/>
          <p:nvPr/>
        </p:nvSpPr>
        <p:spPr>
          <a:xfrm>
            <a:off x="1117597" y="4963808"/>
            <a:ext cx="10835341" cy="1327959"/>
          </a:xfrm>
          <a:prstGeom prst="roundRect">
            <a:avLst>
              <a:gd name="adj" fmla="val 10501"/>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① </a:t>
            </a:r>
            <a:r>
              <a:rPr kumimoji="0" lang="lv-LV" sz="2400" b="1"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Atbildīgie</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EM, VARAM </a:t>
            </a:r>
            <a:r>
              <a:rPr lang="lv-LV" sz="2000" dirty="0">
                <a:solidFill>
                  <a:prstClr val="black"/>
                </a:solidFill>
                <a:latin typeface="Calibri" panose="020F0502020204030204" pitchFamily="34" charset="0"/>
                <a:ea typeface="Calibri" panose="020F0502020204030204" pitchFamily="34" charset="0"/>
                <a:cs typeface="Calibri" panose="020F0502020204030204" pitchFamily="34" charset="0"/>
              </a:rPr>
              <a:t>② </a:t>
            </a:r>
            <a:r>
              <a:rPr kumimoji="0" lang="lv-LV" sz="2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Tiesību akti</a:t>
            </a:r>
            <a:r>
              <a:rPr kumimoji="0" lang="lv-LV"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 MK 30.10.2012.noteikumus Nr.732</a:t>
            </a:r>
            <a:r>
              <a:rPr lang="lv-LV" sz="2400" dirty="0">
                <a:solidFill>
                  <a:schemeClr val="tx1"/>
                </a:solidFill>
              </a:rPr>
              <a:t> </a:t>
            </a:r>
            <a:r>
              <a:rPr lang="lv-LV" sz="2000" dirty="0">
                <a:solidFill>
                  <a:prstClr val="black"/>
                </a:solidFill>
                <a:latin typeface="Calibri" panose="020F0502020204030204" pitchFamily="34" charset="0"/>
                <a:ea typeface="Calibri" panose="020F0502020204030204" pitchFamily="34" charset="0"/>
                <a:cs typeface="Calibri" panose="020F0502020204030204" pitchFamily="34" charset="0"/>
              </a:rPr>
              <a:t>③</a:t>
            </a:r>
            <a:r>
              <a:rPr lang="lv-LV" sz="2400"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kumimoji="0" lang="lv-LV" sz="2400" b="1"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Piezīmes</a:t>
            </a:r>
            <a:r>
              <a:rPr kumimoji="0" lang="lv-LV"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 Nav</a:t>
            </a:r>
            <a:endParaRPr kumimoji="0" lang="lv-LV"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BD0DAA7-119C-4526-86AB-1D124D9C90B6}"/>
              </a:ext>
            </a:extLst>
          </p:cNvPr>
          <p:cNvSpPr txBox="1"/>
          <p:nvPr/>
        </p:nvSpPr>
        <p:spPr>
          <a:xfrm>
            <a:off x="10901082" y="6473812"/>
            <a:ext cx="1129553" cy="230832"/>
          </a:xfrm>
          <a:prstGeom prst="rect">
            <a:avLst/>
          </a:prstGeom>
          <a:noFill/>
        </p:spPr>
        <p:txBody>
          <a:bodyPr wrap="square" rtlCol="0">
            <a:spAutoFit/>
          </a:bodyPr>
          <a:lstStyle/>
          <a:p>
            <a:r>
              <a:rPr lang="lv-LV" sz="900" dirty="0"/>
              <a:t>Statuss: 25.01.2026</a:t>
            </a:r>
          </a:p>
        </p:txBody>
      </p:sp>
      <p:sp>
        <p:nvSpPr>
          <p:cNvPr id="5" name="TextBox 4">
            <a:extLst>
              <a:ext uri="{FF2B5EF4-FFF2-40B4-BE49-F238E27FC236}">
                <a16:creationId xmlns:a16="http://schemas.microsoft.com/office/drawing/2014/main" id="{B17CED27-4FC4-4A56-99F4-66199E4B53CC}"/>
              </a:ext>
            </a:extLst>
          </p:cNvPr>
          <p:cNvSpPr txBox="1"/>
          <p:nvPr/>
        </p:nvSpPr>
        <p:spPr>
          <a:xfrm>
            <a:off x="1054474" y="6412682"/>
            <a:ext cx="1243845" cy="261610"/>
          </a:xfrm>
          <a:prstGeom prst="rect">
            <a:avLst/>
          </a:prstGeom>
          <a:noFill/>
        </p:spPr>
        <p:txBody>
          <a:bodyPr wrap="square" rtlCol="0">
            <a:spAutoFit/>
          </a:bodyPr>
          <a:lstStyle/>
          <a:p>
            <a:r>
              <a:rPr lang="lv-LV" sz="1050" dirty="0"/>
              <a:t>25.01.2026</a:t>
            </a:r>
          </a:p>
        </p:txBody>
      </p:sp>
      <p:sp>
        <p:nvSpPr>
          <p:cNvPr id="13" name="Oval 12">
            <a:extLst>
              <a:ext uri="{FF2B5EF4-FFF2-40B4-BE49-F238E27FC236}">
                <a16:creationId xmlns:a16="http://schemas.microsoft.com/office/drawing/2014/main" id="{9A883AA2-949A-43DC-94D0-7F94EF8FE1F3}"/>
              </a:ext>
            </a:extLst>
          </p:cNvPr>
          <p:cNvSpPr/>
          <p:nvPr/>
        </p:nvSpPr>
        <p:spPr>
          <a:xfrm>
            <a:off x="174229" y="208796"/>
            <a:ext cx="785864" cy="771099"/>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sz="2800" b="1" dirty="0">
                <a:solidFill>
                  <a:schemeClr val="bg1"/>
                </a:solidFill>
              </a:rPr>
              <a:t>41</a:t>
            </a:r>
          </a:p>
        </p:txBody>
      </p:sp>
    </p:spTree>
    <p:extLst>
      <p:ext uri="{BB962C8B-B14F-4D97-AF65-F5344CB8AC3E}">
        <p14:creationId xmlns:p14="http://schemas.microsoft.com/office/powerpoint/2010/main" val="37929101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C9790D54-716B-411A-B7D9-C61CB100E02A}"/>
              </a:ext>
            </a:extLst>
          </p:cNvPr>
          <p:cNvSpPr/>
          <p:nvPr/>
        </p:nvSpPr>
        <p:spPr>
          <a:xfrm>
            <a:off x="217246" y="1686336"/>
            <a:ext cx="699831"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EBCDC24F-8C18-46C3-AD02-114CE4502008}"/>
              </a:ext>
            </a:extLst>
          </p:cNvPr>
          <p:cNvSpPr/>
          <p:nvPr/>
        </p:nvSpPr>
        <p:spPr>
          <a:xfrm>
            <a:off x="184531" y="3652500"/>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Oval 2">
            <a:extLst>
              <a:ext uri="{FF2B5EF4-FFF2-40B4-BE49-F238E27FC236}">
                <a16:creationId xmlns:a16="http://schemas.microsoft.com/office/drawing/2014/main" id="{1DB1AAF2-9E2E-4811-BD16-91FC84144623}"/>
              </a:ext>
            </a:extLst>
          </p:cNvPr>
          <p:cNvSpPr/>
          <p:nvPr/>
        </p:nvSpPr>
        <p:spPr>
          <a:xfrm>
            <a:off x="193642" y="5275455"/>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v-LV" sz="2000" b="1" i="0" u="none" strike="noStrike" kern="1200" cap="none" spc="0" normalizeH="0" baseline="0" noProof="0" dirty="0">
                <a:ln>
                  <a:noFill/>
                </a:ln>
                <a:solidFill>
                  <a:prstClr val="black"/>
                </a:solidFill>
                <a:effectLst/>
                <a:uLnTx/>
                <a:uFillTx/>
                <a:latin typeface="Calibri" panose="020F0502020204030204"/>
                <a:ea typeface="+mn-ea"/>
                <a:cs typeface="+mn-cs"/>
              </a:rPr>
              <a:t>NB</a:t>
            </a:r>
          </a:p>
        </p:txBody>
      </p:sp>
      <p:sp>
        <p:nvSpPr>
          <p:cNvPr id="2" name="Title 1"/>
          <p:cNvSpPr>
            <a:spLocks noGrp="1"/>
          </p:cNvSpPr>
          <p:nvPr>
            <p:ph type="title"/>
          </p:nvPr>
        </p:nvSpPr>
        <p:spPr>
          <a:xfrm>
            <a:off x="1555750" y="277217"/>
            <a:ext cx="9264650" cy="589371"/>
          </a:xfrm>
        </p:spPr>
        <p:txBody>
          <a:bodyPr>
            <a:normAutofit fontScale="90000"/>
          </a:bodyPr>
          <a:lstStyle/>
          <a:p>
            <a:pPr algn="ctr"/>
            <a:r>
              <a:rPr lang="lv-LV" sz="3200" b="1" dirty="0">
                <a:latin typeface="Calibri" panose="020F0502020204030204" pitchFamily="34" charset="0"/>
                <a:ea typeface="Calibri" panose="020F0502020204030204" pitchFamily="34" charset="0"/>
                <a:cs typeface="Calibri" panose="020F0502020204030204" pitchFamily="34" charset="0"/>
              </a:rPr>
              <a:t>Vienkāršot komersanta juridiskās adreses atdeklarēšanu, ja nav bijis vai zudis tiesiskais pamats </a:t>
            </a:r>
            <a:endParaRPr lang="lv-LV" sz="3200" b="1" dirty="0">
              <a:latin typeface="Roboto" panose="02000000000000000000" pitchFamily="2" charset="0"/>
              <a:ea typeface="Roboto" panose="02000000000000000000" pitchFamily="2" charset="0"/>
            </a:endParaRPr>
          </a:p>
        </p:txBody>
      </p:sp>
      <p:pic>
        <p:nvPicPr>
          <p:cNvPr id="1026" name="Picture 2" descr="Maps Lighthouse Icon | Android Iconpack | Icons8">
            <a:extLst>
              <a:ext uri="{FF2B5EF4-FFF2-40B4-BE49-F238E27FC236}">
                <a16:creationId xmlns:a16="http://schemas.microsoft.com/office/drawing/2014/main" id="{5D405728-0887-4C28-8875-F6A76E28923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1359" y="1830328"/>
            <a:ext cx="374205" cy="37420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uro symbol&quot; Icon - Download for free – Iconduck">
            <a:extLst>
              <a:ext uri="{FF2B5EF4-FFF2-40B4-BE49-F238E27FC236}">
                <a16:creationId xmlns:a16="http://schemas.microsoft.com/office/drawing/2014/main" id="{3561D012-DB6A-42D0-BEAE-C9F1B3FE571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0364" y="3845899"/>
            <a:ext cx="306391" cy="306391"/>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Rounded Corners 16">
            <a:extLst>
              <a:ext uri="{FF2B5EF4-FFF2-40B4-BE49-F238E27FC236}">
                <a16:creationId xmlns:a16="http://schemas.microsoft.com/office/drawing/2014/main" id="{92F74B4A-6002-42AD-8145-165477790FB6}"/>
              </a:ext>
            </a:extLst>
          </p:cNvPr>
          <p:cNvSpPr/>
          <p:nvPr/>
        </p:nvSpPr>
        <p:spPr>
          <a:xfrm>
            <a:off x="1117597" y="4963808"/>
            <a:ext cx="10835341" cy="1327959"/>
          </a:xfrm>
          <a:prstGeom prst="roundRect">
            <a:avLst>
              <a:gd name="adj" fmla="val 10501"/>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① </a:t>
            </a:r>
            <a:r>
              <a:rPr kumimoji="0" lang="lv-LV" sz="2400" b="1"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Atbildīgie</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TM, UR, VARAM </a:t>
            </a:r>
            <a:r>
              <a:rPr lang="lv-LV" sz="2000" dirty="0">
                <a:solidFill>
                  <a:prstClr val="black"/>
                </a:solidFill>
                <a:latin typeface="Calibri" panose="020F0502020204030204" pitchFamily="34" charset="0"/>
                <a:ea typeface="Calibri" panose="020F0502020204030204" pitchFamily="34" charset="0"/>
                <a:cs typeface="Calibri" panose="020F0502020204030204" pitchFamily="34" charset="0"/>
              </a:rPr>
              <a:t>② </a:t>
            </a:r>
            <a:r>
              <a:rPr kumimoji="0" lang="lv-LV" sz="2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Tiesību akti</a:t>
            </a:r>
            <a:r>
              <a:rPr kumimoji="0" lang="lv-LV"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 Komerclikums</a:t>
            </a:r>
            <a:r>
              <a:rPr kumimoji="0" lang="lv-LV" sz="2400" b="0" i="0" u="none" strike="noStrike" kern="1200" cap="none" spc="0" normalizeH="0" baseline="0" noProof="0" dirty="0">
                <a:ln>
                  <a:noFill/>
                </a:ln>
                <a:solidFill>
                  <a:schemeClr val="tx1"/>
                </a:solidFill>
                <a:effectLst/>
                <a:uLnTx/>
                <a:uFillTx/>
                <a:ea typeface="Calibri" panose="020F0502020204030204" pitchFamily="34" charset="0"/>
                <a:cs typeface="Calibri" panose="020F0502020204030204" pitchFamily="34" charset="0"/>
              </a:rPr>
              <a:t>, </a:t>
            </a:r>
            <a:r>
              <a:rPr lang="lv-LV" sz="2400" dirty="0">
                <a:solidFill>
                  <a:schemeClr val="tx1"/>
                </a:solidFill>
                <a:effectLst/>
                <a:ea typeface="Times New Roman" panose="02020603050405020304" pitchFamily="18" charset="0"/>
              </a:rPr>
              <a:t>Oficiālās elektroniskās adreses likums</a:t>
            </a:r>
            <a:r>
              <a:rPr lang="lv-LV" sz="2400" dirty="0">
                <a:solidFill>
                  <a:schemeClr val="tx1"/>
                </a:solidFill>
              </a:rPr>
              <a:t> </a:t>
            </a:r>
            <a:r>
              <a:rPr lang="lv-LV" sz="2000" dirty="0">
                <a:solidFill>
                  <a:prstClr val="black"/>
                </a:solidFill>
                <a:latin typeface="Calibri" panose="020F0502020204030204" pitchFamily="34" charset="0"/>
                <a:ea typeface="Calibri" panose="020F0502020204030204" pitchFamily="34" charset="0"/>
                <a:cs typeface="Calibri" panose="020F0502020204030204" pitchFamily="34" charset="0"/>
              </a:rPr>
              <a:t>③</a:t>
            </a:r>
            <a:r>
              <a:rPr lang="lv-LV" sz="2400"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kumimoji="0" lang="lv-LV" sz="2400" b="1"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Piezīmes</a:t>
            </a:r>
            <a:r>
              <a:rPr kumimoji="0" lang="lv-LV"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  nav</a:t>
            </a:r>
            <a:endParaRPr kumimoji="0" lang="lv-LV"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9A883AA2-949A-43DC-94D0-7F94EF8FE1F3}"/>
              </a:ext>
            </a:extLst>
          </p:cNvPr>
          <p:cNvSpPr/>
          <p:nvPr/>
        </p:nvSpPr>
        <p:spPr>
          <a:xfrm>
            <a:off x="174229" y="208796"/>
            <a:ext cx="785864" cy="771099"/>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sz="2800" b="1" dirty="0">
                <a:solidFill>
                  <a:schemeClr val="bg1"/>
                </a:solidFill>
              </a:rPr>
              <a:t>50</a:t>
            </a:r>
          </a:p>
        </p:txBody>
      </p:sp>
      <p:sp>
        <p:nvSpPr>
          <p:cNvPr id="14" name="Rectangle: Rounded Corners 13">
            <a:extLst>
              <a:ext uri="{FF2B5EF4-FFF2-40B4-BE49-F238E27FC236}">
                <a16:creationId xmlns:a16="http://schemas.microsoft.com/office/drawing/2014/main" id="{FD85F2EE-97E0-48C1-98EC-8B039FFEA598}"/>
              </a:ext>
            </a:extLst>
          </p:cNvPr>
          <p:cNvSpPr/>
          <p:nvPr/>
        </p:nvSpPr>
        <p:spPr>
          <a:xfrm>
            <a:off x="1117599" y="1124074"/>
            <a:ext cx="10835341" cy="1817020"/>
          </a:xfrm>
          <a:prstGeom prst="roundRect">
            <a:avLst>
              <a:gd name="adj" fmla="val 6560"/>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1" i="0" u="sng" strike="noStrike" kern="1200" cap="none" spc="0" normalizeH="0" baseline="0" noProof="0" dirty="0">
                <a:ln>
                  <a:noFill/>
                </a:ln>
                <a:solidFill>
                  <a:srgbClr val="C00000"/>
                </a:solidFill>
                <a:effectLst/>
                <a:uLnTx/>
                <a:uFillTx/>
                <a:latin typeface="Calibri" panose="020F0502020204030204"/>
                <a:ea typeface="+mn-ea"/>
                <a:cs typeface="+mn-cs"/>
              </a:rPr>
              <a:t>Šobrīd</a:t>
            </a:r>
            <a:r>
              <a:rPr kumimoji="0" lang="lv-LV" sz="2000" b="1" i="0" strike="noStrike" kern="1200" cap="none" spc="0" normalizeH="0" baseline="0" noProof="0" dirty="0">
                <a:ln>
                  <a:noFill/>
                </a:ln>
                <a:solidFill>
                  <a:srgbClr val="C00000"/>
                </a:solidFill>
                <a:effectLst/>
                <a:uLnTx/>
                <a:uFillTx/>
                <a:latin typeface="Calibri" panose="020F0502020204030204"/>
                <a:ea typeface="+mn-ea"/>
                <a:cs typeface="+mn-cs"/>
              </a:rPr>
              <a:t>, </a:t>
            </a:r>
            <a:r>
              <a:rPr kumimoji="0" lang="lv-LV" sz="2000" i="0" strike="noStrike" kern="1200" cap="none" spc="0" normalizeH="0" baseline="0" noProof="0" dirty="0">
                <a:ln>
                  <a:noFill/>
                </a:ln>
                <a:solidFill>
                  <a:srgbClr val="C00000"/>
                </a:solidFill>
                <a:effectLst/>
                <a:uLnTx/>
                <a:uFillTx/>
                <a:latin typeface="Calibri" panose="020F0502020204030204"/>
                <a:ea typeface="+mn-ea"/>
                <a:cs typeface="+mn-cs"/>
              </a:rPr>
              <a:t>atdeklarēt no nepamatotas juridiskās adreses telpu īpašniekam ir praktiski neiespējami</a:t>
            </a:r>
            <a:r>
              <a:rPr kumimoji="0" lang="lv-LV" sz="2000" i="0" u="none" strike="noStrike" kern="1200" cap="none" spc="0" normalizeH="0" baseline="0" noProof="0" dirty="0">
                <a:ln>
                  <a:noFill/>
                </a:ln>
                <a:solidFill>
                  <a:srgbClr val="C00000"/>
                </a:solidFill>
                <a:effectLst/>
                <a:uLnTx/>
                <a:uFillTx/>
                <a:latin typeface="Calibri" panose="020F0502020204030204"/>
                <a:ea typeface="+mn-ea"/>
                <a:cs typeface="+mn-cs"/>
              </a:rPr>
              <a:t>. </a:t>
            </a:r>
            <a:r>
              <a:rPr kumimoji="0" lang="lv-LV" sz="2000" b="1" i="0" u="sng" strike="noStrike" kern="1200" cap="none" spc="0" normalizeH="0" baseline="0" noProof="0" dirty="0">
                <a:ln>
                  <a:noFill/>
                </a:ln>
                <a:solidFill>
                  <a:srgbClr val="C00000"/>
                </a:solidFill>
                <a:effectLst/>
                <a:uLnTx/>
                <a:uFillTx/>
                <a:latin typeface="Calibri" panose="020F0502020204030204"/>
                <a:ea typeface="+mn-ea"/>
                <a:cs typeface="+mn-cs"/>
              </a:rPr>
              <a:t>Priekšlikums</a:t>
            </a:r>
            <a:r>
              <a:rPr kumimoji="0" lang="lv-LV" sz="2000" b="1" i="0" u="none" strike="noStrike" kern="1200" cap="none" spc="0" normalizeH="0" baseline="0" noProof="0" dirty="0">
                <a:ln>
                  <a:noFill/>
                </a:ln>
                <a:solidFill>
                  <a:srgbClr val="C00000"/>
                </a:solidFill>
                <a:effectLst/>
                <a:uLnTx/>
                <a:uFillTx/>
                <a:latin typeface="Calibri" panose="020F0502020204030204"/>
                <a:ea typeface="+mn-ea"/>
                <a:cs typeface="+mn-cs"/>
              </a:rPr>
              <a:t>: </a:t>
            </a:r>
            <a:r>
              <a:rPr kumimoji="0" lang="lv-LV" sz="2000" i="0" u="none" strike="noStrike" kern="1200" cap="none" spc="0" normalizeH="0" baseline="0" noProof="0" dirty="0">
                <a:ln>
                  <a:noFill/>
                </a:ln>
                <a:solidFill>
                  <a:srgbClr val="C00000"/>
                </a:solidFill>
                <a:effectLst/>
                <a:uLnTx/>
                <a:uFillTx/>
                <a:latin typeface="Calibri" panose="020F0502020204030204"/>
                <a:ea typeface="+mn-ea"/>
                <a:cs typeface="+mn-cs"/>
              </a:rPr>
              <a:t>Noteikt, ka telpu īpašnieks var vienkārši elektroniski atdeklarēt komersanta juridisko adresi komercreģistrā, ja nav bijis vai zudis tiesiskais pamats. Šajos gadījumos juridisko piekritību nosaka pēc pēdējās zināmās adreses. Kā korespondences (t.sk. paziņošanas) adresi izmanto oficiālo e-adresi. Privātā sektora korespondencei izveido pastkastīti pie komersanta e-adreses, kurā VDAA ievieto saņemto korespondenci. Paziņošana papīra formā nav pieejama.</a:t>
            </a:r>
          </a:p>
        </p:txBody>
      </p:sp>
      <p:sp>
        <p:nvSpPr>
          <p:cNvPr id="15" name="Rectangle: Rounded Corners 14">
            <a:extLst>
              <a:ext uri="{FF2B5EF4-FFF2-40B4-BE49-F238E27FC236}">
                <a16:creationId xmlns:a16="http://schemas.microsoft.com/office/drawing/2014/main" id="{DC0DC147-14B7-4E01-A5E8-7E85065854CB}"/>
              </a:ext>
            </a:extLst>
          </p:cNvPr>
          <p:cNvSpPr/>
          <p:nvPr/>
        </p:nvSpPr>
        <p:spPr>
          <a:xfrm>
            <a:off x="1117598" y="3114915"/>
            <a:ext cx="10835341" cy="1666848"/>
          </a:xfrm>
          <a:prstGeom prst="roundRect">
            <a:avLst>
              <a:gd name="adj" fmla="val 6774"/>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①</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a:t>
            </a:r>
            <a:r>
              <a:rPr lang="lv-LV" sz="2400" dirty="0">
                <a:solidFill>
                  <a:prstClr val="black"/>
                </a:solidFill>
                <a:latin typeface="Calibri" panose="020F0502020204030204" pitchFamily="34" charset="0"/>
                <a:ea typeface="Calibri" panose="020F0502020204030204" pitchFamily="34" charset="0"/>
                <a:cs typeface="Calibri" panose="020F0502020204030204" pitchFamily="34" charset="0"/>
              </a:rPr>
              <a:t>Nav aprēķināti izdevumi VDAA</a:t>
            </a:r>
            <a:endPar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②</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Laika ietaup</a:t>
            </a:r>
            <a:r>
              <a:rPr lang="lv-LV" sz="2400" dirty="0" err="1">
                <a:solidFill>
                  <a:prstClr val="black"/>
                </a:solidFill>
                <a:latin typeface="Calibri" panose="020F0502020204030204" pitchFamily="34" charset="0"/>
                <a:ea typeface="Calibri" panose="020F0502020204030204" pitchFamily="34" charset="0"/>
                <a:cs typeface="Calibri" panose="020F0502020204030204" pitchFamily="34" charset="0"/>
              </a:rPr>
              <a:t>ījums</a:t>
            </a:r>
            <a:r>
              <a:rPr lang="lv-LV" sz="2400" dirty="0">
                <a:solidFill>
                  <a:prstClr val="black"/>
                </a:solidFill>
                <a:latin typeface="Calibri" panose="020F0502020204030204" pitchFamily="34" charset="0"/>
                <a:ea typeface="Calibri" panose="020F0502020204030204" pitchFamily="34" charset="0"/>
                <a:cs typeface="Calibri" panose="020F0502020204030204" pitchFamily="34" charset="0"/>
              </a:rPr>
              <a:t> telpu īpašniekiem, lai atdeklarētu nepamatotos juridiskās adreses izmantotājus</a:t>
            </a:r>
            <a:endPar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③</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Nav būtiska ietekme uz ekonomiku</a:t>
            </a:r>
            <a:endParaRPr kumimoji="0" lang="lv-LV"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98830921-DC2F-4398-A514-BF513FB0508C}"/>
              </a:ext>
            </a:extLst>
          </p:cNvPr>
          <p:cNvSpPr txBox="1"/>
          <p:nvPr/>
        </p:nvSpPr>
        <p:spPr>
          <a:xfrm>
            <a:off x="1054474" y="6412682"/>
            <a:ext cx="1243845" cy="261610"/>
          </a:xfrm>
          <a:prstGeom prst="rect">
            <a:avLst/>
          </a:prstGeom>
          <a:noFill/>
        </p:spPr>
        <p:txBody>
          <a:bodyPr wrap="square" rtlCol="0">
            <a:spAutoFit/>
          </a:bodyPr>
          <a:lstStyle/>
          <a:p>
            <a:r>
              <a:rPr lang="lv-LV" sz="1050" dirty="0"/>
              <a:t>02.02.2026</a:t>
            </a:r>
          </a:p>
        </p:txBody>
      </p:sp>
      <p:sp>
        <p:nvSpPr>
          <p:cNvPr id="19" name="TextBox 18">
            <a:extLst>
              <a:ext uri="{FF2B5EF4-FFF2-40B4-BE49-F238E27FC236}">
                <a16:creationId xmlns:a16="http://schemas.microsoft.com/office/drawing/2014/main" id="{4790DFAE-826B-494F-9AC1-07AC9ADFC989}"/>
              </a:ext>
            </a:extLst>
          </p:cNvPr>
          <p:cNvSpPr txBox="1"/>
          <p:nvPr/>
        </p:nvSpPr>
        <p:spPr>
          <a:xfrm>
            <a:off x="10901082" y="6473812"/>
            <a:ext cx="1129553" cy="230832"/>
          </a:xfrm>
          <a:prstGeom prst="rect">
            <a:avLst/>
          </a:prstGeom>
          <a:noFill/>
        </p:spPr>
        <p:txBody>
          <a:bodyPr wrap="square" rtlCol="0">
            <a:spAutoFit/>
          </a:bodyPr>
          <a:lstStyle/>
          <a:p>
            <a:r>
              <a:rPr lang="lv-LV" sz="900" dirty="0"/>
              <a:t>Statuss: 02.02.2026</a:t>
            </a:r>
          </a:p>
        </p:txBody>
      </p:sp>
    </p:spTree>
    <p:extLst>
      <p:ext uri="{BB962C8B-B14F-4D97-AF65-F5344CB8AC3E}">
        <p14:creationId xmlns:p14="http://schemas.microsoft.com/office/powerpoint/2010/main" val="35974373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8A5ADD-6153-BDEA-B9DB-26586A00F4DE}"/>
            </a:ext>
          </a:extLst>
        </p:cNvPr>
        <p:cNvGrpSpPr/>
        <p:nvPr/>
      </p:nvGrpSpPr>
      <p:grpSpPr>
        <a:xfrm>
          <a:off x="0" y="0"/>
          <a:ext cx="0" cy="0"/>
          <a:chOff x="0" y="0"/>
          <a:chExt cx="0" cy="0"/>
        </a:xfrm>
      </p:grpSpPr>
      <p:sp>
        <p:nvSpPr>
          <p:cNvPr id="11" name="Oval 10">
            <a:extLst>
              <a:ext uri="{FF2B5EF4-FFF2-40B4-BE49-F238E27FC236}">
                <a16:creationId xmlns:a16="http://schemas.microsoft.com/office/drawing/2014/main" id="{D57D2D2D-472C-3828-4904-30AC77DCEC49}"/>
              </a:ext>
            </a:extLst>
          </p:cNvPr>
          <p:cNvSpPr/>
          <p:nvPr/>
        </p:nvSpPr>
        <p:spPr>
          <a:xfrm>
            <a:off x="217246" y="1686336"/>
            <a:ext cx="699831"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B1657489-9A26-3ABD-9A47-4A5E5E46A3ED}"/>
              </a:ext>
            </a:extLst>
          </p:cNvPr>
          <p:cNvSpPr/>
          <p:nvPr/>
        </p:nvSpPr>
        <p:spPr>
          <a:xfrm>
            <a:off x="184531" y="3652500"/>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Oval 2">
            <a:extLst>
              <a:ext uri="{FF2B5EF4-FFF2-40B4-BE49-F238E27FC236}">
                <a16:creationId xmlns:a16="http://schemas.microsoft.com/office/drawing/2014/main" id="{AFBBD4B2-D12B-C9EC-6FEA-451A75782C52}"/>
              </a:ext>
            </a:extLst>
          </p:cNvPr>
          <p:cNvSpPr/>
          <p:nvPr/>
        </p:nvSpPr>
        <p:spPr>
          <a:xfrm>
            <a:off x="193642" y="5275455"/>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v-LV" sz="2000" b="1" i="0" u="none" strike="noStrike" kern="1200" cap="none" spc="0" normalizeH="0" baseline="0" noProof="0" dirty="0">
                <a:ln>
                  <a:noFill/>
                </a:ln>
                <a:solidFill>
                  <a:prstClr val="black"/>
                </a:solidFill>
                <a:effectLst/>
                <a:uLnTx/>
                <a:uFillTx/>
                <a:latin typeface="Calibri" panose="020F0502020204030204"/>
                <a:ea typeface="+mn-ea"/>
                <a:cs typeface="+mn-cs"/>
              </a:rPr>
              <a:t>NB</a:t>
            </a:r>
          </a:p>
        </p:txBody>
      </p:sp>
      <p:sp>
        <p:nvSpPr>
          <p:cNvPr id="2" name="Title 1">
            <a:extLst>
              <a:ext uri="{FF2B5EF4-FFF2-40B4-BE49-F238E27FC236}">
                <a16:creationId xmlns:a16="http://schemas.microsoft.com/office/drawing/2014/main" id="{589A1BA3-72EC-49C0-6B85-15A924A80AFC}"/>
              </a:ext>
            </a:extLst>
          </p:cNvPr>
          <p:cNvSpPr>
            <a:spLocks noGrp="1"/>
          </p:cNvSpPr>
          <p:nvPr>
            <p:ph type="title"/>
          </p:nvPr>
        </p:nvSpPr>
        <p:spPr>
          <a:xfrm>
            <a:off x="2366994" y="277217"/>
            <a:ext cx="7458012" cy="589371"/>
          </a:xfrm>
        </p:spPr>
        <p:txBody>
          <a:bodyPr>
            <a:normAutofit fontScale="90000"/>
          </a:bodyPr>
          <a:lstStyle/>
          <a:p>
            <a:pPr algn="ctr"/>
            <a:r>
              <a:rPr lang="lv-LV" sz="3200" b="1" dirty="0">
                <a:latin typeface="Calibri" panose="020F0502020204030204" pitchFamily="34" charset="0"/>
                <a:ea typeface="Calibri" panose="020F0502020204030204" pitchFamily="34" charset="0"/>
                <a:cs typeface="Calibri" panose="020F0502020204030204" pitchFamily="34" charset="0"/>
              </a:rPr>
              <a:t>Vienkāršot revīzijas prasības biedrībām un nodibinājumiem</a:t>
            </a:r>
            <a:endParaRPr lang="lv-LV" sz="3200" b="1" dirty="0">
              <a:latin typeface="Roboto" panose="02000000000000000000" pitchFamily="2" charset="0"/>
              <a:ea typeface="Roboto" panose="02000000000000000000" pitchFamily="2" charset="0"/>
            </a:endParaRPr>
          </a:p>
        </p:txBody>
      </p:sp>
      <p:pic>
        <p:nvPicPr>
          <p:cNvPr id="1026" name="Picture 2" descr="Maps Lighthouse Icon | Android Iconpack | Icons8">
            <a:extLst>
              <a:ext uri="{FF2B5EF4-FFF2-40B4-BE49-F238E27FC236}">
                <a16:creationId xmlns:a16="http://schemas.microsoft.com/office/drawing/2014/main" id="{13B01A4A-EA37-8935-7EC9-1080B4D9099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1359" y="1830328"/>
            <a:ext cx="374205" cy="37420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uro symbol&quot; Icon - Download for free – Iconduck">
            <a:extLst>
              <a:ext uri="{FF2B5EF4-FFF2-40B4-BE49-F238E27FC236}">
                <a16:creationId xmlns:a16="http://schemas.microsoft.com/office/drawing/2014/main" id="{C63608CA-1317-7B2A-3784-DE09FC885F0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0364" y="3845899"/>
            <a:ext cx="306391" cy="306391"/>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Rounded Corners 6">
            <a:extLst>
              <a:ext uri="{FF2B5EF4-FFF2-40B4-BE49-F238E27FC236}">
                <a16:creationId xmlns:a16="http://schemas.microsoft.com/office/drawing/2014/main" id="{E4B04472-CD9B-4E74-1117-8F834E5EA5BF}"/>
              </a:ext>
            </a:extLst>
          </p:cNvPr>
          <p:cNvSpPr/>
          <p:nvPr/>
        </p:nvSpPr>
        <p:spPr>
          <a:xfrm>
            <a:off x="1117599" y="1124074"/>
            <a:ext cx="10835341" cy="1817020"/>
          </a:xfrm>
          <a:prstGeom prst="roundRect">
            <a:avLst>
              <a:gd name="adj" fmla="val 6560"/>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kumimoji="0" lang="lv-LV" sz="2400" b="1" i="0" u="none" strike="noStrike" kern="1200" cap="none" spc="0" normalizeH="0" baseline="0" noProof="0" dirty="0">
                <a:ln>
                  <a:noFill/>
                </a:ln>
                <a:solidFill>
                  <a:srgbClr val="C00000"/>
                </a:solidFill>
                <a:effectLst/>
                <a:uLnTx/>
                <a:uFillTx/>
                <a:latin typeface="Calibri" panose="020F0502020204030204"/>
                <a:ea typeface="+mn-ea"/>
                <a:cs typeface="+mn-cs"/>
              </a:rPr>
              <a:t>Šobrīd </a:t>
            </a:r>
            <a:r>
              <a:rPr kumimoji="0" lang="lv-LV" sz="2400" i="0" u="none" strike="noStrike" kern="1200" cap="none" spc="0" normalizeH="0" baseline="0" noProof="0" dirty="0">
                <a:ln>
                  <a:noFill/>
                </a:ln>
                <a:solidFill>
                  <a:srgbClr val="C00000"/>
                </a:solidFill>
                <a:effectLst/>
                <a:uLnTx/>
                <a:uFillTx/>
                <a:latin typeface="Calibri" panose="020F0502020204030204"/>
                <a:ea typeface="+mn-ea"/>
                <a:cs typeface="+mn-cs"/>
              </a:rPr>
              <a:t>jebkurai biedrībai / nodibinājumam nepieciešama revīzijas institūcija vai zvērināts revidents (arī tādai, kurai ir tikai daži biedri un mazs vai pat 0 EUR apgrozījums.)</a:t>
            </a:r>
            <a:r>
              <a:rPr kumimoji="0" lang="lv-LV" sz="2400" b="1" i="0" u="none" strike="noStrike" kern="1200" cap="none" spc="0" normalizeH="0" baseline="0" noProof="0" dirty="0">
                <a:ln>
                  <a:noFill/>
                </a:ln>
                <a:solidFill>
                  <a:srgbClr val="C00000"/>
                </a:solidFill>
                <a:effectLst/>
                <a:uLnTx/>
                <a:uFillTx/>
                <a:latin typeface="Calibri" panose="020F0502020204030204"/>
                <a:ea typeface="+mn-ea"/>
                <a:cs typeface="+mn-cs"/>
              </a:rPr>
              <a:t> Priekšlikums: </a:t>
            </a:r>
            <a:r>
              <a:rPr lang="lv-LV" sz="2400" dirty="0">
                <a:solidFill>
                  <a:srgbClr val="C00000"/>
                </a:solidFill>
              </a:rPr>
              <a:t>noteikt, ka līdz 5000 EUR apgrozījumam biedrībām un nodibinājumiem nav obligāts pienākums veidot revīzijas institūciju</a:t>
            </a:r>
            <a:endParaRPr kumimoji="0" lang="lv-LV" sz="2400" b="1"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sp>
        <p:nvSpPr>
          <p:cNvPr id="16" name="Rectangle: Rounded Corners 15">
            <a:extLst>
              <a:ext uri="{FF2B5EF4-FFF2-40B4-BE49-F238E27FC236}">
                <a16:creationId xmlns:a16="http://schemas.microsoft.com/office/drawing/2014/main" id="{E71C5EE8-79B5-C460-1BE8-6008B01F612C}"/>
              </a:ext>
            </a:extLst>
          </p:cNvPr>
          <p:cNvSpPr/>
          <p:nvPr/>
        </p:nvSpPr>
        <p:spPr>
          <a:xfrm>
            <a:off x="1117598" y="3114915"/>
            <a:ext cx="10835341" cy="1666848"/>
          </a:xfrm>
          <a:prstGeom prst="roundRect">
            <a:avLst>
              <a:gd name="adj" fmla="val 6774"/>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Ietekmes novērtējums. </a:t>
            </a: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①</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nav ietekmes uz publisko sektoru </a:t>
            </a: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②</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I</a:t>
            </a:r>
            <a:r>
              <a:rPr kumimoji="0" lang="es-ES" sz="24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zmaksu</a:t>
            </a:r>
            <a:r>
              <a:rPr kumimoji="0" lang="es-ES"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a:t>
            </a:r>
            <a:r>
              <a:rPr kumimoji="0" lang="es-ES" sz="24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samazinājums</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biedrībām </a:t>
            </a: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③</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Efektīvāka resursu izmantošana NVO sektorā</a:t>
            </a:r>
            <a:endParaRPr kumimoji="0" lang="lv-LV"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B96C68EA-D3A7-D4B2-3C93-AB3764EE163B}"/>
              </a:ext>
            </a:extLst>
          </p:cNvPr>
          <p:cNvSpPr txBox="1"/>
          <p:nvPr/>
        </p:nvSpPr>
        <p:spPr>
          <a:xfrm>
            <a:off x="10739718" y="6473812"/>
            <a:ext cx="1290917" cy="230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v-LV" sz="900" b="0" i="0" u="none" strike="noStrike" kern="1200" cap="none" spc="0" normalizeH="0" baseline="0" noProof="0" dirty="0">
                <a:ln>
                  <a:noFill/>
                </a:ln>
                <a:solidFill>
                  <a:prstClr val="black"/>
                </a:solidFill>
                <a:effectLst/>
                <a:uLnTx/>
                <a:uFillTx/>
                <a:latin typeface="Calibri" panose="020F0502020204030204"/>
                <a:ea typeface="+mn-ea"/>
                <a:cs typeface="+mn-cs"/>
              </a:rPr>
              <a:t>Statuss: DD.MM.GGGG</a:t>
            </a:r>
          </a:p>
        </p:txBody>
      </p:sp>
      <p:sp>
        <p:nvSpPr>
          <p:cNvPr id="12" name="Oval 11">
            <a:extLst>
              <a:ext uri="{FF2B5EF4-FFF2-40B4-BE49-F238E27FC236}">
                <a16:creationId xmlns:a16="http://schemas.microsoft.com/office/drawing/2014/main" id="{9D3CEF03-A295-46AC-805C-E3070D4CBB7C}"/>
              </a:ext>
            </a:extLst>
          </p:cNvPr>
          <p:cNvSpPr/>
          <p:nvPr/>
        </p:nvSpPr>
        <p:spPr>
          <a:xfrm>
            <a:off x="174229" y="208796"/>
            <a:ext cx="785864" cy="771099"/>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sz="2800" b="1" dirty="0">
                <a:solidFill>
                  <a:schemeClr val="bg1"/>
                </a:solidFill>
              </a:rPr>
              <a:t>57</a:t>
            </a:r>
          </a:p>
        </p:txBody>
      </p:sp>
      <p:sp>
        <p:nvSpPr>
          <p:cNvPr id="13" name="Rectangle: Rounded Corners 12">
            <a:extLst>
              <a:ext uri="{FF2B5EF4-FFF2-40B4-BE49-F238E27FC236}">
                <a16:creationId xmlns:a16="http://schemas.microsoft.com/office/drawing/2014/main" id="{EC2323B1-E6E2-403C-B3B5-6CA4314F5EBE}"/>
              </a:ext>
            </a:extLst>
          </p:cNvPr>
          <p:cNvSpPr/>
          <p:nvPr/>
        </p:nvSpPr>
        <p:spPr>
          <a:xfrm>
            <a:off x="1117598" y="4948227"/>
            <a:ext cx="10835341" cy="1327959"/>
          </a:xfrm>
          <a:prstGeom prst="roundRect">
            <a:avLst>
              <a:gd name="adj" fmla="val 10501"/>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① </a:t>
            </a:r>
            <a:r>
              <a:rPr kumimoji="0" lang="lv-LV" sz="2400" b="1"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Atbildīgie</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TM </a:t>
            </a:r>
            <a:r>
              <a:rPr lang="lv-LV" sz="2000" dirty="0">
                <a:solidFill>
                  <a:prstClr val="black"/>
                </a:solidFill>
                <a:latin typeface="Calibri" panose="020F0502020204030204" pitchFamily="34" charset="0"/>
                <a:ea typeface="Calibri" panose="020F0502020204030204" pitchFamily="34" charset="0"/>
                <a:cs typeface="Calibri" panose="020F0502020204030204" pitchFamily="34" charset="0"/>
              </a:rPr>
              <a:t>② </a:t>
            </a:r>
            <a:r>
              <a:rPr kumimoji="0" lang="lv-LV" sz="2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Tiesību akti</a:t>
            </a:r>
            <a:r>
              <a:rPr kumimoji="0" lang="lv-LV"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 </a:t>
            </a:r>
            <a:r>
              <a:rPr lang="lv-LV" sz="2400" dirty="0">
                <a:solidFill>
                  <a:prstClr val="black"/>
                </a:solidFill>
                <a:latin typeface="Calibri" panose="020F0502020204030204"/>
              </a:rPr>
              <a:t>Biedrību un nodibinājumu likums. MK 14.07.2022 noteikumi nr. 439</a:t>
            </a:r>
            <a:r>
              <a:rPr kumimoji="0" lang="lv-LV" sz="2400" b="0" i="0" u="none" strike="noStrike" kern="1200" cap="none" spc="0" normalizeH="0" baseline="0" noProof="0" dirty="0">
                <a:ln>
                  <a:noFill/>
                </a:ln>
                <a:solidFill>
                  <a:prstClr val="black"/>
                </a:solidFill>
                <a:effectLst/>
                <a:uLnTx/>
                <a:uFillTx/>
                <a:latin typeface="Calibri" panose="020F0502020204030204"/>
                <a:ea typeface="+mn-ea"/>
                <a:cs typeface="+mn-cs"/>
              </a:rPr>
              <a:t> </a:t>
            </a:r>
            <a:r>
              <a:rPr lang="lv-LV" sz="2000" dirty="0">
                <a:solidFill>
                  <a:prstClr val="black"/>
                </a:solidFill>
                <a:latin typeface="Calibri" panose="020F0502020204030204" pitchFamily="34" charset="0"/>
                <a:ea typeface="Calibri" panose="020F0502020204030204" pitchFamily="34" charset="0"/>
                <a:cs typeface="Calibri" panose="020F0502020204030204" pitchFamily="34" charset="0"/>
              </a:rPr>
              <a:t>③</a:t>
            </a:r>
            <a:r>
              <a:rPr lang="lv-LV" sz="2400"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kumimoji="0" lang="lv-LV" sz="2400" b="1"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Piezīmes</a:t>
            </a:r>
            <a:r>
              <a:rPr kumimoji="0" lang="lv-LV"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 VID d</a:t>
            </a:r>
            <a:r>
              <a:rPr lang="lv-LV" sz="2400" dirty="0" err="1">
                <a:solidFill>
                  <a:prstClr val="black"/>
                </a:solidFill>
              </a:rPr>
              <a:t>ati</a:t>
            </a:r>
            <a:r>
              <a:rPr lang="lv-LV" sz="2400" dirty="0">
                <a:solidFill>
                  <a:prstClr val="black"/>
                </a:solidFill>
              </a:rPr>
              <a:t>: 5000 EUR apgrozījuma slieksnis aptvertu 65% no biedrībām un nodibinājumiem</a:t>
            </a:r>
            <a:endParaRPr kumimoji="0" lang="lv-LV"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947785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C9790D54-716B-411A-B7D9-C61CB100E02A}"/>
              </a:ext>
            </a:extLst>
          </p:cNvPr>
          <p:cNvSpPr/>
          <p:nvPr/>
        </p:nvSpPr>
        <p:spPr>
          <a:xfrm>
            <a:off x="217246" y="1686336"/>
            <a:ext cx="699831"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EBCDC24F-8C18-46C3-AD02-114CE4502008}"/>
              </a:ext>
            </a:extLst>
          </p:cNvPr>
          <p:cNvSpPr/>
          <p:nvPr/>
        </p:nvSpPr>
        <p:spPr>
          <a:xfrm>
            <a:off x="184531" y="3652500"/>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Oval 2">
            <a:extLst>
              <a:ext uri="{FF2B5EF4-FFF2-40B4-BE49-F238E27FC236}">
                <a16:creationId xmlns:a16="http://schemas.microsoft.com/office/drawing/2014/main" id="{1DB1AAF2-9E2E-4811-BD16-91FC84144623}"/>
              </a:ext>
            </a:extLst>
          </p:cNvPr>
          <p:cNvSpPr/>
          <p:nvPr/>
        </p:nvSpPr>
        <p:spPr>
          <a:xfrm>
            <a:off x="193642" y="5275455"/>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v-LV" sz="2000" b="1" i="0" u="none" strike="noStrike" kern="1200" cap="none" spc="0" normalizeH="0" baseline="0" noProof="0" dirty="0">
                <a:ln>
                  <a:noFill/>
                </a:ln>
                <a:solidFill>
                  <a:prstClr val="black"/>
                </a:solidFill>
                <a:effectLst/>
                <a:uLnTx/>
                <a:uFillTx/>
                <a:latin typeface="Calibri" panose="020F0502020204030204"/>
                <a:ea typeface="+mn-ea"/>
                <a:cs typeface="+mn-cs"/>
              </a:rPr>
              <a:t>NB</a:t>
            </a:r>
          </a:p>
        </p:txBody>
      </p:sp>
      <p:sp>
        <p:nvSpPr>
          <p:cNvPr id="2" name="Title 1"/>
          <p:cNvSpPr>
            <a:spLocks noGrp="1"/>
          </p:cNvSpPr>
          <p:nvPr>
            <p:ph type="title"/>
          </p:nvPr>
        </p:nvSpPr>
        <p:spPr>
          <a:xfrm>
            <a:off x="1378425" y="277217"/>
            <a:ext cx="9655790" cy="589371"/>
          </a:xfrm>
        </p:spPr>
        <p:txBody>
          <a:bodyPr>
            <a:normAutofit fontScale="90000"/>
          </a:bodyPr>
          <a:lstStyle/>
          <a:p>
            <a:pPr algn="ctr"/>
            <a:r>
              <a:rPr lang="lv-LV" sz="3200" b="1" dirty="0">
                <a:latin typeface="Calibri" panose="020F0502020204030204" pitchFamily="34" charset="0"/>
                <a:ea typeface="Calibri" panose="020F0502020204030204" pitchFamily="34" charset="0"/>
                <a:cs typeface="Calibri" panose="020F0502020204030204" pitchFamily="34" charset="0"/>
              </a:rPr>
              <a:t>Atvieglot katoļu draudžu </a:t>
            </a:r>
            <a:r>
              <a:rPr lang="lv-LV" sz="3200" b="1" dirty="0" err="1">
                <a:latin typeface="Calibri" panose="020F0502020204030204" pitchFamily="34" charset="0"/>
                <a:ea typeface="Calibri" panose="020F0502020204030204" pitchFamily="34" charset="0"/>
                <a:cs typeface="Calibri" panose="020F0502020204030204" pitchFamily="34" charset="0"/>
              </a:rPr>
              <a:t>pārstāvēttiesīgo</a:t>
            </a:r>
            <a:r>
              <a:rPr lang="lv-LV" sz="3200" b="1" dirty="0">
                <a:latin typeface="Calibri" panose="020F0502020204030204" pitchFamily="34" charset="0"/>
                <a:ea typeface="Calibri" panose="020F0502020204030204" pitchFamily="34" charset="0"/>
                <a:cs typeface="Calibri" panose="020F0502020204030204" pitchFamily="34" charset="0"/>
              </a:rPr>
              <a:t> personu noskaidrošanu un pierādīšanu</a:t>
            </a:r>
            <a:endParaRPr lang="lv-LV" sz="3200" b="1" dirty="0">
              <a:latin typeface="Roboto" panose="02000000000000000000" pitchFamily="2" charset="0"/>
              <a:ea typeface="Roboto" panose="02000000000000000000" pitchFamily="2" charset="0"/>
            </a:endParaRPr>
          </a:p>
        </p:txBody>
      </p:sp>
      <p:pic>
        <p:nvPicPr>
          <p:cNvPr id="1026" name="Picture 2" descr="Maps Lighthouse Icon | Android Iconpack | Icons8">
            <a:extLst>
              <a:ext uri="{FF2B5EF4-FFF2-40B4-BE49-F238E27FC236}">
                <a16:creationId xmlns:a16="http://schemas.microsoft.com/office/drawing/2014/main" id="{5D405728-0887-4C28-8875-F6A76E28923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1359" y="1830328"/>
            <a:ext cx="374205" cy="37420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uro symbol&quot; Icon - Download for free – Iconduck">
            <a:extLst>
              <a:ext uri="{FF2B5EF4-FFF2-40B4-BE49-F238E27FC236}">
                <a16:creationId xmlns:a16="http://schemas.microsoft.com/office/drawing/2014/main" id="{3561D012-DB6A-42D0-BEAE-C9F1B3FE571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0364" y="3845899"/>
            <a:ext cx="306391" cy="306391"/>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Rounded Corners 16">
            <a:extLst>
              <a:ext uri="{FF2B5EF4-FFF2-40B4-BE49-F238E27FC236}">
                <a16:creationId xmlns:a16="http://schemas.microsoft.com/office/drawing/2014/main" id="{92F74B4A-6002-42AD-8145-165477790FB6}"/>
              </a:ext>
            </a:extLst>
          </p:cNvPr>
          <p:cNvSpPr/>
          <p:nvPr/>
        </p:nvSpPr>
        <p:spPr>
          <a:xfrm>
            <a:off x="1117597" y="4963808"/>
            <a:ext cx="10835341" cy="1327959"/>
          </a:xfrm>
          <a:prstGeom prst="roundRect">
            <a:avLst>
              <a:gd name="adj" fmla="val 10501"/>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① </a:t>
            </a:r>
            <a:r>
              <a:rPr kumimoji="0" lang="lv-LV" sz="2400" b="1"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Atbildīgie</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TM </a:t>
            </a:r>
            <a:r>
              <a:rPr lang="lv-LV" sz="2000" dirty="0">
                <a:solidFill>
                  <a:prstClr val="black"/>
                </a:solidFill>
                <a:latin typeface="Calibri" panose="020F0502020204030204" pitchFamily="34" charset="0"/>
                <a:ea typeface="Calibri" panose="020F0502020204030204" pitchFamily="34" charset="0"/>
                <a:cs typeface="Calibri" panose="020F0502020204030204" pitchFamily="34" charset="0"/>
              </a:rPr>
              <a:t>② </a:t>
            </a:r>
            <a:r>
              <a:rPr kumimoji="0" lang="lv-LV" sz="2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Tiesību akti</a:t>
            </a:r>
            <a:r>
              <a:rPr kumimoji="0" lang="lv-LV"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 Reliģisko organizāciju likums, likums «Par Latvijas Republikas Uzņēmumu reģistru</a:t>
            </a:r>
            <a:r>
              <a:rPr lang="lv-LV" sz="2400" dirty="0">
                <a:solidFill>
                  <a:schemeClr val="tx1"/>
                </a:solidFill>
              </a:rPr>
              <a:t> </a:t>
            </a:r>
            <a:r>
              <a:rPr lang="lv-LV" sz="2000" dirty="0">
                <a:solidFill>
                  <a:prstClr val="black"/>
                </a:solidFill>
                <a:latin typeface="Calibri" panose="020F0502020204030204" pitchFamily="34" charset="0"/>
                <a:ea typeface="Calibri" panose="020F0502020204030204" pitchFamily="34" charset="0"/>
                <a:cs typeface="Calibri" panose="020F0502020204030204" pitchFamily="34" charset="0"/>
              </a:rPr>
              <a:t>③</a:t>
            </a:r>
            <a:r>
              <a:rPr lang="lv-LV" sz="2400"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kumimoji="0" lang="lv-LV" sz="2400" b="1"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Piezīmes</a:t>
            </a:r>
            <a:r>
              <a:rPr kumimoji="0" lang="lv-LV"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 Katoļu draudze atbalsta</a:t>
            </a:r>
            <a:endParaRPr kumimoji="0" lang="lv-LV"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9A883AA2-949A-43DC-94D0-7F94EF8FE1F3}"/>
              </a:ext>
            </a:extLst>
          </p:cNvPr>
          <p:cNvSpPr/>
          <p:nvPr/>
        </p:nvSpPr>
        <p:spPr>
          <a:xfrm>
            <a:off x="174229" y="208796"/>
            <a:ext cx="785864" cy="771099"/>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sz="2800" b="1" dirty="0">
                <a:solidFill>
                  <a:schemeClr val="bg1"/>
                </a:solidFill>
              </a:rPr>
              <a:t>59</a:t>
            </a:r>
          </a:p>
        </p:txBody>
      </p:sp>
      <p:sp>
        <p:nvSpPr>
          <p:cNvPr id="14" name="Rectangle: Rounded Corners 13">
            <a:extLst>
              <a:ext uri="{FF2B5EF4-FFF2-40B4-BE49-F238E27FC236}">
                <a16:creationId xmlns:a16="http://schemas.microsoft.com/office/drawing/2014/main" id="{FD85F2EE-97E0-48C1-98EC-8B039FFEA598}"/>
              </a:ext>
            </a:extLst>
          </p:cNvPr>
          <p:cNvSpPr/>
          <p:nvPr/>
        </p:nvSpPr>
        <p:spPr>
          <a:xfrm>
            <a:off x="1117599" y="1124074"/>
            <a:ext cx="10835341" cy="1817020"/>
          </a:xfrm>
          <a:prstGeom prst="roundRect">
            <a:avLst>
              <a:gd name="adj" fmla="val 6560"/>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400" b="1" i="0" u="sng" strike="noStrike" kern="1200" cap="none" spc="0" normalizeH="0" baseline="0" noProof="0" dirty="0">
                <a:ln>
                  <a:noFill/>
                </a:ln>
                <a:solidFill>
                  <a:srgbClr val="C00000"/>
                </a:solidFill>
                <a:effectLst/>
                <a:uLnTx/>
                <a:uFillTx/>
                <a:latin typeface="Calibri" panose="020F0502020204030204"/>
                <a:ea typeface="+mn-ea"/>
                <a:cs typeface="+mn-cs"/>
              </a:rPr>
              <a:t>Šobrīd</a:t>
            </a:r>
            <a:r>
              <a:rPr kumimoji="0" lang="lv-LV" sz="2400" b="1" i="0" u="none" strike="noStrike" kern="1200" cap="none" spc="0" normalizeH="0" baseline="0" noProof="0" dirty="0">
                <a:ln>
                  <a:noFill/>
                </a:ln>
                <a:solidFill>
                  <a:srgbClr val="C00000"/>
                </a:solidFill>
                <a:effectLst/>
                <a:uLnTx/>
                <a:uFillTx/>
                <a:latin typeface="Calibri" panose="020F0502020204030204"/>
                <a:ea typeface="+mn-ea"/>
                <a:cs typeface="+mn-cs"/>
              </a:rPr>
              <a:t> </a:t>
            </a:r>
            <a:r>
              <a:rPr kumimoji="0" lang="lv-LV" sz="2400" i="0" u="none" strike="noStrike" kern="1200" cap="none" spc="0" normalizeH="0" baseline="0" noProof="0" dirty="0">
                <a:ln>
                  <a:noFill/>
                </a:ln>
                <a:solidFill>
                  <a:srgbClr val="C00000"/>
                </a:solidFill>
                <a:effectLst/>
                <a:uLnTx/>
                <a:uFillTx/>
                <a:latin typeface="Calibri" panose="020F0502020204030204"/>
                <a:ea typeface="+mn-ea"/>
                <a:cs typeface="+mn-cs"/>
              </a:rPr>
              <a:t>katoļu draudzes Latvijā strādā atbilstoši īpašam tiesiskajam regulējumam, līdz ar to </a:t>
            </a:r>
            <a:r>
              <a:rPr kumimoji="0" lang="lv-LV" sz="2400" i="0" u="none" strike="noStrike" kern="1200" cap="none" spc="0" normalizeH="0" baseline="0" noProof="0" dirty="0" err="1">
                <a:ln>
                  <a:noFill/>
                </a:ln>
                <a:solidFill>
                  <a:srgbClr val="C00000"/>
                </a:solidFill>
                <a:effectLst/>
                <a:uLnTx/>
                <a:uFillTx/>
                <a:latin typeface="Calibri" panose="020F0502020204030204"/>
                <a:ea typeface="+mn-ea"/>
                <a:cs typeface="+mn-cs"/>
              </a:rPr>
              <a:t>pārstāvēttiesīgās</a:t>
            </a:r>
            <a:r>
              <a:rPr kumimoji="0" lang="lv-LV" sz="2400" i="0" u="none" strike="noStrike" kern="1200" cap="none" spc="0" normalizeH="0" baseline="0" noProof="0" dirty="0">
                <a:ln>
                  <a:noFill/>
                </a:ln>
                <a:solidFill>
                  <a:srgbClr val="C00000"/>
                </a:solidFill>
                <a:effectLst/>
                <a:uLnTx/>
                <a:uFillTx/>
                <a:latin typeface="Calibri" panose="020F0502020204030204"/>
                <a:ea typeface="+mn-ea"/>
                <a:cs typeface="+mn-cs"/>
              </a:rPr>
              <a:t> personas nav redzamas publiskā reģistrā, tādējādi apgrūtinot dažādu jautājumu kārtošanu valsts un pašvaldību institūcijās, jo vienmēr jāuzrāda pilnvara</a:t>
            </a:r>
            <a:r>
              <a:rPr kumimoji="0" lang="lv-LV" sz="2400" b="1" i="0" u="none" strike="noStrike" kern="1200" cap="none" spc="0" normalizeH="0" baseline="0" noProof="0" dirty="0">
                <a:ln>
                  <a:noFill/>
                </a:ln>
                <a:solidFill>
                  <a:srgbClr val="C00000"/>
                </a:solidFill>
                <a:effectLst/>
                <a:uLnTx/>
                <a:uFillTx/>
                <a:latin typeface="Calibri" panose="020F0502020204030204"/>
                <a:ea typeface="+mn-ea"/>
                <a:cs typeface="+mn-cs"/>
              </a:rPr>
              <a:t>. </a:t>
            </a:r>
            <a:r>
              <a:rPr kumimoji="0" lang="lv-LV" sz="2400" b="1" i="0" u="sng" strike="noStrike" kern="1200" cap="none" spc="0" normalizeH="0" baseline="0" noProof="0" dirty="0">
                <a:ln>
                  <a:noFill/>
                </a:ln>
                <a:solidFill>
                  <a:srgbClr val="C00000"/>
                </a:solidFill>
                <a:effectLst/>
                <a:uLnTx/>
                <a:uFillTx/>
                <a:latin typeface="Calibri" panose="020F0502020204030204"/>
                <a:ea typeface="+mn-ea"/>
                <a:cs typeface="+mn-cs"/>
              </a:rPr>
              <a:t>Priekšlikums</a:t>
            </a:r>
            <a:r>
              <a:rPr kumimoji="0" lang="lv-LV" sz="2400" b="1" i="0" u="none" strike="noStrike" kern="1200" cap="none" spc="0" normalizeH="0" baseline="0" noProof="0" dirty="0">
                <a:ln>
                  <a:noFill/>
                </a:ln>
                <a:solidFill>
                  <a:srgbClr val="C00000"/>
                </a:solidFill>
                <a:effectLst/>
                <a:uLnTx/>
                <a:uFillTx/>
                <a:latin typeface="Calibri" panose="020F0502020204030204"/>
                <a:ea typeface="+mn-ea"/>
                <a:cs typeface="+mn-cs"/>
              </a:rPr>
              <a:t>: </a:t>
            </a:r>
            <a:r>
              <a:rPr kumimoji="0" lang="lv-LV" sz="2400" i="0" u="none" strike="noStrike" kern="1200" cap="none" spc="0" normalizeH="0" baseline="0" noProof="0" dirty="0">
                <a:ln>
                  <a:noFill/>
                </a:ln>
                <a:solidFill>
                  <a:srgbClr val="C00000"/>
                </a:solidFill>
                <a:effectLst/>
                <a:uLnTx/>
                <a:uFillTx/>
                <a:latin typeface="Calibri" panose="020F0502020204030204"/>
                <a:ea typeface="+mn-ea"/>
                <a:cs typeface="+mn-cs"/>
              </a:rPr>
              <a:t>izveidot regulējumu, lai arī katoļu draudžu </a:t>
            </a:r>
            <a:r>
              <a:rPr kumimoji="0" lang="lv-LV" sz="2400" i="0" u="none" strike="noStrike" kern="1200" cap="none" spc="0" normalizeH="0" baseline="0" noProof="0" dirty="0" err="1">
                <a:ln>
                  <a:noFill/>
                </a:ln>
                <a:solidFill>
                  <a:srgbClr val="C00000"/>
                </a:solidFill>
                <a:effectLst/>
                <a:uLnTx/>
                <a:uFillTx/>
                <a:latin typeface="Calibri" panose="020F0502020204030204"/>
                <a:ea typeface="+mn-ea"/>
                <a:cs typeface="+mn-cs"/>
              </a:rPr>
              <a:t>pārstāvēttiesīgās</a:t>
            </a:r>
            <a:r>
              <a:rPr kumimoji="0" lang="lv-LV" sz="2400" i="0" u="none" strike="noStrike" kern="1200" cap="none" spc="0" normalizeH="0" baseline="0" noProof="0" dirty="0">
                <a:ln>
                  <a:noFill/>
                </a:ln>
                <a:solidFill>
                  <a:srgbClr val="C00000"/>
                </a:solidFill>
                <a:effectLst/>
                <a:uLnTx/>
                <a:uFillTx/>
                <a:latin typeface="Calibri" panose="020F0502020204030204"/>
                <a:ea typeface="+mn-ea"/>
                <a:cs typeface="+mn-cs"/>
              </a:rPr>
              <a:t> personas ierakstītu publiskā reģistrā ar vai bez ierobežojumiem</a:t>
            </a:r>
          </a:p>
        </p:txBody>
      </p:sp>
      <p:sp>
        <p:nvSpPr>
          <p:cNvPr id="15" name="Rectangle: Rounded Corners 14">
            <a:extLst>
              <a:ext uri="{FF2B5EF4-FFF2-40B4-BE49-F238E27FC236}">
                <a16:creationId xmlns:a16="http://schemas.microsoft.com/office/drawing/2014/main" id="{DC0DC147-14B7-4E01-A5E8-7E85065854CB}"/>
              </a:ext>
            </a:extLst>
          </p:cNvPr>
          <p:cNvSpPr/>
          <p:nvPr/>
        </p:nvSpPr>
        <p:spPr>
          <a:xfrm>
            <a:off x="1117598" y="3114915"/>
            <a:ext cx="10835341" cy="1666848"/>
          </a:xfrm>
          <a:prstGeom prst="roundRect">
            <a:avLst>
              <a:gd name="adj" fmla="val 6774"/>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①</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Nav aprēķināta ietekme uz publiskā sektora ieņēmumiem un izdevumiem</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②</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Laika ietaup</a:t>
            </a:r>
            <a:r>
              <a:rPr lang="lv-LV" sz="2400" dirty="0" err="1">
                <a:solidFill>
                  <a:prstClr val="black"/>
                </a:solidFill>
                <a:latin typeface="Calibri" panose="020F0502020204030204" pitchFamily="34" charset="0"/>
                <a:ea typeface="Calibri" panose="020F0502020204030204" pitchFamily="34" charset="0"/>
                <a:cs typeface="Calibri" panose="020F0502020204030204" pitchFamily="34" charset="0"/>
              </a:rPr>
              <a:t>ījums</a:t>
            </a:r>
            <a:r>
              <a:rPr lang="lv-LV" sz="2400" dirty="0">
                <a:solidFill>
                  <a:prstClr val="black"/>
                </a:solidFill>
                <a:latin typeface="Calibri" panose="020F0502020204030204" pitchFamily="34" charset="0"/>
                <a:ea typeface="Calibri" panose="020F0502020204030204" pitchFamily="34" charset="0"/>
                <a:cs typeface="Calibri" panose="020F0502020204030204" pitchFamily="34" charset="0"/>
              </a:rPr>
              <a:t> katoļu draudzēm</a:t>
            </a:r>
            <a:endPar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③</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Nav ietekme uz ekonomiku</a:t>
            </a:r>
            <a:endParaRPr kumimoji="0" lang="lv-LV"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98830921-DC2F-4398-A514-BF513FB0508C}"/>
              </a:ext>
            </a:extLst>
          </p:cNvPr>
          <p:cNvSpPr txBox="1"/>
          <p:nvPr/>
        </p:nvSpPr>
        <p:spPr>
          <a:xfrm>
            <a:off x="1054474" y="6412682"/>
            <a:ext cx="1243845" cy="261610"/>
          </a:xfrm>
          <a:prstGeom prst="rect">
            <a:avLst/>
          </a:prstGeom>
          <a:noFill/>
        </p:spPr>
        <p:txBody>
          <a:bodyPr wrap="square" rtlCol="0">
            <a:spAutoFit/>
          </a:bodyPr>
          <a:lstStyle/>
          <a:p>
            <a:r>
              <a:rPr lang="lv-LV" sz="1050" dirty="0"/>
              <a:t>18.02.2026</a:t>
            </a:r>
          </a:p>
        </p:txBody>
      </p:sp>
      <p:sp>
        <p:nvSpPr>
          <p:cNvPr id="19" name="TextBox 18">
            <a:extLst>
              <a:ext uri="{FF2B5EF4-FFF2-40B4-BE49-F238E27FC236}">
                <a16:creationId xmlns:a16="http://schemas.microsoft.com/office/drawing/2014/main" id="{4790DFAE-826B-494F-9AC1-07AC9ADFC989}"/>
              </a:ext>
            </a:extLst>
          </p:cNvPr>
          <p:cNvSpPr txBox="1"/>
          <p:nvPr/>
        </p:nvSpPr>
        <p:spPr>
          <a:xfrm>
            <a:off x="10901082" y="6473812"/>
            <a:ext cx="1129553" cy="230832"/>
          </a:xfrm>
          <a:prstGeom prst="rect">
            <a:avLst/>
          </a:prstGeom>
          <a:noFill/>
        </p:spPr>
        <p:txBody>
          <a:bodyPr wrap="square" rtlCol="0">
            <a:spAutoFit/>
          </a:bodyPr>
          <a:lstStyle/>
          <a:p>
            <a:r>
              <a:rPr lang="lv-LV" sz="900" dirty="0"/>
              <a:t>Statuss: 18.02.2026</a:t>
            </a:r>
          </a:p>
        </p:txBody>
      </p:sp>
    </p:spTree>
    <p:extLst>
      <p:ext uri="{BB962C8B-B14F-4D97-AF65-F5344CB8AC3E}">
        <p14:creationId xmlns:p14="http://schemas.microsoft.com/office/powerpoint/2010/main" val="13283942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C9790D54-716B-411A-B7D9-C61CB100E02A}"/>
              </a:ext>
            </a:extLst>
          </p:cNvPr>
          <p:cNvSpPr/>
          <p:nvPr/>
        </p:nvSpPr>
        <p:spPr>
          <a:xfrm>
            <a:off x="217246" y="1686336"/>
            <a:ext cx="699831"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EBCDC24F-8C18-46C3-AD02-114CE4502008}"/>
              </a:ext>
            </a:extLst>
          </p:cNvPr>
          <p:cNvSpPr/>
          <p:nvPr/>
        </p:nvSpPr>
        <p:spPr>
          <a:xfrm>
            <a:off x="184531" y="3652500"/>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Oval 2">
            <a:extLst>
              <a:ext uri="{FF2B5EF4-FFF2-40B4-BE49-F238E27FC236}">
                <a16:creationId xmlns:a16="http://schemas.microsoft.com/office/drawing/2014/main" id="{1DB1AAF2-9E2E-4811-BD16-91FC84144623}"/>
              </a:ext>
            </a:extLst>
          </p:cNvPr>
          <p:cNvSpPr/>
          <p:nvPr/>
        </p:nvSpPr>
        <p:spPr>
          <a:xfrm>
            <a:off x="193642" y="5275455"/>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v-LV" sz="2000" b="1" i="0" u="none" strike="noStrike" kern="1200" cap="none" spc="0" normalizeH="0" baseline="0" noProof="0" dirty="0">
                <a:ln>
                  <a:noFill/>
                </a:ln>
                <a:solidFill>
                  <a:prstClr val="black"/>
                </a:solidFill>
                <a:effectLst/>
                <a:uLnTx/>
                <a:uFillTx/>
                <a:latin typeface="Calibri" panose="020F0502020204030204"/>
                <a:ea typeface="+mn-ea"/>
                <a:cs typeface="+mn-cs"/>
              </a:rPr>
              <a:t>NB</a:t>
            </a:r>
          </a:p>
        </p:txBody>
      </p:sp>
      <p:sp>
        <p:nvSpPr>
          <p:cNvPr id="2" name="Title 1"/>
          <p:cNvSpPr>
            <a:spLocks noGrp="1"/>
          </p:cNvSpPr>
          <p:nvPr>
            <p:ph type="title"/>
          </p:nvPr>
        </p:nvSpPr>
        <p:spPr>
          <a:xfrm>
            <a:off x="1658203" y="277217"/>
            <a:ext cx="9191767" cy="589371"/>
          </a:xfrm>
        </p:spPr>
        <p:txBody>
          <a:bodyPr>
            <a:normAutofit fontScale="90000"/>
          </a:bodyPr>
          <a:lstStyle/>
          <a:p>
            <a:pPr algn="ctr"/>
            <a:r>
              <a:rPr lang="lv-LV" sz="3200" b="1" dirty="0">
                <a:latin typeface="Calibri" panose="020F0502020204030204" pitchFamily="34" charset="0"/>
                <a:ea typeface="Calibri" panose="020F0502020204030204" pitchFamily="34" charset="0"/>
                <a:cs typeface="Calibri" panose="020F0502020204030204" pitchFamily="34" charset="0"/>
              </a:rPr>
              <a:t>Tiesas lēmumu par prasības nodrošināšanu ierakstīt zemesgrāmatā bez pieteicēja pieteikuma</a:t>
            </a:r>
            <a:endParaRPr lang="lv-LV" sz="3200" b="1" dirty="0">
              <a:latin typeface="Roboto" panose="02000000000000000000" pitchFamily="2" charset="0"/>
              <a:ea typeface="Roboto" panose="02000000000000000000" pitchFamily="2" charset="0"/>
            </a:endParaRPr>
          </a:p>
        </p:txBody>
      </p:sp>
      <p:pic>
        <p:nvPicPr>
          <p:cNvPr id="1026" name="Picture 2" descr="Maps Lighthouse Icon | Android Iconpack | Icons8">
            <a:extLst>
              <a:ext uri="{FF2B5EF4-FFF2-40B4-BE49-F238E27FC236}">
                <a16:creationId xmlns:a16="http://schemas.microsoft.com/office/drawing/2014/main" id="{5D405728-0887-4C28-8875-F6A76E28923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1359" y="1830328"/>
            <a:ext cx="374205" cy="37420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uro symbol&quot; Icon - Download for free – Iconduck">
            <a:extLst>
              <a:ext uri="{FF2B5EF4-FFF2-40B4-BE49-F238E27FC236}">
                <a16:creationId xmlns:a16="http://schemas.microsoft.com/office/drawing/2014/main" id="{3561D012-DB6A-42D0-BEAE-C9F1B3FE571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0364" y="3845899"/>
            <a:ext cx="306391" cy="306391"/>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Rounded Corners 16">
            <a:extLst>
              <a:ext uri="{FF2B5EF4-FFF2-40B4-BE49-F238E27FC236}">
                <a16:creationId xmlns:a16="http://schemas.microsoft.com/office/drawing/2014/main" id="{92F74B4A-6002-42AD-8145-165477790FB6}"/>
              </a:ext>
            </a:extLst>
          </p:cNvPr>
          <p:cNvSpPr/>
          <p:nvPr/>
        </p:nvSpPr>
        <p:spPr>
          <a:xfrm>
            <a:off x="1117597" y="4963808"/>
            <a:ext cx="10835341" cy="1327959"/>
          </a:xfrm>
          <a:prstGeom prst="roundRect">
            <a:avLst>
              <a:gd name="adj" fmla="val 10501"/>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① </a:t>
            </a:r>
            <a:r>
              <a:rPr kumimoji="0" lang="lv-LV" sz="2400" b="1"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Atbildīgie </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TM </a:t>
            </a:r>
            <a:r>
              <a:rPr lang="lv-LV" sz="2000" dirty="0">
                <a:solidFill>
                  <a:prstClr val="black"/>
                </a:solidFill>
                <a:latin typeface="Calibri" panose="020F0502020204030204" pitchFamily="34" charset="0"/>
                <a:ea typeface="Calibri" panose="020F0502020204030204" pitchFamily="34" charset="0"/>
                <a:cs typeface="Calibri" panose="020F0502020204030204" pitchFamily="34" charset="0"/>
              </a:rPr>
              <a:t>② </a:t>
            </a:r>
            <a:r>
              <a:rPr kumimoji="0" lang="lv-LV" sz="2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Tiesību akti</a:t>
            </a:r>
            <a:r>
              <a:rPr kumimoji="0" lang="lv-LV"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 Zemesgrāmatu likums, Civilprocesa likums</a:t>
            </a:r>
            <a:r>
              <a:rPr lang="lv-LV" sz="2400" dirty="0">
                <a:solidFill>
                  <a:schemeClr val="tx1"/>
                </a:solidFill>
              </a:rPr>
              <a:t> </a:t>
            </a:r>
            <a:r>
              <a:rPr lang="lv-LV" sz="2000" dirty="0">
                <a:solidFill>
                  <a:prstClr val="black"/>
                </a:solidFill>
                <a:latin typeface="Calibri" panose="020F0502020204030204" pitchFamily="34" charset="0"/>
                <a:ea typeface="Calibri" panose="020F0502020204030204" pitchFamily="34" charset="0"/>
                <a:cs typeface="Calibri" panose="020F0502020204030204" pitchFamily="34" charset="0"/>
              </a:rPr>
              <a:t>③</a:t>
            </a:r>
            <a:r>
              <a:rPr lang="lv-LV" sz="2400"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kumimoji="0" lang="lv-LV" sz="2400" b="1"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Piezīmes</a:t>
            </a:r>
            <a:r>
              <a:rPr kumimoji="0" lang="lv-LV" sz="240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 </a:t>
            </a:r>
            <a:r>
              <a:rPr lang="lv-LV"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TM šo principu paredz vienlaikus ar plānotajiem TIS pilnveides pasākumiem, vienlaikus izvērtējot arī valsts nodevas jautājumu</a:t>
            </a:r>
            <a:endParaRPr kumimoji="0" lang="lv-LV" sz="220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9A883AA2-949A-43DC-94D0-7F94EF8FE1F3}"/>
              </a:ext>
            </a:extLst>
          </p:cNvPr>
          <p:cNvSpPr/>
          <p:nvPr/>
        </p:nvSpPr>
        <p:spPr>
          <a:xfrm>
            <a:off x="174229" y="208796"/>
            <a:ext cx="785864" cy="771099"/>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sz="2800" b="1" dirty="0">
                <a:solidFill>
                  <a:schemeClr val="bg1"/>
                </a:solidFill>
              </a:rPr>
              <a:t>65</a:t>
            </a:r>
          </a:p>
        </p:txBody>
      </p:sp>
      <p:sp>
        <p:nvSpPr>
          <p:cNvPr id="14" name="Rectangle: Rounded Corners 13">
            <a:extLst>
              <a:ext uri="{FF2B5EF4-FFF2-40B4-BE49-F238E27FC236}">
                <a16:creationId xmlns:a16="http://schemas.microsoft.com/office/drawing/2014/main" id="{FD85F2EE-97E0-48C1-98EC-8B039FFEA598}"/>
              </a:ext>
            </a:extLst>
          </p:cNvPr>
          <p:cNvSpPr/>
          <p:nvPr/>
        </p:nvSpPr>
        <p:spPr>
          <a:xfrm>
            <a:off x="1117599" y="1124074"/>
            <a:ext cx="10835341" cy="1817020"/>
          </a:xfrm>
          <a:prstGeom prst="roundRect">
            <a:avLst>
              <a:gd name="adj" fmla="val 6560"/>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400" b="1" i="0" u="sng" strike="noStrike" kern="1200" cap="none" spc="0" normalizeH="0" baseline="0" noProof="0" dirty="0">
                <a:ln>
                  <a:noFill/>
                </a:ln>
                <a:solidFill>
                  <a:srgbClr val="C00000"/>
                </a:solidFill>
                <a:effectLst/>
                <a:uLnTx/>
                <a:uFillTx/>
                <a:latin typeface="Calibri" panose="020F0502020204030204"/>
                <a:ea typeface="+mn-ea"/>
                <a:cs typeface="+mn-cs"/>
              </a:rPr>
              <a:t>Šobrīd</a:t>
            </a:r>
            <a:r>
              <a:rPr kumimoji="0" lang="lv-LV" sz="2400" b="1" i="0" u="none" strike="noStrike" kern="1200" cap="none" spc="0" normalizeH="0" baseline="0" noProof="0" dirty="0">
                <a:ln>
                  <a:noFill/>
                </a:ln>
                <a:solidFill>
                  <a:srgbClr val="C00000"/>
                </a:solidFill>
                <a:effectLst/>
                <a:uLnTx/>
                <a:uFillTx/>
                <a:latin typeface="Calibri" panose="020F0502020204030204"/>
                <a:ea typeface="+mn-ea"/>
                <a:cs typeface="+mn-cs"/>
              </a:rPr>
              <a:t> </a:t>
            </a:r>
            <a:r>
              <a:rPr kumimoji="0" lang="lv-LV" sz="2400" i="0" u="none" strike="noStrike" kern="1200" cap="none" spc="0" normalizeH="0" baseline="0" noProof="0" dirty="0">
                <a:ln>
                  <a:noFill/>
                </a:ln>
                <a:solidFill>
                  <a:srgbClr val="C00000"/>
                </a:solidFill>
                <a:effectLst/>
                <a:uLnTx/>
                <a:uFillTx/>
                <a:latin typeface="Calibri" panose="020F0502020204030204"/>
                <a:ea typeface="+mn-ea"/>
                <a:cs typeface="+mn-cs"/>
              </a:rPr>
              <a:t>tiesas lēmumu par prasības nodrošinājumu ieraksta zemesgrāmatā uz personas pieteikuma pamata, neraugoties uz to, ka gan tiesa gan zemesgrāmatas ietilpst tiesu sistēmā.</a:t>
            </a:r>
            <a:r>
              <a:rPr kumimoji="0" lang="lv-LV" sz="2400" b="1" i="0" u="none" strike="noStrike" kern="1200" cap="none" spc="0" normalizeH="0" baseline="0" noProof="0" dirty="0">
                <a:ln>
                  <a:noFill/>
                </a:ln>
                <a:solidFill>
                  <a:srgbClr val="C00000"/>
                </a:solidFill>
                <a:effectLst/>
                <a:uLnTx/>
                <a:uFillTx/>
                <a:latin typeface="Calibri" panose="020F0502020204030204"/>
                <a:ea typeface="+mn-ea"/>
                <a:cs typeface="+mn-cs"/>
              </a:rPr>
              <a:t> </a:t>
            </a:r>
            <a:r>
              <a:rPr kumimoji="0" lang="lv-LV" sz="2400" b="1" i="0" u="sng" strike="noStrike" kern="1200" cap="none" spc="0" normalizeH="0" baseline="0" noProof="0" dirty="0">
                <a:ln>
                  <a:noFill/>
                </a:ln>
                <a:solidFill>
                  <a:srgbClr val="C00000"/>
                </a:solidFill>
                <a:effectLst/>
                <a:uLnTx/>
                <a:uFillTx/>
                <a:latin typeface="Calibri" panose="020F0502020204030204"/>
                <a:ea typeface="+mn-ea"/>
                <a:cs typeface="+mn-cs"/>
              </a:rPr>
              <a:t>Priekšlikums</a:t>
            </a:r>
            <a:r>
              <a:rPr kumimoji="0" lang="lv-LV" sz="2400" b="1" i="0" u="none" strike="noStrike" kern="1200" cap="none" spc="0" normalizeH="0" baseline="0" noProof="0" dirty="0">
                <a:ln>
                  <a:noFill/>
                </a:ln>
                <a:solidFill>
                  <a:srgbClr val="C00000"/>
                </a:solidFill>
                <a:effectLst/>
                <a:uLnTx/>
                <a:uFillTx/>
                <a:latin typeface="Calibri" panose="020F0502020204030204"/>
                <a:ea typeface="+mn-ea"/>
                <a:cs typeface="+mn-cs"/>
              </a:rPr>
              <a:t>: </a:t>
            </a:r>
            <a:r>
              <a:rPr kumimoji="0" lang="lv-LV" sz="2400" i="0" u="none" strike="noStrike" kern="1200" cap="none" spc="0" normalizeH="0" baseline="0" noProof="0" dirty="0">
                <a:ln>
                  <a:noFill/>
                </a:ln>
                <a:solidFill>
                  <a:srgbClr val="C00000"/>
                </a:solidFill>
                <a:effectLst/>
                <a:uLnTx/>
                <a:uFillTx/>
                <a:latin typeface="Calibri" panose="020F0502020204030204"/>
                <a:ea typeface="+mn-ea"/>
                <a:cs typeface="+mn-cs"/>
              </a:rPr>
              <a:t>noteikt, ka tiesas lēmumu par prasības nodrošināšanu ieraksta zemesgrāmatā uz tiesas paziņojuma pamata</a:t>
            </a:r>
          </a:p>
        </p:txBody>
      </p:sp>
      <p:sp>
        <p:nvSpPr>
          <p:cNvPr id="15" name="Rectangle: Rounded Corners 14">
            <a:extLst>
              <a:ext uri="{FF2B5EF4-FFF2-40B4-BE49-F238E27FC236}">
                <a16:creationId xmlns:a16="http://schemas.microsoft.com/office/drawing/2014/main" id="{DC0DC147-14B7-4E01-A5E8-7E85065854CB}"/>
              </a:ext>
            </a:extLst>
          </p:cNvPr>
          <p:cNvSpPr/>
          <p:nvPr/>
        </p:nvSpPr>
        <p:spPr>
          <a:xfrm>
            <a:off x="1117598" y="3114915"/>
            <a:ext cx="10835341" cy="1666848"/>
          </a:xfrm>
          <a:prstGeom prst="roundRect">
            <a:avLst>
              <a:gd name="adj" fmla="val 6774"/>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①</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Nav izvērtēta ietekme uz publiskā sektora ieņēmumiem un izdevumiem</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②</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Laika un finanšu ietaupījums prasītājiem</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③</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Nav ietekme uz ekonomiku</a:t>
            </a:r>
            <a:endParaRPr kumimoji="0" lang="lv-LV"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98830921-DC2F-4398-A514-BF513FB0508C}"/>
              </a:ext>
            </a:extLst>
          </p:cNvPr>
          <p:cNvSpPr txBox="1"/>
          <p:nvPr/>
        </p:nvSpPr>
        <p:spPr>
          <a:xfrm>
            <a:off x="1054474" y="6412682"/>
            <a:ext cx="1243845" cy="261610"/>
          </a:xfrm>
          <a:prstGeom prst="rect">
            <a:avLst/>
          </a:prstGeom>
          <a:noFill/>
        </p:spPr>
        <p:txBody>
          <a:bodyPr wrap="square" rtlCol="0">
            <a:spAutoFit/>
          </a:bodyPr>
          <a:lstStyle/>
          <a:p>
            <a:r>
              <a:rPr lang="lv-LV" sz="1050" dirty="0"/>
              <a:t>11.02.2026</a:t>
            </a:r>
          </a:p>
        </p:txBody>
      </p:sp>
      <p:sp>
        <p:nvSpPr>
          <p:cNvPr id="19" name="TextBox 18">
            <a:extLst>
              <a:ext uri="{FF2B5EF4-FFF2-40B4-BE49-F238E27FC236}">
                <a16:creationId xmlns:a16="http://schemas.microsoft.com/office/drawing/2014/main" id="{4790DFAE-826B-494F-9AC1-07AC9ADFC989}"/>
              </a:ext>
            </a:extLst>
          </p:cNvPr>
          <p:cNvSpPr txBox="1"/>
          <p:nvPr/>
        </p:nvSpPr>
        <p:spPr>
          <a:xfrm>
            <a:off x="10901082" y="6473812"/>
            <a:ext cx="1129553" cy="230832"/>
          </a:xfrm>
          <a:prstGeom prst="rect">
            <a:avLst/>
          </a:prstGeom>
          <a:noFill/>
        </p:spPr>
        <p:txBody>
          <a:bodyPr wrap="square" rtlCol="0">
            <a:spAutoFit/>
          </a:bodyPr>
          <a:lstStyle/>
          <a:p>
            <a:r>
              <a:rPr lang="lv-LV" sz="900" dirty="0"/>
              <a:t>Statuss: 07.04.2026</a:t>
            </a:r>
          </a:p>
        </p:txBody>
      </p:sp>
    </p:spTree>
    <p:extLst>
      <p:ext uri="{BB962C8B-B14F-4D97-AF65-F5344CB8AC3E}">
        <p14:creationId xmlns:p14="http://schemas.microsoft.com/office/powerpoint/2010/main" val="25369532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C9790D54-716B-411A-B7D9-C61CB100E02A}"/>
              </a:ext>
            </a:extLst>
          </p:cNvPr>
          <p:cNvSpPr/>
          <p:nvPr/>
        </p:nvSpPr>
        <p:spPr>
          <a:xfrm>
            <a:off x="217246" y="1686336"/>
            <a:ext cx="699831"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EBCDC24F-8C18-46C3-AD02-114CE4502008}"/>
              </a:ext>
            </a:extLst>
          </p:cNvPr>
          <p:cNvSpPr/>
          <p:nvPr/>
        </p:nvSpPr>
        <p:spPr>
          <a:xfrm>
            <a:off x="184531" y="3652500"/>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Oval 2">
            <a:extLst>
              <a:ext uri="{FF2B5EF4-FFF2-40B4-BE49-F238E27FC236}">
                <a16:creationId xmlns:a16="http://schemas.microsoft.com/office/drawing/2014/main" id="{1DB1AAF2-9E2E-4811-BD16-91FC84144623}"/>
              </a:ext>
            </a:extLst>
          </p:cNvPr>
          <p:cNvSpPr/>
          <p:nvPr/>
        </p:nvSpPr>
        <p:spPr>
          <a:xfrm>
            <a:off x="193642" y="5275455"/>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v-LV" sz="2000" b="1" i="0" u="none" strike="noStrike" kern="1200" cap="none" spc="0" normalizeH="0" baseline="0" noProof="0" dirty="0">
                <a:ln>
                  <a:noFill/>
                </a:ln>
                <a:solidFill>
                  <a:prstClr val="black"/>
                </a:solidFill>
                <a:effectLst/>
                <a:uLnTx/>
                <a:uFillTx/>
                <a:latin typeface="Calibri" panose="020F0502020204030204"/>
                <a:ea typeface="+mn-ea"/>
                <a:cs typeface="+mn-cs"/>
              </a:rPr>
              <a:t>NB</a:t>
            </a:r>
          </a:p>
        </p:txBody>
      </p:sp>
      <p:sp>
        <p:nvSpPr>
          <p:cNvPr id="2" name="Title 1"/>
          <p:cNvSpPr>
            <a:spLocks noGrp="1"/>
          </p:cNvSpPr>
          <p:nvPr>
            <p:ph type="title"/>
          </p:nvPr>
        </p:nvSpPr>
        <p:spPr>
          <a:xfrm>
            <a:off x="1569493" y="277217"/>
            <a:ext cx="9273653" cy="589371"/>
          </a:xfrm>
        </p:spPr>
        <p:txBody>
          <a:bodyPr>
            <a:normAutofit fontScale="90000"/>
          </a:bodyPr>
          <a:lstStyle/>
          <a:p>
            <a:pPr algn="ctr"/>
            <a:r>
              <a:rPr lang="lv-LV" sz="3200" b="1" dirty="0">
                <a:latin typeface="Calibri" panose="020F0502020204030204" pitchFamily="34" charset="0"/>
                <a:ea typeface="Calibri" panose="020F0502020204030204" pitchFamily="34" charset="0"/>
                <a:cs typeface="Times New Roman" panose="02020603050405020304" pitchFamily="18" charset="0"/>
              </a:rPr>
              <a:t>V</a:t>
            </a:r>
            <a:r>
              <a:rPr lang="lv-LV" sz="3200" b="1" dirty="0">
                <a:effectLst/>
                <a:latin typeface="Calibri" panose="020F0502020204030204" pitchFamily="34" charset="0"/>
                <a:ea typeface="Calibri" panose="020F0502020204030204" pitchFamily="34" charset="0"/>
                <a:cs typeface="Times New Roman" panose="02020603050405020304" pitchFamily="18" charset="0"/>
              </a:rPr>
              <a:t>ienkāršot medicīniskā </a:t>
            </a:r>
            <a:r>
              <a:rPr lang="lv-LV" sz="3200" b="1" dirty="0" err="1">
                <a:effectLst/>
                <a:latin typeface="Calibri" panose="020F0502020204030204" pitchFamily="34" charset="0"/>
                <a:ea typeface="Calibri" panose="020F0502020204030204" pitchFamily="34" charset="0"/>
                <a:cs typeface="Times New Roman" panose="02020603050405020304" pitchFamily="18" charset="0"/>
              </a:rPr>
              <a:t>papilduztura</a:t>
            </a:r>
            <a:r>
              <a:rPr lang="lv-LV" sz="3200" b="1" dirty="0">
                <a:effectLst/>
                <a:latin typeface="Calibri" panose="020F0502020204030204" pitchFamily="34" charset="0"/>
                <a:ea typeface="Calibri" panose="020F0502020204030204" pitchFamily="34" charset="0"/>
                <a:cs typeface="Times New Roman" panose="02020603050405020304" pitchFamily="18" charset="0"/>
              </a:rPr>
              <a:t> piešķiršanas kārtību</a:t>
            </a:r>
            <a:endParaRPr lang="lv-LV" sz="3200" b="1" dirty="0">
              <a:latin typeface="Roboto" panose="02000000000000000000" pitchFamily="2" charset="0"/>
              <a:ea typeface="Roboto" panose="02000000000000000000" pitchFamily="2" charset="0"/>
            </a:endParaRPr>
          </a:p>
        </p:txBody>
      </p:sp>
      <p:pic>
        <p:nvPicPr>
          <p:cNvPr id="1026" name="Picture 2" descr="Maps Lighthouse Icon | Android Iconpack | Icons8">
            <a:extLst>
              <a:ext uri="{FF2B5EF4-FFF2-40B4-BE49-F238E27FC236}">
                <a16:creationId xmlns:a16="http://schemas.microsoft.com/office/drawing/2014/main" id="{5D405728-0887-4C28-8875-F6A76E28923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1359" y="1830328"/>
            <a:ext cx="374205" cy="37420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uro symbol&quot; Icon - Download for free – Iconduck">
            <a:extLst>
              <a:ext uri="{FF2B5EF4-FFF2-40B4-BE49-F238E27FC236}">
                <a16:creationId xmlns:a16="http://schemas.microsoft.com/office/drawing/2014/main" id="{3561D012-DB6A-42D0-BEAE-C9F1B3FE571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0364" y="3845899"/>
            <a:ext cx="306391" cy="306391"/>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Rounded Corners 16">
            <a:extLst>
              <a:ext uri="{FF2B5EF4-FFF2-40B4-BE49-F238E27FC236}">
                <a16:creationId xmlns:a16="http://schemas.microsoft.com/office/drawing/2014/main" id="{92F74B4A-6002-42AD-8145-165477790FB6}"/>
              </a:ext>
            </a:extLst>
          </p:cNvPr>
          <p:cNvSpPr/>
          <p:nvPr/>
        </p:nvSpPr>
        <p:spPr>
          <a:xfrm>
            <a:off x="1117597" y="4963808"/>
            <a:ext cx="10835341" cy="1327959"/>
          </a:xfrm>
          <a:prstGeom prst="roundRect">
            <a:avLst>
              <a:gd name="adj" fmla="val 10501"/>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① </a:t>
            </a:r>
            <a:r>
              <a:rPr kumimoji="0" lang="lv-LV" sz="2400" b="1"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Atbildīgie</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VM </a:t>
            </a:r>
            <a:r>
              <a:rPr lang="lv-LV" sz="2000" dirty="0">
                <a:solidFill>
                  <a:prstClr val="black"/>
                </a:solidFill>
                <a:latin typeface="Calibri" panose="020F0502020204030204" pitchFamily="34" charset="0"/>
                <a:ea typeface="Calibri" panose="020F0502020204030204" pitchFamily="34" charset="0"/>
                <a:cs typeface="Calibri" panose="020F0502020204030204" pitchFamily="34" charset="0"/>
              </a:rPr>
              <a:t>② </a:t>
            </a:r>
            <a:r>
              <a:rPr kumimoji="0" lang="lv-LV" sz="2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Tiesību akti</a:t>
            </a:r>
            <a:r>
              <a:rPr kumimoji="0" lang="lv-LV"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 Prakses maiņa </a:t>
            </a:r>
            <a:r>
              <a:rPr lang="lv-LV" sz="2000" dirty="0">
                <a:solidFill>
                  <a:prstClr val="black"/>
                </a:solidFill>
                <a:latin typeface="Calibri" panose="020F0502020204030204" pitchFamily="34" charset="0"/>
                <a:ea typeface="Calibri" panose="020F0502020204030204" pitchFamily="34" charset="0"/>
                <a:cs typeface="Calibri" panose="020F0502020204030204" pitchFamily="34" charset="0"/>
              </a:rPr>
              <a:t>③</a:t>
            </a:r>
            <a:r>
              <a:rPr lang="lv-LV" sz="2400"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kumimoji="0" lang="lv-LV" sz="2400" b="1"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Piezīmes</a:t>
            </a:r>
            <a:r>
              <a:rPr kumimoji="0" lang="lv-LV"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 Iesniedza Latvijas Lauku ģimenes ārstu asociācija</a:t>
            </a:r>
            <a:endParaRPr kumimoji="0" lang="lv-LV"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9A883AA2-949A-43DC-94D0-7F94EF8FE1F3}"/>
              </a:ext>
            </a:extLst>
          </p:cNvPr>
          <p:cNvSpPr/>
          <p:nvPr/>
        </p:nvSpPr>
        <p:spPr>
          <a:xfrm>
            <a:off x="174229" y="208796"/>
            <a:ext cx="785864" cy="771099"/>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sz="2800" b="1" dirty="0">
                <a:solidFill>
                  <a:schemeClr val="bg1"/>
                </a:solidFill>
              </a:rPr>
              <a:t>83</a:t>
            </a:r>
          </a:p>
        </p:txBody>
      </p:sp>
      <p:sp>
        <p:nvSpPr>
          <p:cNvPr id="14" name="Rectangle: Rounded Corners 13">
            <a:extLst>
              <a:ext uri="{FF2B5EF4-FFF2-40B4-BE49-F238E27FC236}">
                <a16:creationId xmlns:a16="http://schemas.microsoft.com/office/drawing/2014/main" id="{FD85F2EE-97E0-48C1-98EC-8B039FFEA598}"/>
              </a:ext>
            </a:extLst>
          </p:cNvPr>
          <p:cNvSpPr/>
          <p:nvPr/>
        </p:nvSpPr>
        <p:spPr>
          <a:xfrm>
            <a:off x="1117599" y="1124074"/>
            <a:ext cx="10835341" cy="1817020"/>
          </a:xfrm>
          <a:prstGeom prst="roundRect">
            <a:avLst>
              <a:gd name="adj" fmla="val 6560"/>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400" b="1" i="0" u="sng" strike="noStrike" kern="1200" cap="none" spc="0" normalizeH="0" baseline="0" noProof="0" dirty="0">
                <a:ln>
                  <a:noFill/>
                </a:ln>
                <a:solidFill>
                  <a:srgbClr val="C00000"/>
                </a:solidFill>
                <a:effectLst/>
                <a:uLnTx/>
                <a:uFillTx/>
                <a:latin typeface="Calibri" panose="020F0502020204030204"/>
                <a:ea typeface="+mn-ea"/>
                <a:cs typeface="+mn-cs"/>
              </a:rPr>
              <a:t>Šobrīd</a:t>
            </a:r>
            <a:r>
              <a:rPr kumimoji="0" lang="lv-LV" sz="2400" b="1" i="0" u="none" strike="noStrike" kern="1200" cap="none" spc="0" normalizeH="0" baseline="0" noProof="0" dirty="0">
                <a:ln>
                  <a:noFill/>
                </a:ln>
                <a:solidFill>
                  <a:srgbClr val="C00000"/>
                </a:solidFill>
                <a:effectLst/>
                <a:uLnTx/>
                <a:uFillTx/>
                <a:latin typeface="Calibri" panose="020F0502020204030204"/>
                <a:ea typeface="+mn-ea"/>
                <a:cs typeface="+mn-cs"/>
              </a:rPr>
              <a:t> </a:t>
            </a:r>
            <a:r>
              <a:rPr lang="lv-LV" sz="24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medicīniskā </a:t>
            </a:r>
            <a:r>
              <a:rPr lang="lv-LV" sz="2400" dirty="0" err="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papilduztura</a:t>
            </a:r>
            <a:r>
              <a:rPr lang="lv-LV" sz="24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piešķiršanas kārtība ir ļoti birokrātiska:  nosūtījums e vidē, pacienta aptaujas anketa RAKUS mājas lapā, papildus medicīniskās dokumentācijas skenēšana un nosūtīšana vēl uz papildu e-pastu</a:t>
            </a:r>
            <a:r>
              <a:rPr kumimoji="0" lang="lv-LV" sz="2400" b="1" i="0" u="none" strike="noStrike" kern="1200" cap="none" spc="0" normalizeH="0" baseline="0" noProof="0" dirty="0">
                <a:ln>
                  <a:noFill/>
                </a:ln>
                <a:solidFill>
                  <a:srgbClr val="C00000"/>
                </a:solidFill>
                <a:effectLst/>
                <a:uLnTx/>
                <a:uFillTx/>
                <a:latin typeface="Calibri" panose="020F0502020204030204"/>
                <a:ea typeface="+mn-ea"/>
                <a:cs typeface="+mn-cs"/>
              </a:rPr>
              <a:t>. </a:t>
            </a:r>
            <a:r>
              <a:rPr kumimoji="0" lang="lv-LV" sz="2400" b="1" i="0" u="sng" strike="noStrike" kern="1200" cap="none" spc="0" normalizeH="0" baseline="0" noProof="0" dirty="0">
                <a:ln>
                  <a:noFill/>
                </a:ln>
                <a:solidFill>
                  <a:srgbClr val="C00000"/>
                </a:solidFill>
                <a:effectLst/>
                <a:uLnTx/>
                <a:uFillTx/>
                <a:latin typeface="Calibri" panose="020F0502020204030204"/>
                <a:ea typeface="+mn-ea"/>
                <a:cs typeface="+mn-cs"/>
              </a:rPr>
              <a:t>Priekšlikums</a:t>
            </a:r>
            <a:r>
              <a:rPr kumimoji="0" lang="lv-LV" sz="2400" b="1" i="0" u="none" strike="noStrike" kern="1200" cap="none" spc="0" normalizeH="0" baseline="0" noProof="0" dirty="0">
                <a:ln>
                  <a:noFill/>
                </a:ln>
                <a:solidFill>
                  <a:srgbClr val="C00000"/>
                </a:solidFill>
                <a:effectLst/>
                <a:uLnTx/>
                <a:uFillTx/>
                <a:latin typeface="Calibri" panose="020F0502020204030204"/>
                <a:ea typeface="+mn-ea"/>
                <a:cs typeface="+mn-cs"/>
              </a:rPr>
              <a:t>: </a:t>
            </a:r>
            <a:r>
              <a:rPr lang="lv-LV" sz="24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vienkāršot medicīniskā </a:t>
            </a:r>
            <a:r>
              <a:rPr lang="lv-LV" sz="2400" dirty="0" err="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papilduztura</a:t>
            </a:r>
            <a:r>
              <a:rPr lang="lv-LV" sz="24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piešķiršanas kārtību</a:t>
            </a:r>
            <a:endParaRPr kumimoji="0" lang="lv-LV" sz="2400"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29B801A0-E621-4455-84E1-D92FC783CA94}"/>
              </a:ext>
            </a:extLst>
          </p:cNvPr>
          <p:cNvSpPr txBox="1"/>
          <p:nvPr/>
        </p:nvSpPr>
        <p:spPr>
          <a:xfrm>
            <a:off x="1054474" y="6412682"/>
            <a:ext cx="1243845" cy="261610"/>
          </a:xfrm>
          <a:prstGeom prst="rect">
            <a:avLst/>
          </a:prstGeom>
          <a:noFill/>
        </p:spPr>
        <p:txBody>
          <a:bodyPr wrap="square" rtlCol="0">
            <a:spAutoFit/>
          </a:bodyPr>
          <a:lstStyle/>
          <a:p>
            <a:r>
              <a:rPr lang="lv-LV" sz="1050" dirty="0"/>
              <a:t>07.03.2026</a:t>
            </a:r>
          </a:p>
        </p:txBody>
      </p:sp>
      <p:sp>
        <p:nvSpPr>
          <p:cNvPr id="19" name="TextBox 18">
            <a:extLst>
              <a:ext uri="{FF2B5EF4-FFF2-40B4-BE49-F238E27FC236}">
                <a16:creationId xmlns:a16="http://schemas.microsoft.com/office/drawing/2014/main" id="{EC0ECDF7-C066-48D3-9352-C0FDEAE18E36}"/>
              </a:ext>
            </a:extLst>
          </p:cNvPr>
          <p:cNvSpPr txBox="1"/>
          <p:nvPr/>
        </p:nvSpPr>
        <p:spPr>
          <a:xfrm>
            <a:off x="10901082" y="6473812"/>
            <a:ext cx="1129553" cy="230832"/>
          </a:xfrm>
          <a:prstGeom prst="rect">
            <a:avLst/>
          </a:prstGeom>
          <a:noFill/>
        </p:spPr>
        <p:txBody>
          <a:bodyPr wrap="square" rtlCol="0">
            <a:spAutoFit/>
          </a:bodyPr>
          <a:lstStyle/>
          <a:p>
            <a:r>
              <a:rPr lang="lv-LV" sz="900" dirty="0"/>
              <a:t>Statuss: 07.03.2026</a:t>
            </a:r>
          </a:p>
        </p:txBody>
      </p:sp>
      <p:sp>
        <p:nvSpPr>
          <p:cNvPr id="21" name="Rectangle: Rounded Corners 20">
            <a:extLst>
              <a:ext uri="{FF2B5EF4-FFF2-40B4-BE49-F238E27FC236}">
                <a16:creationId xmlns:a16="http://schemas.microsoft.com/office/drawing/2014/main" id="{EFC60AA1-90F4-4B4D-800B-E0523EF02D0B}"/>
              </a:ext>
            </a:extLst>
          </p:cNvPr>
          <p:cNvSpPr/>
          <p:nvPr/>
        </p:nvSpPr>
        <p:spPr>
          <a:xfrm>
            <a:off x="1117598" y="3114915"/>
            <a:ext cx="10835341" cy="1666848"/>
          </a:xfrm>
          <a:prstGeom prst="roundRect">
            <a:avLst>
              <a:gd name="adj" fmla="val 6774"/>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①</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Nav aprēķināta ietekme publiskā sektora ieņēmumiem un izdevumiem</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②</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a:t>
            </a:r>
            <a:r>
              <a:rPr lang="lv-LV" sz="2400" dirty="0">
                <a:solidFill>
                  <a:prstClr val="black"/>
                </a:solidFill>
                <a:latin typeface="Calibri" panose="020F0502020204030204" pitchFamily="34" charset="0"/>
                <a:ea typeface="Calibri" panose="020F0502020204030204" pitchFamily="34" charset="0"/>
                <a:cs typeface="Calibri" panose="020F0502020204030204" pitchFamily="34" charset="0"/>
              </a:rPr>
              <a:t>L</a:t>
            </a:r>
            <a:r>
              <a:rPr kumimoji="0" lang="lv-LV" sz="24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aika</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ietaup</a:t>
            </a:r>
            <a:r>
              <a:rPr lang="lv-LV" sz="2400" dirty="0" err="1">
                <a:solidFill>
                  <a:prstClr val="black"/>
                </a:solidFill>
                <a:latin typeface="Calibri" panose="020F0502020204030204" pitchFamily="34" charset="0"/>
                <a:ea typeface="Calibri" panose="020F0502020204030204" pitchFamily="34" charset="0"/>
                <a:cs typeface="Calibri" panose="020F0502020204030204" pitchFamily="34" charset="0"/>
              </a:rPr>
              <a:t>ījums</a:t>
            </a:r>
            <a:r>
              <a:rPr lang="lv-LV" sz="2400" dirty="0">
                <a:solidFill>
                  <a:prstClr val="black"/>
                </a:solidFill>
                <a:latin typeface="Calibri" panose="020F0502020204030204" pitchFamily="34" charset="0"/>
                <a:ea typeface="Calibri" panose="020F0502020204030204" pitchFamily="34" charset="0"/>
                <a:cs typeface="Calibri" panose="020F0502020204030204" pitchFamily="34" charset="0"/>
              </a:rPr>
              <a:t> ārstniecības personām</a:t>
            </a:r>
            <a:endPar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③</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a:t>
            </a:r>
            <a:r>
              <a:rPr lang="lv-LV" sz="2400" dirty="0">
                <a:solidFill>
                  <a:prstClr val="black"/>
                </a:solidFill>
                <a:latin typeface="Calibri" panose="020F0502020204030204" pitchFamily="34" charset="0"/>
                <a:ea typeface="Calibri" panose="020F0502020204030204" pitchFamily="34" charset="0"/>
                <a:cs typeface="Calibri" panose="020F0502020204030204" pitchFamily="34" charset="0"/>
              </a:rPr>
              <a:t>N</a:t>
            </a:r>
            <a:r>
              <a:rPr kumimoji="0" lang="lv-LV" sz="24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av</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ietekme uz ekonomiku</a:t>
            </a:r>
            <a:endParaRPr kumimoji="0" lang="lv-LV"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642201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C9790D54-716B-411A-B7D9-C61CB100E02A}"/>
              </a:ext>
            </a:extLst>
          </p:cNvPr>
          <p:cNvSpPr/>
          <p:nvPr/>
        </p:nvSpPr>
        <p:spPr>
          <a:xfrm>
            <a:off x="217246" y="1686336"/>
            <a:ext cx="699831"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EBCDC24F-8C18-46C3-AD02-114CE4502008}"/>
              </a:ext>
            </a:extLst>
          </p:cNvPr>
          <p:cNvSpPr/>
          <p:nvPr/>
        </p:nvSpPr>
        <p:spPr>
          <a:xfrm>
            <a:off x="184531" y="3652500"/>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Oval 2">
            <a:extLst>
              <a:ext uri="{FF2B5EF4-FFF2-40B4-BE49-F238E27FC236}">
                <a16:creationId xmlns:a16="http://schemas.microsoft.com/office/drawing/2014/main" id="{1DB1AAF2-9E2E-4811-BD16-91FC84144623}"/>
              </a:ext>
            </a:extLst>
          </p:cNvPr>
          <p:cNvSpPr/>
          <p:nvPr/>
        </p:nvSpPr>
        <p:spPr>
          <a:xfrm>
            <a:off x="193642" y="5275455"/>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v-LV" sz="2000" b="1" i="0" u="none" strike="noStrike" kern="1200" cap="none" spc="0" normalizeH="0" baseline="0" noProof="0" dirty="0">
                <a:ln>
                  <a:noFill/>
                </a:ln>
                <a:solidFill>
                  <a:prstClr val="black"/>
                </a:solidFill>
                <a:effectLst/>
                <a:uLnTx/>
                <a:uFillTx/>
                <a:latin typeface="Calibri" panose="020F0502020204030204"/>
                <a:ea typeface="+mn-ea"/>
                <a:cs typeface="+mn-cs"/>
              </a:rPr>
              <a:t>NB</a:t>
            </a:r>
          </a:p>
        </p:txBody>
      </p:sp>
      <p:sp>
        <p:nvSpPr>
          <p:cNvPr id="2" name="Title 1"/>
          <p:cNvSpPr>
            <a:spLocks noGrp="1"/>
          </p:cNvSpPr>
          <p:nvPr>
            <p:ph type="title"/>
          </p:nvPr>
        </p:nvSpPr>
        <p:spPr>
          <a:xfrm>
            <a:off x="1569493" y="277217"/>
            <a:ext cx="9273653" cy="589371"/>
          </a:xfrm>
        </p:spPr>
        <p:txBody>
          <a:bodyPr>
            <a:normAutofit fontScale="90000"/>
          </a:bodyPr>
          <a:lstStyle/>
          <a:p>
            <a:pPr algn="ctr"/>
            <a:r>
              <a:rPr lang="lv-LV" sz="3200" b="1" dirty="0">
                <a:effectLst/>
                <a:latin typeface="Calibri" panose="020F0502020204030204" pitchFamily="34" charset="0"/>
                <a:ea typeface="Calibri" panose="020F0502020204030204" pitchFamily="34" charset="0"/>
                <a:cs typeface="Times New Roman" panose="02020603050405020304" pitchFamily="18" charset="0"/>
              </a:rPr>
              <a:t>Pārskatīt diabēta pacientu kartīšu aizpildīšanas prasības e-veselības sistēmā</a:t>
            </a:r>
            <a:endParaRPr lang="lv-LV" sz="3200" b="1" dirty="0">
              <a:latin typeface="Roboto" panose="02000000000000000000" pitchFamily="2" charset="0"/>
              <a:ea typeface="Roboto" panose="02000000000000000000" pitchFamily="2" charset="0"/>
            </a:endParaRPr>
          </a:p>
        </p:txBody>
      </p:sp>
      <p:pic>
        <p:nvPicPr>
          <p:cNvPr id="1026" name="Picture 2" descr="Maps Lighthouse Icon | Android Iconpack | Icons8">
            <a:extLst>
              <a:ext uri="{FF2B5EF4-FFF2-40B4-BE49-F238E27FC236}">
                <a16:creationId xmlns:a16="http://schemas.microsoft.com/office/drawing/2014/main" id="{5D405728-0887-4C28-8875-F6A76E28923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1359" y="1830328"/>
            <a:ext cx="374205" cy="37420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uro symbol&quot; Icon - Download for free – Iconduck">
            <a:extLst>
              <a:ext uri="{FF2B5EF4-FFF2-40B4-BE49-F238E27FC236}">
                <a16:creationId xmlns:a16="http://schemas.microsoft.com/office/drawing/2014/main" id="{3561D012-DB6A-42D0-BEAE-C9F1B3FE571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0364" y="3845899"/>
            <a:ext cx="306391" cy="306391"/>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Rounded Corners 16">
            <a:extLst>
              <a:ext uri="{FF2B5EF4-FFF2-40B4-BE49-F238E27FC236}">
                <a16:creationId xmlns:a16="http://schemas.microsoft.com/office/drawing/2014/main" id="{92F74B4A-6002-42AD-8145-165477790FB6}"/>
              </a:ext>
            </a:extLst>
          </p:cNvPr>
          <p:cNvSpPr/>
          <p:nvPr/>
        </p:nvSpPr>
        <p:spPr>
          <a:xfrm>
            <a:off x="1117597" y="4963808"/>
            <a:ext cx="10835341" cy="1327959"/>
          </a:xfrm>
          <a:prstGeom prst="roundRect">
            <a:avLst>
              <a:gd name="adj" fmla="val 10501"/>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① </a:t>
            </a:r>
            <a:r>
              <a:rPr kumimoji="0" lang="lv-LV" sz="2400" b="1"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Atbildīgie</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VM </a:t>
            </a:r>
            <a:r>
              <a:rPr lang="lv-LV" sz="2000" dirty="0">
                <a:solidFill>
                  <a:prstClr val="black"/>
                </a:solidFill>
                <a:latin typeface="Calibri" panose="020F0502020204030204" pitchFamily="34" charset="0"/>
                <a:ea typeface="Calibri" panose="020F0502020204030204" pitchFamily="34" charset="0"/>
                <a:cs typeface="Calibri" panose="020F0502020204030204" pitchFamily="34" charset="0"/>
              </a:rPr>
              <a:t>② </a:t>
            </a:r>
            <a:r>
              <a:rPr kumimoji="0" lang="lv-LV" sz="2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Tiesību akti</a:t>
            </a:r>
            <a:r>
              <a:rPr kumimoji="0" lang="lv-LV"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 MK 11.03.2014 Noteikumi Nr.134, MK 15.09.2008 Noteikumi Nr. 746 </a:t>
            </a:r>
            <a:r>
              <a:rPr lang="lv-LV" sz="2000" dirty="0">
                <a:solidFill>
                  <a:prstClr val="black"/>
                </a:solidFill>
                <a:latin typeface="Calibri" panose="020F0502020204030204" pitchFamily="34" charset="0"/>
                <a:ea typeface="Calibri" panose="020F0502020204030204" pitchFamily="34" charset="0"/>
                <a:cs typeface="Calibri" panose="020F0502020204030204" pitchFamily="34" charset="0"/>
              </a:rPr>
              <a:t>③</a:t>
            </a:r>
            <a:r>
              <a:rPr lang="lv-LV" sz="2400"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kumimoji="0" lang="lv-LV" sz="2400" b="1"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Piezīmes</a:t>
            </a:r>
            <a:r>
              <a:rPr kumimoji="0" lang="lv-LV"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 Iesniedza Latvijas Lauku ģimenes ārstu asociācija</a:t>
            </a:r>
            <a:endParaRPr kumimoji="0" lang="lv-LV"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9A883AA2-949A-43DC-94D0-7F94EF8FE1F3}"/>
              </a:ext>
            </a:extLst>
          </p:cNvPr>
          <p:cNvSpPr/>
          <p:nvPr/>
        </p:nvSpPr>
        <p:spPr>
          <a:xfrm>
            <a:off x="174229" y="208796"/>
            <a:ext cx="785864" cy="771099"/>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sz="2800" b="1" dirty="0">
                <a:solidFill>
                  <a:schemeClr val="bg1"/>
                </a:solidFill>
              </a:rPr>
              <a:t>88</a:t>
            </a:r>
          </a:p>
        </p:txBody>
      </p:sp>
      <p:sp>
        <p:nvSpPr>
          <p:cNvPr id="14" name="Rectangle: Rounded Corners 13">
            <a:extLst>
              <a:ext uri="{FF2B5EF4-FFF2-40B4-BE49-F238E27FC236}">
                <a16:creationId xmlns:a16="http://schemas.microsoft.com/office/drawing/2014/main" id="{FD85F2EE-97E0-48C1-98EC-8B039FFEA598}"/>
              </a:ext>
            </a:extLst>
          </p:cNvPr>
          <p:cNvSpPr/>
          <p:nvPr/>
        </p:nvSpPr>
        <p:spPr>
          <a:xfrm>
            <a:off x="1117599" y="1124074"/>
            <a:ext cx="10835341" cy="1817020"/>
          </a:xfrm>
          <a:prstGeom prst="roundRect">
            <a:avLst>
              <a:gd name="adj" fmla="val 6560"/>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400" b="1" i="0" u="sng" strike="noStrike" kern="1200" cap="none" spc="0" normalizeH="0" baseline="0" noProof="0" dirty="0">
                <a:ln>
                  <a:noFill/>
                </a:ln>
                <a:solidFill>
                  <a:srgbClr val="C00000"/>
                </a:solidFill>
                <a:effectLst/>
                <a:uLnTx/>
                <a:uFillTx/>
                <a:latin typeface="Calibri" panose="020F0502020204030204"/>
                <a:ea typeface="+mn-ea"/>
                <a:cs typeface="+mn-cs"/>
              </a:rPr>
              <a:t>Šobrīd</a:t>
            </a:r>
            <a:r>
              <a:rPr kumimoji="0" lang="lv-LV" sz="2400" b="1" i="0" u="none" strike="noStrike" kern="1200" cap="none" spc="0" normalizeH="0" baseline="0" noProof="0" dirty="0">
                <a:ln>
                  <a:noFill/>
                </a:ln>
                <a:solidFill>
                  <a:srgbClr val="C00000"/>
                </a:solidFill>
                <a:effectLst/>
                <a:uLnTx/>
                <a:uFillTx/>
                <a:latin typeface="Calibri" panose="020F0502020204030204"/>
                <a:ea typeface="+mn-ea"/>
                <a:cs typeface="+mn-cs"/>
              </a:rPr>
              <a:t> </a:t>
            </a:r>
            <a:r>
              <a:rPr lang="lv-LV" sz="24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attiecībā uz diabēta pacientiem vieni un tie paši dati nereti jāievada vairākās sistēmās, kas palielina administratīvo slogu  un kļūdu risku. Diabēta kartīšu manuāla aizpildīšana e-veselībā neatbilst “vienreizējas datu ievades” principam. </a:t>
            </a:r>
            <a:r>
              <a:rPr kumimoji="0" lang="lv-LV" sz="2400" b="1" i="0" u="sng" strike="noStrike" kern="1200" cap="none" spc="0" normalizeH="0" baseline="0" noProof="0" dirty="0">
                <a:ln>
                  <a:noFill/>
                </a:ln>
                <a:solidFill>
                  <a:srgbClr val="C00000"/>
                </a:solidFill>
                <a:effectLst/>
                <a:uLnTx/>
                <a:uFillTx/>
                <a:latin typeface="Calibri" panose="020F0502020204030204"/>
                <a:ea typeface="+mn-ea"/>
                <a:cs typeface="+mn-cs"/>
              </a:rPr>
              <a:t>Priekšlikums</a:t>
            </a:r>
            <a:r>
              <a:rPr kumimoji="0" lang="lv-LV" sz="2400" b="1" i="0" u="none" strike="noStrike" kern="1200" cap="none" spc="0" normalizeH="0" baseline="0" noProof="0" dirty="0">
                <a:ln>
                  <a:noFill/>
                </a:ln>
                <a:solidFill>
                  <a:srgbClr val="C00000"/>
                </a:solidFill>
                <a:effectLst/>
                <a:uLnTx/>
                <a:uFillTx/>
                <a:latin typeface="Calibri" panose="020F0502020204030204"/>
                <a:ea typeface="+mn-ea"/>
                <a:cs typeface="+mn-cs"/>
              </a:rPr>
              <a:t>: </a:t>
            </a:r>
            <a:r>
              <a:rPr lang="lv-LV" sz="24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pārskatīt diabēta pacientu kartīšu aizpildīšanas prasības e-veselības sistēmā, paredzot automātisku laboratorisko un klīnisko datu importu</a:t>
            </a:r>
            <a:endParaRPr kumimoji="0" lang="lv-LV" sz="2400"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29B801A0-E621-4455-84E1-D92FC783CA94}"/>
              </a:ext>
            </a:extLst>
          </p:cNvPr>
          <p:cNvSpPr txBox="1"/>
          <p:nvPr/>
        </p:nvSpPr>
        <p:spPr>
          <a:xfrm>
            <a:off x="1054474" y="6412682"/>
            <a:ext cx="1243845" cy="261610"/>
          </a:xfrm>
          <a:prstGeom prst="rect">
            <a:avLst/>
          </a:prstGeom>
          <a:noFill/>
        </p:spPr>
        <p:txBody>
          <a:bodyPr wrap="square" rtlCol="0">
            <a:spAutoFit/>
          </a:bodyPr>
          <a:lstStyle/>
          <a:p>
            <a:r>
              <a:rPr lang="lv-LV" sz="1050" dirty="0"/>
              <a:t>07.03.2026</a:t>
            </a:r>
          </a:p>
        </p:txBody>
      </p:sp>
      <p:sp>
        <p:nvSpPr>
          <p:cNvPr id="19" name="TextBox 18">
            <a:extLst>
              <a:ext uri="{FF2B5EF4-FFF2-40B4-BE49-F238E27FC236}">
                <a16:creationId xmlns:a16="http://schemas.microsoft.com/office/drawing/2014/main" id="{EC0ECDF7-C066-48D3-9352-C0FDEAE18E36}"/>
              </a:ext>
            </a:extLst>
          </p:cNvPr>
          <p:cNvSpPr txBox="1"/>
          <p:nvPr/>
        </p:nvSpPr>
        <p:spPr>
          <a:xfrm>
            <a:off x="10901082" y="6473812"/>
            <a:ext cx="1129553" cy="230832"/>
          </a:xfrm>
          <a:prstGeom prst="rect">
            <a:avLst/>
          </a:prstGeom>
          <a:noFill/>
        </p:spPr>
        <p:txBody>
          <a:bodyPr wrap="square" rtlCol="0">
            <a:spAutoFit/>
          </a:bodyPr>
          <a:lstStyle/>
          <a:p>
            <a:r>
              <a:rPr lang="lv-LV" sz="900" dirty="0"/>
              <a:t>Statuss: 07.03.2026</a:t>
            </a:r>
          </a:p>
        </p:txBody>
      </p:sp>
      <p:sp>
        <p:nvSpPr>
          <p:cNvPr id="21" name="Rectangle: Rounded Corners 20">
            <a:extLst>
              <a:ext uri="{FF2B5EF4-FFF2-40B4-BE49-F238E27FC236}">
                <a16:creationId xmlns:a16="http://schemas.microsoft.com/office/drawing/2014/main" id="{EFC60AA1-90F4-4B4D-800B-E0523EF02D0B}"/>
              </a:ext>
            </a:extLst>
          </p:cNvPr>
          <p:cNvSpPr/>
          <p:nvPr/>
        </p:nvSpPr>
        <p:spPr>
          <a:xfrm>
            <a:off x="1117598" y="3114915"/>
            <a:ext cx="10835341" cy="1666848"/>
          </a:xfrm>
          <a:prstGeom prst="roundRect">
            <a:avLst>
              <a:gd name="adj" fmla="val 6774"/>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①</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Nav aprēķināta ietekme publiskā sektora ieņēmumiem un izdevumiem</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②</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a:t>
            </a:r>
            <a:r>
              <a:rPr lang="lv-LV" sz="2400" dirty="0">
                <a:solidFill>
                  <a:prstClr val="black"/>
                </a:solidFill>
                <a:latin typeface="Calibri" panose="020F0502020204030204" pitchFamily="34" charset="0"/>
                <a:ea typeface="Calibri" panose="020F0502020204030204" pitchFamily="34" charset="0"/>
                <a:cs typeface="Calibri" panose="020F0502020204030204" pitchFamily="34" charset="0"/>
              </a:rPr>
              <a:t>L</a:t>
            </a:r>
            <a:r>
              <a:rPr kumimoji="0" lang="lv-LV" sz="24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aika</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ietaup</a:t>
            </a:r>
            <a:r>
              <a:rPr lang="lv-LV" sz="2400" dirty="0" err="1">
                <a:solidFill>
                  <a:prstClr val="black"/>
                </a:solidFill>
                <a:latin typeface="Calibri" panose="020F0502020204030204" pitchFamily="34" charset="0"/>
                <a:ea typeface="Calibri" panose="020F0502020204030204" pitchFamily="34" charset="0"/>
                <a:cs typeface="Calibri" panose="020F0502020204030204" pitchFamily="34" charset="0"/>
              </a:rPr>
              <a:t>ījums</a:t>
            </a:r>
            <a:r>
              <a:rPr lang="lv-LV" sz="2400" dirty="0">
                <a:solidFill>
                  <a:prstClr val="black"/>
                </a:solidFill>
                <a:latin typeface="Calibri" panose="020F0502020204030204" pitchFamily="34" charset="0"/>
                <a:ea typeface="Calibri" panose="020F0502020204030204" pitchFamily="34" charset="0"/>
                <a:cs typeface="Calibri" panose="020F0502020204030204" pitchFamily="34" charset="0"/>
              </a:rPr>
              <a:t> ārstniecības personām</a:t>
            </a:r>
            <a:endPar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③</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a:t>
            </a:r>
            <a:r>
              <a:rPr lang="lv-LV" sz="2400" dirty="0">
                <a:solidFill>
                  <a:prstClr val="black"/>
                </a:solidFill>
                <a:latin typeface="Calibri" panose="020F0502020204030204" pitchFamily="34" charset="0"/>
                <a:ea typeface="Calibri" panose="020F0502020204030204" pitchFamily="34" charset="0"/>
                <a:cs typeface="Calibri" panose="020F0502020204030204" pitchFamily="34" charset="0"/>
              </a:rPr>
              <a:t>N</a:t>
            </a:r>
            <a:r>
              <a:rPr kumimoji="0" lang="lv-LV" sz="24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av</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ietekme uz ekonomiku</a:t>
            </a:r>
            <a:endParaRPr kumimoji="0" lang="lv-LV"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52540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C9790D54-716B-411A-B7D9-C61CB100E02A}"/>
              </a:ext>
            </a:extLst>
          </p:cNvPr>
          <p:cNvSpPr/>
          <p:nvPr/>
        </p:nvSpPr>
        <p:spPr>
          <a:xfrm>
            <a:off x="217246" y="1686336"/>
            <a:ext cx="699831"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EBCDC24F-8C18-46C3-AD02-114CE4502008}"/>
              </a:ext>
            </a:extLst>
          </p:cNvPr>
          <p:cNvSpPr/>
          <p:nvPr/>
        </p:nvSpPr>
        <p:spPr>
          <a:xfrm>
            <a:off x="184531" y="3652500"/>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Oval 2">
            <a:extLst>
              <a:ext uri="{FF2B5EF4-FFF2-40B4-BE49-F238E27FC236}">
                <a16:creationId xmlns:a16="http://schemas.microsoft.com/office/drawing/2014/main" id="{1DB1AAF2-9E2E-4811-BD16-91FC84144623}"/>
              </a:ext>
            </a:extLst>
          </p:cNvPr>
          <p:cNvSpPr/>
          <p:nvPr/>
        </p:nvSpPr>
        <p:spPr>
          <a:xfrm>
            <a:off x="193642" y="5275455"/>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v-LV" sz="2000" b="1" i="0" u="none" strike="noStrike" kern="1200" cap="none" spc="0" normalizeH="0" baseline="0" noProof="0" dirty="0">
                <a:ln>
                  <a:noFill/>
                </a:ln>
                <a:solidFill>
                  <a:prstClr val="black"/>
                </a:solidFill>
                <a:effectLst/>
                <a:uLnTx/>
                <a:uFillTx/>
                <a:latin typeface="Calibri" panose="020F0502020204030204"/>
                <a:ea typeface="+mn-ea"/>
                <a:cs typeface="+mn-cs"/>
              </a:rPr>
              <a:t>NB</a:t>
            </a:r>
          </a:p>
        </p:txBody>
      </p:sp>
      <p:sp>
        <p:nvSpPr>
          <p:cNvPr id="2" name="Title 1"/>
          <p:cNvSpPr>
            <a:spLocks noGrp="1"/>
          </p:cNvSpPr>
          <p:nvPr>
            <p:ph type="title"/>
          </p:nvPr>
        </p:nvSpPr>
        <p:spPr>
          <a:xfrm>
            <a:off x="1583140" y="277217"/>
            <a:ext cx="9317942" cy="589371"/>
          </a:xfrm>
        </p:spPr>
        <p:txBody>
          <a:bodyPr>
            <a:noAutofit/>
          </a:bodyPr>
          <a:lstStyle/>
          <a:p>
            <a:pPr algn="ctr"/>
            <a:r>
              <a:rPr lang="lv-LV" sz="2800" b="1" dirty="0">
                <a:latin typeface="+mn-lt"/>
                <a:ea typeface="Calibri" panose="020F0502020204030204" pitchFamily="34" charset="0"/>
                <a:cs typeface="Calibri" panose="020F0502020204030204" pitchFamily="34" charset="0"/>
              </a:rPr>
              <a:t>Paaugstināt slieksni, no kura </a:t>
            </a:r>
            <a:r>
              <a:rPr lang="lv-LV" sz="2800" b="1" kern="100" dirty="0">
                <a:effectLst/>
                <a:latin typeface="+mn-lt"/>
                <a:ea typeface="Calibri" panose="020F0502020204030204" pitchFamily="34" charset="0"/>
                <a:cs typeface="Times New Roman" panose="02020603050405020304" pitchFamily="18" charset="0"/>
              </a:rPr>
              <a:t>bāriņtiesa lemj par nekustamā īpašuma un mantojuma dalīšanas jautājumiem</a:t>
            </a:r>
            <a:endParaRPr lang="lv-LV" sz="2800" b="1" dirty="0">
              <a:latin typeface="+mn-lt"/>
              <a:ea typeface="Roboto" panose="02000000000000000000" pitchFamily="2" charset="0"/>
            </a:endParaRPr>
          </a:p>
        </p:txBody>
      </p:sp>
      <p:pic>
        <p:nvPicPr>
          <p:cNvPr id="1026" name="Picture 2" descr="Maps Lighthouse Icon | Android Iconpack | Icons8">
            <a:extLst>
              <a:ext uri="{FF2B5EF4-FFF2-40B4-BE49-F238E27FC236}">
                <a16:creationId xmlns:a16="http://schemas.microsoft.com/office/drawing/2014/main" id="{5D405728-0887-4C28-8875-F6A76E28923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1359" y="1830328"/>
            <a:ext cx="374205" cy="37420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uro symbol&quot; Icon - Download for free – Iconduck">
            <a:extLst>
              <a:ext uri="{FF2B5EF4-FFF2-40B4-BE49-F238E27FC236}">
                <a16:creationId xmlns:a16="http://schemas.microsoft.com/office/drawing/2014/main" id="{3561D012-DB6A-42D0-BEAE-C9F1B3FE571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0364" y="3845899"/>
            <a:ext cx="306391" cy="306391"/>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Rounded Corners 16">
            <a:extLst>
              <a:ext uri="{FF2B5EF4-FFF2-40B4-BE49-F238E27FC236}">
                <a16:creationId xmlns:a16="http://schemas.microsoft.com/office/drawing/2014/main" id="{92F74B4A-6002-42AD-8145-165477790FB6}"/>
              </a:ext>
            </a:extLst>
          </p:cNvPr>
          <p:cNvSpPr/>
          <p:nvPr/>
        </p:nvSpPr>
        <p:spPr>
          <a:xfrm>
            <a:off x="1117597" y="4963808"/>
            <a:ext cx="10835341" cy="1327959"/>
          </a:xfrm>
          <a:prstGeom prst="roundRect">
            <a:avLst>
              <a:gd name="adj" fmla="val 10501"/>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① </a:t>
            </a:r>
            <a:r>
              <a:rPr kumimoji="0" lang="lv-LV" sz="2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Atbildīgie</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TM </a:t>
            </a:r>
            <a:r>
              <a:rPr lang="lv-LV" sz="2000" dirty="0">
                <a:solidFill>
                  <a:prstClr val="black"/>
                </a:solidFill>
                <a:latin typeface="Calibri" panose="020F0502020204030204" pitchFamily="34" charset="0"/>
                <a:ea typeface="Calibri" panose="020F0502020204030204" pitchFamily="34" charset="0"/>
                <a:cs typeface="Calibri" panose="020F0502020204030204" pitchFamily="34" charset="0"/>
              </a:rPr>
              <a:t>② </a:t>
            </a:r>
            <a:r>
              <a:rPr kumimoji="0" lang="lv-LV" sz="2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Tiesību akti</a:t>
            </a:r>
            <a:r>
              <a:rPr kumimoji="0" lang="lv-LV"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 </a:t>
            </a:r>
            <a:r>
              <a:rPr lang="lv-LV" sz="2400" kern="100" dirty="0">
                <a:solidFill>
                  <a:schemeClr val="tx1"/>
                </a:solidFill>
                <a:effectLst/>
                <a:ea typeface="Calibri" panose="020F0502020204030204" pitchFamily="34" charset="0"/>
                <a:cs typeface="Times New Roman" panose="02020603050405020304" pitchFamily="18" charset="0"/>
              </a:rPr>
              <a:t>Civillikuma 280.panta otrā daļa, 731.panta pirmā daļa, 738.pants</a:t>
            </a:r>
            <a:r>
              <a:rPr lang="lv-LV" sz="2400" dirty="0">
                <a:solidFill>
                  <a:schemeClr val="tx1"/>
                </a:solidFill>
              </a:rPr>
              <a:t> </a:t>
            </a:r>
            <a:r>
              <a:rPr lang="lv-LV" sz="2000" dirty="0">
                <a:solidFill>
                  <a:prstClr val="black"/>
                </a:solidFill>
                <a:latin typeface="Calibri" panose="020F0502020204030204" pitchFamily="34" charset="0"/>
                <a:ea typeface="Calibri" panose="020F0502020204030204" pitchFamily="34" charset="0"/>
                <a:cs typeface="Calibri" panose="020F0502020204030204" pitchFamily="34" charset="0"/>
              </a:rPr>
              <a:t>③</a:t>
            </a:r>
            <a:r>
              <a:rPr lang="lv-LV" sz="2400"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kumimoji="0" lang="lv-LV" sz="2400" b="1"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Piezīmes</a:t>
            </a:r>
            <a:r>
              <a:rPr kumimoji="0" lang="lv-LV"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 Bāriņtiesu asociācijas priekšlikumi. </a:t>
            </a:r>
            <a:endParaRPr kumimoji="0" lang="lv-LV" sz="240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9A883AA2-949A-43DC-94D0-7F94EF8FE1F3}"/>
              </a:ext>
            </a:extLst>
          </p:cNvPr>
          <p:cNvSpPr/>
          <p:nvPr/>
        </p:nvSpPr>
        <p:spPr>
          <a:xfrm>
            <a:off x="174229" y="208796"/>
            <a:ext cx="785864" cy="771099"/>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b="1" dirty="0">
                <a:solidFill>
                  <a:schemeClr val="bg1"/>
                </a:solidFill>
              </a:rPr>
              <a:t>104</a:t>
            </a:r>
          </a:p>
        </p:txBody>
      </p:sp>
      <p:sp>
        <p:nvSpPr>
          <p:cNvPr id="14" name="Rectangle: Rounded Corners 13">
            <a:extLst>
              <a:ext uri="{FF2B5EF4-FFF2-40B4-BE49-F238E27FC236}">
                <a16:creationId xmlns:a16="http://schemas.microsoft.com/office/drawing/2014/main" id="{FD85F2EE-97E0-48C1-98EC-8B039FFEA598}"/>
              </a:ext>
            </a:extLst>
          </p:cNvPr>
          <p:cNvSpPr/>
          <p:nvPr/>
        </p:nvSpPr>
        <p:spPr>
          <a:xfrm>
            <a:off x="1117599" y="1124074"/>
            <a:ext cx="10835341" cy="1817020"/>
          </a:xfrm>
          <a:prstGeom prst="roundRect">
            <a:avLst>
              <a:gd name="adj" fmla="val 6560"/>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it-IT" sz="2400" b="1" u="sng" dirty="0">
                <a:solidFill>
                  <a:srgbClr val="C00000"/>
                </a:solidFill>
                <a:effectLst/>
                <a:latin typeface="Calibri" panose="020F0502020204030204" pitchFamily="34" charset="0"/>
                <a:ea typeface="Calibri" panose="020F0502020204030204" pitchFamily="34" charset="0"/>
              </a:rPr>
              <a:t>Šobrīd</a:t>
            </a:r>
            <a:r>
              <a:rPr lang="it-IT" sz="2400" dirty="0">
                <a:solidFill>
                  <a:srgbClr val="C00000"/>
                </a:solidFill>
                <a:effectLst/>
                <a:latin typeface="Calibri" panose="020F0502020204030204" pitchFamily="34" charset="0"/>
                <a:ea typeface="Calibri" panose="020F0502020204030204" pitchFamily="34" charset="0"/>
              </a:rPr>
              <a:t> </a:t>
            </a:r>
            <a:r>
              <a:rPr lang="lv-LV" sz="2400" dirty="0">
                <a:solidFill>
                  <a:srgbClr val="C00000"/>
                </a:solidFill>
                <a:effectLst/>
                <a:latin typeface="Calibri" panose="020F0502020204030204" pitchFamily="34" charset="0"/>
                <a:ea typeface="Calibri" panose="020F0502020204030204" pitchFamily="34" charset="0"/>
              </a:rPr>
              <a:t>bāriņtiesām normatīvie akti uzliek dažādus uzdevumus, kuru veikšana rada administratīvo slogu un tādējādi mazina iespējas fokusēties uz pamatuzdevumiem bērnu tiesību aizsardzībā</a:t>
            </a:r>
            <a:r>
              <a:rPr lang="it-IT" sz="2400" dirty="0">
                <a:solidFill>
                  <a:srgbClr val="C00000"/>
                </a:solidFill>
                <a:effectLst/>
                <a:latin typeface="Calibri" panose="020F0502020204030204" pitchFamily="34" charset="0"/>
                <a:ea typeface="Calibri" panose="020F0502020204030204" pitchFamily="34" charset="0"/>
              </a:rPr>
              <a:t>. </a:t>
            </a:r>
            <a:r>
              <a:rPr lang="it-IT" sz="2400" b="1" u="sng" dirty="0">
                <a:solidFill>
                  <a:srgbClr val="C00000"/>
                </a:solidFill>
                <a:effectLst/>
                <a:latin typeface="Calibri" panose="020F0502020204030204" pitchFamily="34" charset="0"/>
                <a:ea typeface="Calibri" panose="020F0502020204030204" pitchFamily="34" charset="0"/>
              </a:rPr>
              <a:t>Priekšlikums</a:t>
            </a:r>
            <a:r>
              <a:rPr lang="it-IT" sz="2400" dirty="0">
                <a:solidFill>
                  <a:srgbClr val="C00000"/>
                </a:solidFill>
                <a:effectLst/>
                <a:latin typeface="Calibri" panose="020F0502020204030204" pitchFamily="34" charset="0"/>
                <a:ea typeface="Calibri" panose="020F0502020204030204" pitchFamily="34" charset="0"/>
              </a:rPr>
              <a:t>: </a:t>
            </a:r>
            <a:r>
              <a:rPr lang="lv-LV" sz="2400" kern="100" dirty="0">
                <a:solidFill>
                  <a:srgbClr val="C00000"/>
                </a:solidFill>
                <a:effectLst/>
                <a:ea typeface="Calibri" panose="020F0502020204030204" pitchFamily="34" charset="0"/>
                <a:cs typeface="Times New Roman" panose="02020603050405020304" pitchFamily="18" charset="0"/>
              </a:rPr>
              <a:t>paaugstināt noteikto mantas vērtības slieksni (14 000 €), no kura bāriņtiesa lemj par nekustamā īpašuma atsavināšanas, ieķīlāšanas vai apgrūtināšanas lietderīgumu, mantojuma dalīšanu</a:t>
            </a:r>
            <a:r>
              <a:rPr lang="lv-LV" sz="2400" dirty="0">
                <a:solidFill>
                  <a:srgbClr val="C00000"/>
                </a:solidFill>
                <a:effectLst/>
                <a:latin typeface="Calibri" panose="020F0502020204030204" pitchFamily="34" charset="0"/>
                <a:ea typeface="Calibri" panose="020F0502020204030204" pitchFamily="34" charset="0"/>
              </a:rPr>
              <a:t>.</a:t>
            </a:r>
            <a:endParaRPr kumimoji="0" lang="lv-LV" sz="3200" b="1"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sp>
        <p:nvSpPr>
          <p:cNvPr id="15" name="Rectangle: Rounded Corners 14">
            <a:extLst>
              <a:ext uri="{FF2B5EF4-FFF2-40B4-BE49-F238E27FC236}">
                <a16:creationId xmlns:a16="http://schemas.microsoft.com/office/drawing/2014/main" id="{DC0DC147-14B7-4E01-A5E8-7E85065854CB}"/>
              </a:ext>
            </a:extLst>
          </p:cNvPr>
          <p:cNvSpPr/>
          <p:nvPr/>
        </p:nvSpPr>
        <p:spPr>
          <a:xfrm>
            <a:off x="1117598" y="3114915"/>
            <a:ext cx="10835341" cy="1666848"/>
          </a:xfrm>
          <a:prstGeom prst="roundRect">
            <a:avLst>
              <a:gd name="adj" fmla="val 6774"/>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①</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a:t>
            </a:r>
            <a:r>
              <a:rPr lang="lv-LV" sz="2400" dirty="0">
                <a:solidFill>
                  <a:prstClr val="black"/>
                </a:solidFill>
                <a:latin typeface="Calibri" panose="020F0502020204030204" pitchFamily="34" charset="0"/>
                <a:ea typeface="Calibri" panose="020F0502020204030204" pitchFamily="34" charset="0"/>
                <a:cs typeface="Calibri" panose="020F0502020204030204" pitchFamily="34" charset="0"/>
              </a:rPr>
              <a:t>L</a:t>
            </a:r>
            <a:r>
              <a:rPr kumimoji="0" lang="lv-LV" sz="24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aika</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un finanšu ietaupījums bāriņtiesām, kas ļaus pilnvērtīgāk fokusēties uz bērnu tiesību aizsardzību</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②</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Nav būtisks laika vai finanšu ietaupījums privātpersonām</a:t>
            </a:r>
            <a:r>
              <a:rPr lang="lv-LV" sz="2400" dirty="0">
                <a:solidFill>
                  <a:prstClr val="black"/>
                </a:solidFill>
                <a:latin typeface="Calibri" panose="020F0502020204030204" pitchFamily="34" charset="0"/>
                <a:ea typeface="Calibri" panose="020F0502020204030204" pitchFamily="34" charset="0"/>
                <a:cs typeface="Calibri" panose="020F0502020204030204" pitchFamily="34" charset="0"/>
              </a:rPr>
              <a:t>.</a:t>
            </a:r>
            <a:endPar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③</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a:t>
            </a:r>
            <a:r>
              <a:rPr lang="lv-LV" sz="2400" dirty="0">
                <a:solidFill>
                  <a:prstClr val="black"/>
                </a:solidFill>
                <a:latin typeface="Calibri" panose="020F0502020204030204" pitchFamily="34" charset="0"/>
                <a:ea typeface="Calibri" panose="020F0502020204030204" pitchFamily="34" charset="0"/>
                <a:cs typeface="Calibri" panose="020F0502020204030204" pitchFamily="34" charset="0"/>
              </a:rPr>
              <a:t>Nav </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ietekme uz ekonomiku</a:t>
            </a:r>
            <a:endParaRPr kumimoji="0" lang="lv-LV"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98830921-DC2F-4398-A514-BF513FB0508C}"/>
              </a:ext>
            </a:extLst>
          </p:cNvPr>
          <p:cNvSpPr txBox="1"/>
          <p:nvPr/>
        </p:nvSpPr>
        <p:spPr>
          <a:xfrm>
            <a:off x="1054474" y="6412682"/>
            <a:ext cx="1243845" cy="261610"/>
          </a:xfrm>
          <a:prstGeom prst="rect">
            <a:avLst/>
          </a:prstGeom>
          <a:noFill/>
        </p:spPr>
        <p:txBody>
          <a:bodyPr wrap="square" rtlCol="0">
            <a:spAutoFit/>
          </a:bodyPr>
          <a:lstStyle/>
          <a:p>
            <a:r>
              <a:rPr lang="lv-LV" sz="1050" dirty="0"/>
              <a:t>11.02.2026</a:t>
            </a:r>
          </a:p>
        </p:txBody>
      </p:sp>
      <p:sp>
        <p:nvSpPr>
          <p:cNvPr id="19" name="TextBox 18">
            <a:extLst>
              <a:ext uri="{FF2B5EF4-FFF2-40B4-BE49-F238E27FC236}">
                <a16:creationId xmlns:a16="http://schemas.microsoft.com/office/drawing/2014/main" id="{4790DFAE-826B-494F-9AC1-07AC9ADFC989}"/>
              </a:ext>
            </a:extLst>
          </p:cNvPr>
          <p:cNvSpPr txBox="1"/>
          <p:nvPr/>
        </p:nvSpPr>
        <p:spPr>
          <a:xfrm>
            <a:off x="10901082" y="6473812"/>
            <a:ext cx="1129553" cy="230832"/>
          </a:xfrm>
          <a:prstGeom prst="rect">
            <a:avLst/>
          </a:prstGeom>
          <a:noFill/>
        </p:spPr>
        <p:txBody>
          <a:bodyPr wrap="square" rtlCol="0">
            <a:spAutoFit/>
          </a:bodyPr>
          <a:lstStyle/>
          <a:p>
            <a:r>
              <a:rPr lang="lv-LV" sz="900" dirty="0"/>
              <a:t>Statuss: 07.04.2026</a:t>
            </a:r>
          </a:p>
        </p:txBody>
      </p:sp>
    </p:spTree>
    <p:extLst>
      <p:ext uri="{BB962C8B-B14F-4D97-AF65-F5344CB8AC3E}">
        <p14:creationId xmlns:p14="http://schemas.microsoft.com/office/powerpoint/2010/main" val="31108615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C9790D54-716B-411A-B7D9-C61CB100E02A}"/>
              </a:ext>
            </a:extLst>
          </p:cNvPr>
          <p:cNvSpPr/>
          <p:nvPr/>
        </p:nvSpPr>
        <p:spPr>
          <a:xfrm>
            <a:off x="217246" y="1686336"/>
            <a:ext cx="699831"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EBCDC24F-8C18-46C3-AD02-114CE4502008}"/>
              </a:ext>
            </a:extLst>
          </p:cNvPr>
          <p:cNvSpPr/>
          <p:nvPr/>
        </p:nvSpPr>
        <p:spPr>
          <a:xfrm>
            <a:off x="184531" y="3652500"/>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Oval 2">
            <a:extLst>
              <a:ext uri="{FF2B5EF4-FFF2-40B4-BE49-F238E27FC236}">
                <a16:creationId xmlns:a16="http://schemas.microsoft.com/office/drawing/2014/main" id="{1DB1AAF2-9E2E-4811-BD16-91FC84144623}"/>
              </a:ext>
            </a:extLst>
          </p:cNvPr>
          <p:cNvSpPr/>
          <p:nvPr/>
        </p:nvSpPr>
        <p:spPr>
          <a:xfrm>
            <a:off x="193642" y="5275455"/>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v-LV" sz="2000" b="1" i="0" u="none" strike="noStrike" kern="1200" cap="none" spc="0" normalizeH="0" baseline="0" noProof="0" dirty="0">
                <a:ln>
                  <a:noFill/>
                </a:ln>
                <a:solidFill>
                  <a:prstClr val="black"/>
                </a:solidFill>
                <a:effectLst/>
                <a:uLnTx/>
                <a:uFillTx/>
                <a:latin typeface="Calibri" panose="020F0502020204030204"/>
                <a:ea typeface="+mn-ea"/>
                <a:cs typeface="+mn-cs"/>
              </a:rPr>
              <a:t>NB</a:t>
            </a:r>
          </a:p>
        </p:txBody>
      </p:sp>
      <p:sp>
        <p:nvSpPr>
          <p:cNvPr id="2" name="Title 1"/>
          <p:cNvSpPr>
            <a:spLocks noGrp="1"/>
          </p:cNvSpPr>
          <p:nvPr>
            <p:ph type="title"/>
          </p:nvPr>
        </p:nvSpPr>
        <p:spPr>
          <a:xfrm>
            <a:off x="1569493" y="277217"/>
            <a:ext cx="9273653" cy="589371"/>
          </a:xfrm>
        </p:spPr>
        <p:txBody>
          <a:bodyPr>
            <a:normAutofit fontScale="90000"/>
          </a:bodyPr>
          <a:lstStyle/>
          <a:p>
            <a:pPr algn="ctr"/>
            <a:r>
              <a:rPr lang="lv-LV" sz="3200" b="1" dirty="0">
                <a:latin typeface="Calibri" panose="020F0502020204030204" pitchFamily="34" charset="0"/>
                <a:ea typeface="Calibri" panose="020F0502020204030204" pitchFamily="34" charset="0"/>
                <a:cs typeface="Calibri" panose="020F0502020204030204" pitchFamily="34" charset="0"/>
              </a:rPr>
              <a:t>Samazināt uzņēmēju patērēto laiku vismaz par 50% gatavojot un iesniedzot CSP statistikas atskaites</a:t>
            </a:r>
            <a:endParaRPr lang="lv-LV" sz="3200" b="1" dirty="0">
              <a:latin typeface="Roboto" panose="02000000000000000000" pitchFamily="2" charset="0"/>
              <a:ea typeface="Roboto" panose="02000000000000000000" pitchFamily="2" charset="0"/>
            </a:endParaRPr>
          </a:p>
        </p:txBody>
      </p:sp>
      <p:pic>
        <p:nvPicPr>
          <p:cNvPr id="1026" name="Picture 2" descr="Maps Lighthouse Icon | Android Iconpack | Icons8">
            <a:extLst>
              <a:ext uri="{FF2B5EF4-FFF2-40B4-BE49-F238E27FC236}">
                <a16:creationId xmlns:a16="http://schemas.microsoft.com/office/drawing/2014/main" id="{5D405728-0887-4C28-8875-F6A76E28923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1359" y="1830328"/>
            <a:ext cx="374205" cy="37420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uro symbol&quot; Icon - Download for free – Iconduck">
            <a:extLst>
              <a:ext uri="{FF2B5EF4-FFF2-40B4-BE49-F238E27FC236}">
                <a16:creationId xmlns:a16="http://schemas.microsoft.com/office/drawing/2014/main" id="{3561D012-DB6A-42D0-BEAE-C9F1B3FE571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0364" y="3845899"/>
            <a:ext cx="306391" cy="306391"/>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Rounded Corners 16">
            <a:extLst>
              <a:ext uri="{FF2B5EF4-FFF2-40B4-BE49-F238E27FC236}">
                <a16:creationId xmlns:a16="http://schemas.microsoft.com/office/drawing/2014/main" id="{92F74B4A-6002-42AD-8145-165477790FB6}"/>
              </a:ext>
            </a:extLst>
          </p:cNvPr>
          <p:cNvSpPr/>
          <p:nvPr/>
        </p:nvSpPr>
        <p:spPr>
          <a:xfrm>
            <a:off x="1117597" y="4963808"/>
            <a:ext cx="10835341" cy="1327959"/>
          </a:xfrm>
          <a:prstGeom prst="roundRect">
            <a:avLst>
              <a:gd name="adj" fmla="val 10501"/>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① </a:t>
            </a:r>
            <a:r>
              <a:rPr kumimoji="0" lang="lv-LV" sz="2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Atbildīgie</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EM </a:t>
            </a:r>
            <a:r>
              <a:rPr lang="lv-LV" sz="2000" dirty="0">
                <a:solidFill>
                  <a:prstClr val="black"/>
                </a:solidFill>
                <a:latin typeface="Calibri" panose="020F0502020204030204" pitchFamily="34" charset="0"/>
                <a:ea typeface="Calibri" panose="020F0502020204030204" pitchFamily="34" charset="0"/>
                <a:cs typeface="Calibri" panose="020F0502020204030204" pitchFamily="34" charset="0"/>
              </a:rPr>
              <a:t>② </a:t>
            </a:r>
            <a:r>
              <a:rPr kumimoji="0" lang="lv-LV" sz="2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Tiesību akti</a:t>
            </a:r>
            <a:r>
              <a:rPr kumimoji="0" lang="lv-LV"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 MK 16.12.2025 Noteikumi Nr.752, MK 20.12.2016 noteikumi nr. 812 </a:t>
            </a:r>
            <a:r>
              <a:rPr lang="lv-LV" sz="2000" dirty="0">
                <a:solidFill>
                  <a:prstClr val="black"/>
                </a:solidFill>
                <a:latin typeface="Calibri" panose="020F0502020204030204" pitchFamily="34" charset="0"/>
                <a:ea typeface="Calibri" panose="020F0502020204030204" pitchFamily="34" charset="0"/>
                <a:cs typeface="Calibri" panose="020F0502020204030204" pitchFamily="34" charset="0"/>
              </a:rPr>
              <a:t>③</a:t>
            </a:r>
            <a:r>
              <a:rPr lang="lv-LV" sz="2400"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kumimoji="0" lang="lv-LV" sz="2400" b="1"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Piezīmes</a:t>
            </a:r>
            <a:r>
              <a:rPr kumimoji="0" lang="lv-LV" sz="24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 EM, </a:t>
            </a:r>
            <a:r>
              <a:rPr lang="lv-LV" sz="2400" dirty="0">
                <a:solidFill>
                  <a:schemeClr val="tx1"/>
                </a:solidFill>
                <a:latin typeface="Calibri" panose="020F0502020204030204" pitchFamily="34" charset="0"/>
                <a:ea typeface="Calibri" panose="020F0502020204030204" pitchFamily="34" charset="0"/>
                <a:cs typeface="Calibri" panose="020F0502020204030204" pitchFamily="34" charset="0"/>
              </a:rPr>
              <a:t>CSP plāno mērķi sasniegt ar 01.01.2028</a:t>
            </a:r>
            <a:endParaRPr kumimoji="0" lang="lv-LV"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4" name="Rectangle: Rounded Corners 13">
            <a:extLst>
              <a:ext uri="{FF2B5EF4-FFF2-40B4-BE49-F238E27FC236}">
                <a16:creationId xmlns:a16="http://schemas.microsoft.com/office/drawing/2014/main" id="{FD85F2EE-97E0-48C1-98EC-8B039FFEA598}"/>
              </a:ext>
            </a:extLst>
          </p:cNvPr>
          <p:cNvSpPr/>
          <p:nvPr/>
        </p:nvSpPr>
        <p:spPr>
          <a:xfrm>
            <a:off x="1117599" y="1124074"/>
            <a:ext cx="10835341" cy="1817020"/>
          </a:xfrm>
          <a:prstGeom prst="roundRect">
            <a:avLst>
              <a:gd name="adj" fmla="val 6560"/>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kumimoji="0" lang="lv-LV" sz="2000" b="1" i="0" u="sng" strike="noStrike" kern="1200" cap="none" spc="0" normalizeH="0" baseline="0" noProof="0" dirty="0">
                <a:ln>
                  <a:noFill/>
                </a:ln>
                <a:solidFill>
                  <a:srgbClr val="C00000"/>
                </a:solidFill>
                <a:effectLst/>
                <a:uLnTx/>
                <a:uFillTx/>
                <a:ea typeface="+mn-ea"/>
                <a:cs typeface="+mn-cs"/>
              </a:rPr>
              <a:t>Šobrīd</a:t>
            </a:r>
            <a:r>
              <a:rPr kumimoji="0" lang="lv-LV" sz="2000" b="1" i="0" u="none" strike="noStrike" kern="1200" cap="none" spc="0" normalizeH="0" baseline="0" noProof="0" dirty="0">
                <a:ln>
                  <a:noFill/>
                </a:ln>
                <a:solidFill>
                  <a:srgbClr val="C00000"/>
                </a:solidFill>
                <a:effectLst/>
                <a:uLnTx/>
                <a:uFillTx/>
                <a:ea typeface="+mn-ea"/>
                <a:cs typeface="+mn-cs"/>
              </a:rPr>
              <a:t> </a:t>
            </a:r>
            <a:r>
              <a:rPr lang="lv-LV" sz="2000" dirty="0">
                <a:solidFill>
                  <a:srgbClr val="C00000"/>
                </a:solidFill>
                <a:effectLst/>
                <a:ea typeface="Calibri" panose="020F0502020204030204" pitchFamily="34" charset="0"/>
              </a:rPr>
              <a:t>uzņēmumi patērē ievērojamus laika un finanšu resursus CSP statistikas pārskatu sagatavošanai un iesniegšanai, turklāt nereti atkārtoti iesniedzot vienus un tos pašus apjomīgus un sarežģītus datus dažādām valsts iestādēm, kas palielina administratīvo slogu, rada kļūdu risku un var negatīvi ietekmēt iesniegto datu kvalitāti</a:t>
            </a:r>
            <a:r>
              <a:rPr kumimoji="0" lang="lv-LV" sz="2000" i="0" strike="noStrike" kern="1200" cap="none" spc="0" normalizeH="0" baseline="0" noProof="0" dirty="0">
                <a:ln>
                  <a:noFill/>
                </a:ln>
                <a:solidFill>
                  <a:srgbClr val="C00000"/>
                </a:solidFill>
                <a:effectLst/>
                <a:uLnTx/>
                <a:uFillTx/>
                <a:ea typeface="+mn-ea"/>
                <a:cs typeface="+mn-cs"/>
              </a:rPr>
              <a:t>. </a:t>
            </a:r>
            <a:r>
              <a:rPr kumimoji="0" lang="lv-LV" sz="2000" b="1" i="0" u="sng" strike="noStrike" kern="1200" cap="none" spc="0" normalizeH="0" baseline="0" noProof="0" dirty="0">
                <a:ln>
                  <a:noFill/>
                </a:ln>
                <a:solidFill>
                  <a:srgbClr val="C00000"/>
                </a:solidFill>
                <a:effectLst/>
                <a:uLnTx/>
                <a:uFillTx/>
                <a:ea typeface="+mn-ea"/>
                <a:cs typeface="+mn-cs"/>
              </a:rPr>
              <a:t>Priekšlikums</a:t>
            </a:r>
            <a:r>
              <a:rPr kumimoji="0" lang="lv-LV" sz="2000" b="1" i="0" u="none" strike="noStrike" kern="1200" cap="none" spc="0" normalizeH="0" baseline="0" noProof="0" dirty="0">
                <a:ln>
                  <a:noFill/>
                </a:ln>
                <a:solidFill>
                  <a:srgbClr val="C00000"/>
                </a:solidFill>
                <a:effectLst/>
                <a:uLnTx/>
                <a:uFillTx/>
                <a:ea typeface="+mn-ea"/>
                <a:cs typeface="+mn-cs"/>
              </a:rPr>
              <a:t>: </a:t>
            </a:r>
            <a:r>
              <a:rPr kumimoji="0" lang="lv-LV" sz="2000" i="0" u="none" strike="noStrike" kern="1200" cap="none" spc="0" normalizeH="0" baseline="0" noProof="0" dirty="0">
                <a:ln>
                  <a:noFill/>
                </a:ln>
                <a:solidFill>
                  <a:srgbClr val="C00000"/>
                </a:solidFill>
                <a:effectLst/>
                <a:uLnTx/>
                <a:uFillTx/>
                <a:ea typeface="Calibri" panose="020F0502020204030204" pitchFamily="34" charset="0"/>
                <a:cs typeface="Calibri" panose="020F0502020204030204" pitchFamily="34" charset="0"/>
              </a:rPr>
              <a:t>s</a:t>
            </a:r>
            <a:r>
              <a:rPr lang="lv-LV" sz="2000" dirty="0" err="1">
                <a:solidFill>
                  <a:srgbClr val="C00000"/>
                </a:solidFill>
                <a:ea typeface="Calibri" panose="020F0502020204030204" pitchFamily="34" charset="0"/>
                <a:cs typeface="Calibri" panose="020F0502020204030204" pitchFamily="34" charset="0"/>
              </a:rPr>
              <a:t>amazināt</a:t>
            </a:r>
            <a:r>
              <a:rPr lang="lv-LV" sz="2000" dirty="0">
                <a:solidFill>
                  <a:srgbClr val="C00000"/>
                </a:solidFill>
                <a:ea typeface="Calibri" panose="020F0502020204030204" pitchFamily="34" charset="0"/>
                <a:cs typeface="Calibri" panose="020F0502020204030204" pitchFamily="34" charset="0"/>
              </a:rPr>
              <a:t> uzņēmēju patērēto laiku vismaz par 50% gatavojot CSP  statistikas atskaites, pārskatot: 1) nepieciešamību, 2) datu avotus, 3) detalizāciju, 4) periodiskumu, 5) respondentu skaitu.</a:t>
            </a:r>
            <a:endParaRPr kumimoji="0" lang="lv-LV" sz="2000" i="0" u="none" strike="noStrike" kern="1200" cap="none" spc="0" normalizeH="0" baseline="0" noProof="0" dirty="0">
              <a:ln>
                <a:noFill/>
              </a:ln>
              <a:solidFill>
                <a:srgbClr val="C00000"/>
              </a:solidFill>
              <a:effectLst/>
              <a:uLnTx/>
              <a:uFillTx/>
              <a:ea typeface="+mn-ea"/>
              <a:cs typeface="+mn-cs"/>
            </a:endParaRPr>
          </a:p>
        </p:txBody>
      </p:sp>
      <p:sp>
        <p:nvSpPr>
          <p:cNvPr id="18" name="TextBox 17">
            <a:extLst>
              <a:ext uri="{FF2B5EF4-FFF2-40B4-BE49-F238E27FC236}">
                <a16:creationId xmlns:a16="http://schemas.microsoft.com/office/drawing/2014/main" id="{29B801A0-E621-4455-84E1-D92FC783CA94}"/>
              </a:ext>
            </a:extLst>
          </p:cNvPr>
          <p:cNvSpPr txBox="1"/>
          <p:nvPr/>
        </p:nvSpPr>
        <p:spPr>
          <a:xfrm>
            <a:off x="1054474" y="6412682"/>
            <a:ext cx="1243845" cy="261610"/>
          </a:xfrm>
          <a:prstGeom prst="rect">
            <a:avLst/>
          </a:prstGeom>
          <a:noFill/>
        </p:spPr>
        <p:txBody>
          <a:bodyPr wrap="square" rtlCol="0">
            <a:spAutoFit/>
          </a:bodyPr>
          <a:lstStyle/>
          <a:p>
            <a:r>
              <a:rPr lang="lv-LV" sz="1050" dirty="0"/>
              <a:t>15.04.2026</a:t>
            </a:r>
          </a:p>
        </p:txBody>
      </p:sp>
      <p:sp>
        <p:nvSpPr>
          <p:cNvPr id="19" name="TextBox 18">
            <a:extLst>
              <a:ext uri="{FF2B5EF4-FFF2-40B4-BE49-F238E27FC236}">
                <a16:creationId xmlns:a16="http://schemas.microsoft.com/office/drawing/2014/main" id="{EC0ECDF7-C066-48D3-9352-C0FDEAE18E36}"/>
              </a:ext>
            </a:extLst>
          </p:cNvPr>
          <p:cNvSpPr txBox="1"/>
          <p:nvPr/>
        </p:nvSpPr>
        <p:spPr>
          <a:xfrm>
            <a:off x="10901082" y="6473812"/>
            <a:ext cx="1129553" cy="230832"/>
          </a:xfrm>
          <a:prstGeom prst="rect">
            <a:avLst/>
          </a:prstGeom>
          <a:noFill/>
        </p:spPr>
        <p:txBody>
          <a:bodyPr wrap="square" rtlCol="0">
            <a:spAutoFit/>
          </a:bodyPr>
          <a:lstStyle/>
          <a:p>
            <a:r>
              <a:rPr lang="lv-LV" sz="900" dirty="0"/>
              <a:t>Statuss: 15.04.2026</a:t>
            </a:r>
          </a:p>
        </p:txBody>
      </p:sp>
      <p:sp>
        <p:nvSpPr>
          <p:cNvPr id="21" name="Rectangle: Rounded Corners 20">
            <a:extLst>
              <a:ext uri="{FF2B5EF4-FFF2-40B4-BE49-F238E27FC236}">
                <a16:creationId xmlns:a16="http://schemas.microsoft.com/office/drawing/2014/main" id="{EFC60AA1-90F4-4B4D-800B-E0523EF02D0B}"/>
              </a:ext>
            </a:extLst>
          </p:cNvPr>
          <p:cNvSpPr/>
          <p:nvPr/>
        </p:nvSpPr>
        <p:spPr>
          <a:xfrm>
            <a:off x="1117598" y="3114915"/>
            <a:ext cx="10835341" cy="1666848"/>
          </a:xfrm>
          <a:prstGeom prst="roundRect">
            <a:avLst>
              <a:gd name="adj" fmla="val 6774"/>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①</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Nav aprēķināta ietekme publiskā sektora ieņēmumiem un izdevumiem</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②</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Būtisks laika un finanšu ietaup</a:t>
            </a:r>
            <a:r>
              <a:rPr lang="lv-LV" sz="2400" dirty="0" err="1">
                <a:solidFill>
                  <a:prstClr val="black"/>
                </a:solidFill>
                <a:latin typeface="Calibri" panose="020F0502020204030204" pitchFamily="34" charset="0"/>
                <a:ea typeface="Calibri" panose="020F0502020204030204" pitchFamily="34" charset="0"/>
                <a:cs typeface="Calibri" panose="020F0502020204030204" pitchFamily="34" charset="0"/>
              </a:rPr>
              <a:t>ījums</a:t>
            </a:r>
            <a:r>
              <a:rPr lang="lv-LV" sz="2400" dirty="0">
                <a:solidFill>
                  <a:prstClr val="black"/>
                </a:solidFill>
                <a:latin typeface="Calibri" panose="020F0502020204030204" pitchFamily="34" charset="0"/>
                <a:ea typeface="Calibri" panose="020F0502020204030204" pitchFamily="34" charset="0"/>
                <a:cs typeface="Calibri" panose="020F0502020204030204" pitchFamily="34" charset="0"/>
              </a:rPr>
              <a:t> uzņēmējiem</a:t>
            </a:r>
            <a:endPar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③</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a:t>
            </a:r>
            <a:r>
              <a:rPr lang="lv-LV" sz="2400" dirty="0">
                <a:solidFill>
                  <a:prstClr val="black"/>
                </a:solidFill>
                <a:latin typeface="Calibri" panose="020F0502020204030204" pitchFamily="34" charset="0"/>
                <a:ea typeface="Calibri" panose="020F0502020204030204" pitchFamily="34" charset="0"/>
                <a:cs typeface="Calibri" panose="020F0502020204030204" pitchFamily="34" charset="0"/>
              </a:rPr>
              <a:t>Pozitīva</a:t>
            </a:r>
            <a:r>
              <a:rPr kumimoji="0" lang="lv-LV"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ietekme uz ekonomiku</a:t>
            </a:r>
            <a:endParaRPr kumimoji="0" lang="lv-LV"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08661D6C-6C88-4F00-B3EC-92DF3B5E7156}"/>
              </a:ext>
            </a:extLst>
          </p:cNvPr>
          <p:cNvSpPr/>
          <p:nvPr/>
        </p:nvSpPr>
        <p:spPr>
          <a:xfrm>
            <a:off x="174229" y="208796"/>
            <a:ext cx="785864" cy="771099"/>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b="1" dirty="0">
                <a:solidFill>
                  <a:schemeClr val="bg1"/>
                </a:solidFill>
              </a:rPr>
              <a:t>107</a:t>
            </a:r>
          </a:p>
        </p:txBody>
      </p:sp>
    </p:spTree>
    <p:extLst>
      <p:ext uri="{BB962C8B-B14F-4D97-AF65-F5344CB8AC3E}">
        <p14:creationId xmlns:p14="http://schemas.microsoft.com/office/powerpoint/2010/main" val="6031115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1DB1AAF2-9E2E-4811-BD16-91FC84144623}"/>
              </a:ext>
            </a:extLst>
          </p:cNvPr>
          <p:cNvSpPr/>
          <p:nvPr/>
        </p:nvSpPr>
        <p:spPr>
          <a:xfrm>
            <a:off x="184529" y="5764342"/>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v-LV" sz="2000" b="1" i="0" u="none" strike="noStrike" kern="1200" cap="none" spc="0" normalizeH="0" baseline="0" noProof="0" dirty="0">
                <a:ln>
                  <a:noFill/>
                </a:ln>
                <a:solidFill>
                  <a:prstClr val="black"/>
                </a:solidFill>
                <a:effectLst/>
                <a:uLnTx/>
                <a:uFillTx/>
                <a:latin typeface="Calibri" panose="020F0502020204030204"/>
                <a:ea typeface="+mn-ea"/>
                <a:cs typeface="+mn-cs"/>
              </a:rPr>
              <a:t>NB</a:t>
            </a:r>
          </a:p>
        </p:txBody>
      </p:sp>
      <p:sp>
        <p:nvSpPr>
          <p:cNvPr id="2" name="Title 1"/>
          <p:cNvSpPr>
            <a:spLocks noGrp="1"/>
          </p:cNvSpPr>
          <p:nvPr>
            <p:ph type="title"/>
          </p:nvPr>
        </p:nvSpPr>
        <p:spPr>
          <a:xfrm>
            <a:off x="1344706" y="277217"/>
            <a:ext cx="9580282" cy="589371"/>
          </a:xfrm>
        </p:spPr>
        <p:txBody>
          <a:bodyPr>
            <a:normAutofit/>
          </a:bodyPr>
          <a:lstStyle/>
          <a:p>
            <a:pPr algn="ctr"/>
            <a:r>
              <a:rPr lang="lv-LV" sz="2900" b="1" dirty="0">
                <a:latin typeface="Calibri" panose="020F0502020204030204" pitchFamily="34" charset="0"/>
                <a:ea typeface="Calibri" panose="020F0502020204030204" pitchFamily="34" charset="0"/>
                <a:cs typeface="Calibri" panose="020F0502020204030204" pitchFamily="34" charset="0"/>
              </a:rPr>
              <a:t>Uzņēmumu reģistra procesu digitālā transformācija</a:t>
            </a:r>
            <a:endParaRPr lang="lv-LV" sz="2900" b="1" dirty="0">
              <a:latin typeface="Roboto" panose="02000000000000000000" pitchFamily="2" charset="0"/>
              <a:ea typeface="Roboto" panose="02000000000000000000" pitchFamily="2" charset="0"/>
            </a:endParaRPr>
          </a:p>
        </p:txBody>
      </p:sp>
      <p:grpSp>
        <p:nvGrpSpPr>
          <p:cNvPr id="6" name="Grupa 5">
            <a:extLst>
              <a:ext uri="{FF2B5EF4-FFF2-40B4-BE49-F238E27FC236}">
                <a16:creationId xmlns:a16="http://schemas.microsoft.com/office/drawing/2014/main" id="{C74A2233-1DA5-65E2-1C9D-0C84EFFAB54A}"/>
              </a:ext>
            </a:extLst>
          </p:cNvPr>
          <p:cNvGrpSpPr/>
          <p:nvPr/>
        </p:nvGrpSpPr>
        <p:grpSpPr>
          <a:xfrm>
            <a:off x="184529" y="1843603"/>
            <a:ext cx="699831" cy="693187"/>
            <a:chOff x="217246" y="1686336"/>
            <a:chExt cx="699831" cy="693187"/>
          </a:xfrm>
        </p:grpSpPr>
        <p:sp>
          <p:nvSpPr>
            <p:cNvPr id="11" name="Oval 10">
              <a:extLst>
                <a:ext uri="{FF2B5EF4-FFF2-40B4-BE49-F238E27FC236}">
                  <a16:creationId xmlns:a16="http://schemas.microsoft.com/office/drawing/2014/main" id="{C9790D54-716B-411A-B7D9-C61CB100E02A}"/>
                </a:ext>
              </a:extLst>
            </p:cNvPr>
            <p:cNvSpPr/>
            <p:nvPr/>
          </p:nvSpPr>
          <p:spPr>
            <a:xfrm>
              <a:off x="217246" y="1686336"/>
              <a:ext cx="699831"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26" name="Picture 2" descr="Maps Lighthouse Icon | Android Iconpack | Icons8">
              <a:extLst>
                <a:ext uri="{FF2B5EF4-FFF2-40B4-BE49-F238E27FC236}">
                  <a16:creationId xmlns:a16="http://schemas.microsoft.com/office/drawing/2014/main" id="{5D405728-0887-4C28-8875-F6A76E28923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0783" y="1845826"/>
              <a:ext cx="374205" cy="37420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 name="Grupa 4">
            <a:extLst>
              <a:ext uri="{FF2B5EF4-FFF2-40B4-BE49-F238E27FC236}">
                <a16:creationId xmlns:a16="http://schemas.microsoft.com/office/drawing/2014/main" id="{1092928C-7837-504E-B3E0-466E892A5488}"/>
              </a:ext>
            </a:extLst>
          </p:cNvPr>
          <p:cNvGrpSpPr/>
          <p:nvPr/>
        </p:nvGrpSpPr>
        <p:grpSpPr>
          <a:xfrm>
            <a:off x="184529" y="3980466"/>
            <a:ext cx="718055" cy="693187"/>
            <a:chOff x="217246" y="3673490"/>
            <a:chExt cx="718055" cy="693187"/>
          </a:xfrm>
        </p:grpSpPr>
        <p:sp>
          <p:nvSpPr>
            <p:cNvPr id="10" name="Oval 9">
              <a:extLst>
                <a:ext uri="{FF2B5EF4-FFF2-40B4-BE49-F238E27FC236}">
                  <a16:creationId xmlns:a16="http://schemas.microsoft.com/office/drawing/2014/main" id="{EBCDC24F-8C18-46C3-AD02-114CE4502008}"/>
                </a:ext>
              </a:extLst>
            </p:cNvPr>
            <p:cNvSpPr/>
            <p:nvPr/>
          </p:nvSpPr>
          <p:spPr>
            <a:xfrm>
              <a:off x="217246" y="3673490"/>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28" name="Picture 4" descr="euro symbol&quot; Icon - Download for free – Iconduck">
              <a:extLst>
                <a:ext uri="{FF2B5EF4-FFF2-40B4-BE49-F238E27FC236}">
                  <a16:creationId xmlns:a16="http://schemas.microsoft.com/office/drawing/2014/main" id="{3561D012-DB6A-42D0-BEAE-C9F1B3FE571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0361" y="3866887"/>
              <a:ext cx="306391" cy="306391"/>
            </a:xfrm>
            <a:prstGeom prst="rect">
              <a:avLst/>
            </a:prstGeom>
            <a:noFill/>
            <a:extLst>
              <a:ext uri="{909E8E84-426E-40DD-AFC4-6F175D3DCCD1}">
                <a14:hiddenFill xmlns:a14="http://schemas.microsoft.com/office/drawing/2010/main">
                  <a:solidFill>
                    <a:srgbClr val="FFFFFF"/>
                  </a:solidFill>
                </a14:hiddenFill>
              </a:ext>
            </a:extLst>
          </p:spPr>
        </p:pic>
      </p:grpSp>
      <p:sp>
        <p:nvSpPr>
          <p:cNvPr id="7" name="Rectangle: Rounded Corners 6">
            <a:extLst>
              <a:ext uri="{FF2B5EF4-FFF2-40B4-BE49-F238E27FC236}">
                <a16:creationId xmlns:a16="http://schemas.microsoft.com/office/drawing/2014/main" id="{466C4F9C-473A-43F2-85CD-E3737AFEDC3B}"/>
              </a:ext>
            </a:extLst>
          </p:cNvPr>
          <p:cNvSpPr/>
          <p:nvPr/>
        </p:nvSpPr>
        <p:spPr>
          <a:xfrm>
            <a:off x="1117599" y="1124074"/>
            <a:ext cx="10835341" cy="1964079"/>
          </a:xfrm>
          <a:prstGeom prst="roundRect">
            <a:avLst>
              <a:gd name="adj" fmla="val 6560"/>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lv-LV" sz="1600" b="1" dirty="0">
                <a:solidFill>
                  <a:srgbClr val="C00000"/>
                </a:solidFill>
              </a:rPr>
              <a:t>Pašlaik: </a:t>
            </a:r>
            <a:r>
              <a:rPr lang="lv-LV" sz="1600" dirty="0">
                <a:solidFill>
                  <a:srgbClr val="C00000"/>
                </a:solidFill>
              </a:rPr>
              <a:t>dokumentus Uzņēmumu reģistram var iesniegt dažādos veidos – papīra formā, nosūtot e-pastā vai e-adresē, kā arī iesniedzot tiešsaistē. Katru pieteikumu izskata valsts notārs, kurš pieņem rakstveida lēmumu. Automatizēta lēmumu pieņemšana šobrīd nav atļauta. Lēmumi tiek sagatavoti rakstveidā un nosūtīti adresātam.</a:t>
            </a:r>
          </a:p>
          <a:p>
            <a:pPr lvl="0" algn="just">
              <a:defRPr/>
            </a:pPr>
            <a:r>
              <a:rPr lang="lv-LV" sz="1600" b="1" dirty="0">
                <a:solidFill>
                  <a:srgbClr val="C00000"/>
                </a:solidFill>
              </a:rPr>
              <a:t>Priekšlikums: </a:t>
            </a:r>
            <a:r>
              <a:rPr lang="lv-LV" sz="1600" dirty="0">
                <a:solidFill>
                  <a:srgbClr val="C00000"/>
                </a:solidFill>
              </a:rPr>
              <a:t>ieviest vienu dokumentu iesniegšanas veidu – tiešsaistē (ar iespēju izmantot arī zvērināta notāra palīdzību klientiem, kuri nevar vai nevēlas izmantot digitālās identitātes apliecināšanas līdzekļus vai e-vidi). NVO, šķīrējtiesām un ārvalstu komersantu un organizāciju pārstāvniecībām paredzēt 3 gadu pārejas periodu. Atļaut iestādei pieņemt automatizētus lēmumus. Pozitīvi lēmumi tiktu apstiprināti ar ierakstu reģistrā, neveidojot atsevišķu dokumentu. </a:t>
            </a:r>
          </a:p>
        </p:txBody>
      </p:sp>
      <p:sp>
        <p:nvSpPr>
          <p:cNvPr id="16" name="Rectangle: Rounded Corners 15">
            <a:extLst>
              <a:ext uri="{FF2B5EF4-FFF2-40B4-BE49-F238E27FC236}">
                <a16:creationId xmlns:a16="http://schemas.microsoft.com/office/drawing/2014/main" id="{D5152956-EC5A-4C63-8878-5B83F762820A}"/>
              </a:ext>
            </a:extLst>
          </p:cNvPr>
          <p:cNvSpPr/>
          <p:nvPr/>
        </p:nvSpPr>
        <p:spPr>
          <a:xfrm>
            <a:off x="1117597" y="3218639"/>
            <a:ext cx="10835341" cy="2028356"/>
          </a:xfrm>
          <a:prstGeom prst="roundRect">
            <a:avLst>
              <a:gd name="adj" fmla="val 6774"/>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lv-LV" sz="1600" dirty="0">
                <a:solidFill>
                  <a:schemeClr val="tx1"/>
                </a:solidFill>
                <a:latin typeface="Calibri" panose="020F0502020204030204" pitchFamily="34" charset="0"/>
                <a:ea typeface="Calibri" panose="020F0502020204030204" pitchFamily="34" charset="0"/>
                <a:cs typeface="Calibri" panose="020F0502020204030204" pitchFamily="34" charset="0"/>
              </a:rPr>
              <a:t>① </a:t>
            </a:r>
            <a:r>
              <a:rPr lang="lv-LV" sz="1600" b="1" dirty="0">
                <a:solidFill>
                  <a:schemeClr val="tx1"/>
                </a:solidFill>
                <a:latin typeface="Calibri" panose="020F0502020204030204" pitchFamily="34" charset="0"/>
                <a:ea typeface="Calibri" panose="020F0502020204030204" pitchFamily="34" charset="0"/>
                <a:cs typeface="Calibri" panose="020F0502020204030204" pitchFamily="34" charset="0"/>
              </a:rPr>
              <a:t>Uzņēmumu reģistra procesu optimizācija </a:t>
            </a:r>
            <a:r>
              <a:rPr lang="lv-LV" sz="1600" dirty="0">
                <a:solidFill>
                  <a:schemeClr val="tx1"/>
                </a:solidFill>
                <a:latin typeface="Calibri" panose="020F0502020204030204" pitchFamily="34" charset="0"/>
                <a:ea typeface="Calibri" panose="020F0502020204030204" pitchFamily="34" charset="0"/>
                <a:cs typeface="Calibri" panose="020F0502020204030204" pitchFamily="34" charset="0"/>
              </a:rPr>
              <a:t>(tikai elektroniska reģistrācijas pieteikumu iesniegšana un pozitīvu lēmumu nenosūtīšana) palīdzēs kompensēt finansējuma samazinājumu iestādes budžetā no 2027. gada – </a:t>
            </a:r>
            <a:r>
              <a:rPr lang="lv-LV" sz="1600" b="1" dirty="0">
                <a:solidFill>
                  <a:schemeClr val="tx1"/>
                </a:solidFill>
                <a:latin typeface="Calibri" panose="020F0502020204030204" pitchFamily="34" charset="0"/>
                <a:ea typeface="Calibri" panose="020F0502020204030204" pitchFamily="34" charset="0"/>
                <a:cs typeface="Calibri" panose="020F0502020204030204" pitchFamily="34" charset="0"/>
              </a:rPr>
              <a:t>apmēram 193,6 tūkst. eiro gadā.</a:t>
            </a:r>
          </a:p>
          <a:p>
            <a:pPr algn="just"/>
            <a:r>
              <a:rPr lang="lv-LV" sz="1600" dirty="0">
                <a:solidFill>
                  <a:schemeClr val="tx1"/>
                </a:solidFill>
                <a:latin typeface="Calibri" panose="020F0502020204030204" pitchFamily="34" charset="0"/>
                <a:ea typeface="Calibri" panose="020F0502020204030204" pitchFamily="34" charset="0"/>
                <a:cs typeface="Calibri" panose="020F0502020204030204" pitchFamily="34" charset="0"/>
              </a:rPr>
              <a:t>② </a:t>
            </a:r>
            <a:r>
              <a:rPr lang="lv-LV" sz="1600" b="1" dirty="0">
                <a:solidFill>
                  <a:schemeClr val="tx1"/>
                </a:solidFill>
                <a:latin typeface="Calibri" panose="020F0502020204030204" pitchFamily="34" charset="0"/>
                <a:ea typeface="Calibri" panose="020F0502020204030204" pitchFamily="34" charset="0"/>
                <a:cs typeface="Calibri" panose="020F0502020204030204" pitchFamily="34" charset="0"/>
              </a:rPr>
              <a:t>Pāreja uz tikai elektronisku dokumentu iesniegšanu </a:t>
            </a:r>
            <a:r>
              <a:rPr lang="lv-LV" sz="1600" dirty="0">
                <a:solidFill>
                  <a:schemeClr val="tx1"/>
                </a:solidFill>
                <a:latin typeface="Calibri" panose="020F0502020204030204" pitchFamily="34" charset="0"/>
                <a:ea typeface="Calibri" panose="020F0502020204030204" pitchFamily="34" charset="0"/>
                <a:cs typeface="Calibri" panose="020F0502020204030204" pitchFamily="34" charset="0"/>
              </a:rPr>
              <a:t>samazinās administratīvo slogu par </a:t>
            </a:r>
            <a:r>
              <a:rPr lang="lv-LV" sz="1600" b="1" dirty="0">
                <a:solidFill>
                  <a:schemeClr val="tx1"/>
                </a:solidFill>
                <a:latin typeface="Calibri" panose="020F0502020204030204" pitchFamily="34" charset="0"/>
                <a:ea typeface="Calibri" panose="020F0502020204030204" pitchFamily="34" charset="0"/>
                <a:cs typeface="Calibri" panose="020F0502020204030204" pitchFamily="34" charset="0"/>
              </a:rPr>
              <a:t>28,7 līdz 43 tūkst. </a:t>
            </a:r>
            <a:r>
              <a:rPr lang="lv-LV" sz="1600" b="1" i="1" dirty="0">
                <a:solidFill>
                  <a:schemeClr val="tx1"/>
                </a:solidFill>
                <a:latin typeface="Calibri" panose="020F0502020204030204" pitchFamily="34" charset="0"/>
                <a:ea typeface="Calibri" panose="020F0502020204030204" pitchFamily="34" charset="0"/>
                <a:cs typeface="Calibri" panose="020F0502020204030204" pitchFamily="34" charset="0"/>
              </a:rPr>
              <a:t>euro</a:t>
            </a:r>
            <a:r>
              <a:rPr lang="lv-LV" sz="1600" i="1"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lang="lv-LV" sz="1600" dirty="0">
                <a:solidFill>
                  <a:schemeClr val="tx1"/>
                </a:solidFill>
                <a:latin typeface="Calibri" panose="020F0502020204030204" pitchFamily="34" charset="0"/>
                <a:ea typeface="Calibri" panose="020F0502020204030204" pitchFamily="34" charset="0"/>
                <a:cs typeface="Calibri" panose="020F0502020204030204" pitchFamily="34" charset="0"/>
              </a:rPr>
              <a:t>gadā atkarībā no tā, cik plaši tiks izmantoti sistēmas automātiski ģenerēti dokumenti.</a:t>
            </a:r>
          </a:p>
          <a:p>
            <a:pPr algn="just"/>
            <a:r>
              <a:rPr lang="lv-LV" sz="1600" dirty="0">
                <a:solidFill>
                  <a:schemeClr val="tx1"/>
                </a:solidFill>
                <a:latin typeface="Calibri" panose="020F0502020204030204" pitchFamily="34" charset="0"/>
                <a:ea typeface="Calibri" panose="020F0502020204030204" pitchFamily="34" charset="0"/>
                <a:cs typeface="Calibri" panose="020F0502020204030204" pitchFamily="34" charset="0"/>
              </a:rPr>
              <a:t>③ </a:t>
            </a:r>
            <a:r>
              <a:rPr lang="lv-LV" sz="1600" b="1" dirty="0">
                <a:solidFill>
                  <a:schemeClr val="tx1"/>
                </a:solidFill>
                <a:latin typeface="Calibri" panose="020F0502020204030204" pitchFamily="34" charset="0"/>
                <a:ea typeface="Calibri" panose="020F0502020204030204" pitchFamily="34" charset="0"/>
                <a:cs typeface="Calibri" panose="020F0502020204030204" pitchFamily="34" charset="0"/>
              </a:rPr>
              <a:t>Automatizēta lēmumu pieņemšana </a:t>
            </a:r>
            <a:r>
              <a:rPr lang="lv-LV" sz="1600" dirty="0">
                <a:solidFill>
                  <a:schemeClr val="tx1"/>
                </a:solidFill>
                <a:latin typeface="Calibri" panose="020F0502020204030204" pitchFamily="34" charset="0"/>
                <a:ea typeface="Calibri" panose="020F0502020204030204" pitchFamily="34" charset="0"/>
                <a:cs typeface="Calibri" panose="020F0502020204030204" pitchFamily="34" charset="0"/>
              </a:rPr>
              <a:t>jau viena pakalpojuma gadījumā (SIA juridiskās adreses maiņas reģistrācija) samazinātu administratīvo slogu par </a:t>
            </a:r>
            <a:r>
              <a:rPr lang="lv-LV" sz="1600" b="1" dirty="0">
                <a:solidFill>
                  <a:schemeClr val="tx1"/>
                </a:solidFill>
                <a:latin typeface="Calibri" panose="020F0502020204030204" pitchFamily="34" charset="0"/>
                <a:ea typeface="Calibri" panose="020F0502020204030204" pitchFamily="34" charset="0"/>
                <a:cs typeface="Calibri" panose="020F0502020204030204" pitchFamily="34" charset="0"/>
              </a:rPr>
              <a:t>560 </a:t>
            </a:r>
            <a:r>
              <a:rPr lang="lv-LV" sz="1600" b="1" i="1" dirty="0">
                <a:solidFill>
                  <a:schemeClr val="tx1"/>
                </a:solidFill>
                <a:latin typeface="Calibri" panose="020F0502020204030204" pitchFamily="34" charset="0"/>
                <a:ea typeface="Calibri" panose="020F0502020204030204" pitchFamily="34" charset="0"/>
                <a:cs typeface="Calibri" panose="020F0502020204030204" pitchFamily="34" charset="0"/>
              </a:rPr>
              <a:t>euro</a:t>
            </a:r>
            <a:r>
              <a:rPr lang="lv-LV" sz="1600" b="1" dirty="0">
                <a:solidFill>
                  <a:schemeClr val="tx1"/>
                </a:solidFill>
                <a:latin typeface="Calibri" panose="020F0502020204030204" pitchFamily="34" charset="0"/>
                <a:ea typeface="Calibri" panose="020F0502020204030204" pitchFamily="34" charset="0"/>
                <a:cs typeface="Calibri" panose="020F0502020204030204" pitchFamily="34" charset="0"/>
              </a:rPr>
              <a:t> gadā. Ieviešot šo pieeju arvien vairāk pakalpojumos, ietaupījums turpinās pieaugt – </a:t>
            </a:r>
            <a:r>
              <a:rPr lang="lv-LV" sz="1600" dirty="0">
                <a:solidFill>
                  <a:schemeClr val="tx1"/>
                </a:solidFill>
                <a:latin typeface="Calibri" panose="020F0502020204030204" pitchFamily="34" charset="0"/>
                <a:ea typeface="Calibri" panose="020F0502020204030204" pitchFamily="34" charset="0"/>
                <a:cs typeface="Calibri" panose="020F0502020204030204" pitchFamily="34" charset="0"/>
              </a:rPr>
              <a:t>normatīvajam regulējumam jārada priekšnoteikumi iespējai automatizēt.</a:t>
            </a:r>
            <a:endParaRPr lang="lv-LV" sz="1600" b="1" dirty="0">
              <a:solidFill>
                <a:schemeClr val="tx1"/>
              </a:solidFill>
            </a:endParaRPr>
          </a:p>
        </p:txBody>
      </p:sp>
      <p:sp>
        <p:nvSpPr>
          <p:cNvPr id="4" name="TextBox 3">
            <a:extLst>
              <a:ext uri="{FF2B5EF4-FFF2-40B4-BE49-F238E27FC236}">
                <a16:creationId xmlns:a16="http://schemas.microsoft.com/office/drawing/2014/main" id="{4BD0DAA7-119C-4526-86AB-1D124D9C90B6}"/>
              </a:ext>
            </a:extLst>
          </p:cNvPr>
          <p:cNvSpPr txBox="1"/>
          <p:nvPr/>
        </p:nvSpPr>
        <p:spPr>
          <a:xfrm>
            <a:off x="10739718" y="6473812"/>
            <a:ext cx="1290917" cy="230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v-LV" sz="900" b="0" i="0" u="none" strike="noStrike" kern="1200" cap="none" spc="0" normalizeH="0" baseline="0" noProof="0" dirty="0">
                <a:ln>
                  <a:noFill/>
                </a:ln>
                <a:solidFill>
                  <a:prstClr val="black"/>
                </a:solidFill>
                <a:effectLst/>
                <a:uLnTx/>
                <a:uFillTx/>
                <a:latin typeface="Calibri" panose="020F0502020204030204"/>
                <a:ea typeface="+mn-ea"/>
                <a:cs typeface="+mn-cs"/>
              </a:rPr>
              <a:t>Statuss: </a:t>
            </a:r>
            <a:r>
              <a:rPr lang="lv-LV" sz="900" dirty="0">
                <a:solidFill>
                  <a:prstClr val="black"/>
                </a:solidFill>
                <a:latin typeface="Calibri" panose="020F0502020204030204"/>
              </a:rPr>
              <a:t>DD.MM.GGGG</a:t>
            </a:r>
            <a:endParaRPr kumimoji="0" lang="lv-LV"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Rectangle: Rounded Corners 12">
            <a:extLst>
              <a:ext uri="{FF2B5EF4-FFF2-40B4-BE49-F238E27FC236}">
                <a16:creationId xmlns:a16="http://schemas.microsoft.com/office/drawing/2014/main" id="{D9346F03-3628-4846-848D-85629F777FB9}"/>
              </a:ext>
            </a:extLst>
          </p:cNvPr>
          <p:cNvSpPr/>
          <p:nvPr/>
        </p:nvSpPr>
        <p:spPr>
          <a:xfrm>
            <a:off x="1117597" y="5387959"/>
            <a:ext cx="10835341" cy="1316686"/>
          </a:xfrm>
          <a:prstGeom prst="roundRect">
            <a:avLst>
              <a:gd name="adj" fmla="val 10501"/>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kumimoji="0" lang="lv-LV"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① </a:t>
            </a:r>
            <a:r>
              <a:rPr kumimoji="0" lang="lv-LV" sz="16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Atbildīgie</a:t>
            </a:r>
            <a:r>
              <a:rPr kumimoji="0" lang="lv-LV"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TM. EM </a:t>
            </a:r>
            <a:r>
              <a:rPr lang="lv-LV" sz="1600" dirty="0">
                <a:solidFill>
                  <a:prstClr val="black"/>
                </a:solidFill>
                <a:latin typeface="Calibri" panose="020F0502020204030204" pitchFamily="34" charset="0"/>
                <a:ea typeface="Calibri" panose="020F0502020204030204" pitchFamily="34" charset="0"/>
                <a:cs typeface="Calibri" panose="020F0502020204030204" pitchFamily="34" charset="0"/>
              </a:rPr>
              <a:t>② </a:t>
            </a:r>
            <a:r>
              <a:rPr kumimoji="0" lang="lv-LV" sz="16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Tiesību akti</a:t>
            </a:r>
            <a:r>
              <a:rPr kumimoji="0" lang="lv-LV" sz="16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 Likums «Par Latvijas Republikas Uzņēmumu reģistru»</a:t>
            </a:r>
            <a:r>
              <a:rPr lang="lv-LV" sz="1600" dirty="0">
                <a:solidFill>
                  <a:schemeClr val="tx1"/>
                </a:solidFill>
                <a:latin typeface="Calibri" panose="020F0502020204030204" pitchFamily="34" charset="0"/>
                <a:ea typeface="Calibri" panose="020F0502020204030204" pitchFamily="34" charset="0"/>
                <a:cs typeface="Calibri" panose="020F0502020204030204" pitchFamily="34" charset="0"/>
              </a:rPr>
              <a:t>, paredzot pagaidu regulējumu projekta pārejas noteikumos un šobrīd nevirzot grozījumus saistītajos normatīvajos aktos. </a:t>
            </a:r>
            <a:r>
              <a:rPr lang="lv-LV" sz="1600" dirty="0">
                <a:solidFill>
                  <a:prstClr val="black"/>
                </a:solidFill>
                <a:latin typeface="Calibri" panose="020F0502020204030204" pitchFamily="34" charset="0"/>
                <a:ea typeface="Calibri" panose="020F0502020204030204" pitchFamily="34" charset="0"/>
                <a:cs typeface="Calibri" panose="020F0502020204030204" pitchFamily="34" charset="0"/>
              </a:rPr>
              <a:t>③</a:t>
            </a:r>
            <a:r>
              <a:rPr lang="lv-LV" sz="1600" dirty="0">
                <a:solidFill>
                  <a:schemeClr val="tx1"/>
                </a:solidFill>
                <a:latin typeface="Calibri" panose="020F0502020204030204" pitchFamily="34" charset="0"/>
                <a:ea typeface="Calibri" panose="020F0502020204030204" pitchFamily="34" charset="0"/>
                <a:cs typeface="Calibri" panose="020F0502020204030204" pitchFamily="34" charset="0"/>
              </a:rPr>
              <a:t> </a:t>
            </a:r>
            <a:r>
              <a:rPr kumimoji="0" lang="lv-LV" sz="1600" b="1"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Piezīmes</a:t>
            </a:r>
            <a:r>
              <a:rPr kumimoji="0" lang="lv-LV" sz="16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 Priekšlikums atbalsta </a:t>
            </a:r>
            <a:r>
              <a:rPr kumimoji="0" lang="lv-LV" sz="1600" b="0" i="0" u="none" strike="noStrike" kern="1200" cap="none" spc="0" normalizeH="0" baseline="0" noProof="0" dirty="0" err="1">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lietotājorientētu</a:t>
            </a:r>
            <a:r>
              <a:rPr kumimoji="0" lang="lv-LV" sz="1600" b="0"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 pieeju arī kontekstā ar obligātu e-adreses aktivizēšanu juridiskajām personām no 2027. gada (UR kā sākotnējais punkts, kas izskaidro elektroniskās piekļuves rīkus). </a:t>
            </a:r>
            <a:endParaRPr kumimoji="0" lang="lv-LV" sz="16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CA07EED4-AF9E-469C-A5EE-4A9CA3DE6ED4}"/>
              </a:ext>
            </a:extLst>
          </p:cNvPr>
          <p:cNvSpPr/>
          <p:nvPr/>
        </p:nvSpPr>
        <p:spPr>
          <a:xfrm>
            <a:off x="184531" y="186352"/>
            <a:ext cx="785864" cy="771099"/>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lv-LV"/>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lv-LV" b="1" dirty="0">
                <a:solidFill>
                  <a:schemeClr val="bg1"/>
                </a:solidFill>
              </a:rPr>
              <a:t>144</a:t>
            </a:r>
          </a:p>
        </p:txBody>
      </p:sp>
    </p:spTree>
    <p:extLst>
      <p:ext uri="{BB962C8B-B14F-4D97-AF65-F5344CB8AC3E}">
        <p14:creationId xmlns:p14="http://schemas.microsoft.com/office/powerpoint/2010/main" val="33531295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1DB1AAF2-9E2E-4811-BD16-91FC84144623}"/>
              </a:ext>
            </a:extLst>
          </p:cNvPr>
          <p:cNvSpPr/>
          <p:nvPr/>
        </p:nvSpPr>
        <p:spPr>
          <a:xfrm>
            <a:off x="2691807" y="225308"/>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v-LV" sz="2000" b="1" i="0" u="none" strike="noStrike" kern="1200" cap="none" spc="0" normalizeH="0" baseline="0" noProof="0" dirty="0">
                <a:ln>
                  <a:noFill/>
                </a:ln>
                <a:solidFill>
                  <a:prstClr val="black"/>
                </a:solidFill>
                <a:effectLst/>
                <a:uLnTx/>
                <a:uFillTx/>
                <a:latin typeface="Calibri" panose="020F0502020204030204"/>
                <a:ea typeface="+mn-ea"/>
                <a:cs typeface="+mn-cs"/>
              </a:rPr>
              <a:t>NB</a:t>
            </a:r>
          </a:p>
        </p:txBody>
      </p:sp>
      <p:sp>
        <p:nvSpPr>
          <p:cNvPr id="2" name="Title 1"/>
          <p:cNvSpPr>
            <a:spLocks noGrp="1"/>
          </p:cNvSpPr>
          <p:nvPr>
            <p:ph type="title"/>
          </p:nvPr>
        </p:nvSpPr>
        <p:spPr>
          <a:xfrm>
            <a:off x="2366994" y="277217"/>
            <a:ext cx="7458012" cy="589371"/>
          </a:xfrm>
        </p:spPr>
        <p:txBody>
          <a:bodyPr>
            <a:normAutofit/>
          </a:bodyPr>
          <a:lstStyle/>
          <a:p>
            <a:pPr algn="ctr"/>
            <a:r>
              <a:rPr lang="lv-LV" sz="3200" b="1" dirty="0">
                <a:latin typeface="Calibri" panose="020F0502020204030204" pitchFamily="34" charset="0"/>
                <a:ea typeface="Calibri" panose="020F0502020204030204" pitchFamily="34" charset="0"/>
                <a:cs typeface="Calibri" panose="020F0502020204030204" pitchFamily="34" charset="0"/>
              </a:rPr>
              <a:t>Noderīga papildus informācija</a:t>
            </a:r>
            <a:endParaRPr lang="lv-LV" sz="3200" b="1" dirty="0">
              <a:latin typeface="Roboto" panose="02000000000000000000" pitchFamily="2" charset="0"/>
              <a:ea typeface="Roboto" panose="02000000000000000000" pitchFamily="2" charset="0"/>
            </a:endParaRPr>
          </a:p>
        </p:txBody>
      </p:sp>
      <p:sp>
        <p:nvSpPr>
          <p:cNvPr id="17" name="Rectangle: Rounded Corners 16">
            <a:extLst>
              <a:ext uri="{FF2B5EF4-FFF2-40B4-BE49-F238E27FC236}">
                <a16:creationId xmlns:a16="http://schemas.microsoft.com/office/drawing/2014/main" id="{92F74B4A-6002-42AD-8145-165477790FB6}"/>
              </a:ext>
            </a:extLst>
          </p:cNvPr>
          <p:cNvSpPr/>
          <p:nvPr/>
        </p:nvSpPr>
        <p:spPr>
          <a:xfrm>
            <a:off x="259978" y="970403"/>
            <a:ext cx="11672044" cy="5816896"/>
          </a:xfrm>
          <a:prstGeom prst="roundRect">
            <a:avLst>
              <a:gd name="adj" fmla="val 2346"/>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indent="442913" algn="just"/>
            <a:r>
              <a:rPr lang="lv-LV" sz="1600" dirty="0">
                <a:solidFill>
                  <a:schemeClr val="tx1"/>
                </a:solidFill>
              </a:rPr>
              <a:t>Pāreja uz vienotu dokumentu iesniegšanu tikai tiešsaistē un automatizētu lēmumu pieņemšanu ļaus būtiski vienkāršot Uzņēmumu reģistra darbu, samazināt izmaksas un mazināt administratīvo slogu. Nav lietderīgi turpināt uzturēt papīra dokumentu iesniegšanas kanālu, jo valsts jau attīsta citus, iedzīvotājiem pieejamākus digitālos risinājumus. Papīra pieteikumu skaits (4%) ir salīdzinoši neliels, rezultātā apstrāde prasa nesamērīgi lielus finanšu un cilvēkresursus.  Šī pieeja atbilst arī “Birokrātijas mazināšanas prioritāro pasākumu plānam līdz 2025. gada 31. decembrim”, kas paredz nedublēt uzņēmējiem sniegtos elektroniskos pakalpojumus papīra formātā. Kā alternatīva personām, kurām nav iespēju izmantot tiešsaistes kanālu, būs pieejami zvērinātu notāru pakalpojumi – notārs klienta vārdā nodrošinās dokumentu sagatavošanu un arī iesniegšanu Uzņēmumu reģistrā, ievērojot vienas pieturas aģentūras principu. Jānorāda, ka komersantiem, kuri neizmanto elektroniskos līdzekļus, jau šobrīd vairumā gadījumu ir jāizmanto zvērināta notāra pakalpojumi.</a:t>
            </a:r>
          </a:p>
          <a:p>
            <a:pPr indent="442913" algn="just"/>
            <a:r>
              <a:rPr lang="lv-LV" sz="1600" dirty="0">
                <a:solidFill>
                  <a:schemeClr val="tx1"/>
                </a:solidFill>
              </a:rPr>
              <a:t>Pašreizējā sistēma ir arī neloģiska – persona var reģistrēt uzņēmumu, iesniedzot dokumentus papīra formā, taču uzreiz pēc reģistrācijas tai jau jāspēj izmantot elektroniskās identifikācijas līdzekļus un saziņa ar valsti notiek digitāli (oficiālā e-adrese).</a:t>
            </a:r>
          </a:p>
          <a:p>
            <a:pPr indent="442913" algn="just"/>
            <a:r>
              <a:rPr lang="lv-LV" sz="1600" dirty="0">
                <a:solidFill>
                  <a:schemeClr val="tx1"/>
                </a:solidFill>
              </a:rPr>
              <a:t>Situācijās, kurās Uzņēmumu reģistrs pieņem pozitīvus lēmumus, to galvenais rezultāts ir ierakstu vai ziņu izdarīšana reģistros, kas arī ir tūlītēji pieejami klientam – rezultātā iespējams pozitīvus lēmumus apstiprināt ar ierakstu reģistrā, neveidojot atsevišķu dokumentu. </a:t>
            </a:r>
          </a:p>
          <a:p>
            <a:pPr indent="442913" algn="just"/>
            <a:r>
              <a:rPr lang="lv-LV" sz="1600" dirty="0">
                <a:solidFill>
                  <a:schemeClr val="tx1"/>
                </a:solidFill>
              </a:rPr>
              <a:t>Automatizējot vienkāršākos procesus, piemēram, standarta reģistrācijas izmaiņas, Uzņēmumu reģistrs varēs arī ātrāk apstrādāt sarežģītākus gadījumus, kuros nepieciešama amatpersonas iesaiste. Tas ļaus efektīvāk izmantot iestādes resursus un ietaupītos līdzekļus ieguldīt digitālā pakalpojuma turpmākā attīstībā.</a:t>
            </a:r>
          </a:p>
          <a:p>
            <a:pPr indent="442913" algn="just"/>
            <a:r>
              <a:rPr lang="lv-LV" sz="1600" dirty="0">
                <a:solidFill>
                  <a:schemeClr val="tx1"/>
                </a:solidFill>
              </a:rPr>
              <a:t>Regulējums stātos spēkā 2027. gada 7. janvārī. Lai optimizējot procesus kompensētu Uzņēmumu reģistra budžeta samazinājumu 2027.gadā un turpmāk, kā arī veidotu lietotājorientētu pieeju attiecībā pret plānoto obligāto e-adreses aktivizēšanu juridiskajām personām no 2027. gada. Abu procesu ieviešana vienlaikus ļaus Uzņēmumu reģistram kļūt par pirmo atbalsta punktu, palīdzot klientiem apgūt digitālos rīkus un mazinot grūtības turpmākajā elektroniskajā saziņā ar valsti.</a:t>
            </a:r>
          </a:p>
          <a:p>
            <a:pPr indent="442913" algn="just"/>
            <a:r>
              <a:rPr lang="lv-LV" sz="1600" dirty="0">
                <a:solidFill>
                  <a:schemeClr val="tx1"/>
                </a:solidFill>
              </a:rPr>
              <a:t>Ņemot vērā nevalstisko organizāciju viedokli un to, ka daļa pieteikumu joprojām tiek iesniegti papīra formā, NVO, šķīrējtiesām un ārvalstu komersantu un organizāciju pārstāvniecībām paredzēts 3 gadu pārejas periods.</a:t>
            </a:r>
          </a:p>
          <a:p>
            <a:pPr indent="442913" algn="just"/>
            <a:r>
              <a:rPr lang="lv-LV" sz="1600" dirty="0">
                <a:solidFill>
                  <a:schemeClr val="tx1"/>
                </a:solidFill>
              </a:rPr>
              <a:t>Likumprojekts jau ir izstrādes stadijā Tieslietu ministrijā un koncepts ir pārrunāts Nevalstisko organizāciju un Ministru kabineta sadarbības memoranda īstenošanas padomes sēdē.</a:t>
            </a:r>
          </a:p>
          <a:p>
            <a:pPr algn="just"/>
            <a:r>
              <a:rPr lang="lv-LV" sz="2000" dirty="0">
                <a:solidFill>
                  <a:schemeClr val="tx1"/>
                </a:solidFill>
              </a:rPr>
              <a:t> </a:t>
            </a:r>
          </a:p>
        </p:txBody>
      </p:sp>
      <p:sp>
        <p:nvSpPr>
          <p:cNvPr id="4" name="TextBox 3">
            <a:extLst>
              <a:ext uri="{FF2B5EF4-FFF2-40B4-BE49-F238E27FC236}">
                <a16:creationId xmlns:a16="http://schemas.microsoft.com/office/drawing/2014/main" id="{4BD0DAA7-119C-4526-86AB-1D124D9C90B6}"/>
              </a:ext>
            </a:extLst>
          </p:cNvPr>
          <p:cNvSpPr txBox="1"/>
          <p:nvPr/>
        </p:nvSpPr>
        <p:spPr>
          <a:xfrm>
            <a:off x="10739718" y="6530374"/>
            <a:ext cx="1290917" cy="230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v-LV" sz="900" b="0" i="0" u="none" strike="noStrike" kern="1200" cap="none" spc="0" normalizeH="0" baseline="0" noProof="0" dirty="0">
                <a:ln>
                  <a:noFill/>
                </a:ln>
                <a:solidFill>
                  <a:prstClr val="black"/>
                </a:solidFill>
                <a:effectLst/>
                <a:uLnTx/>
                <a:uFillTx/>
                <a:latin typeface="Calibri" panose="020F0502020204030204"/>
                <a:ea typeface="+mn-ea"/>
                <a:cs typeface="+mn-cs"/>
              </a:rPr>
              <a:t>Statuss: </a:t>
            </a:r>
            <a:r>
              <a:rPr lang="lv-LV" sz="900" dirty="0">
                <a:solidFill>
                  <a:prstClr val="black"/>
                </a:solidFill>
                <a:latin typeface="Calibri" panose="020F0502020204030204"/>
              </a:rPr>
              <a:t>DD.MM.GGGG</a:t>
            </a:r>
            <a:endParaRPr kumimoji="0" lang="lv-LV"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99217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C9790D54-716B-411A-B7D9-C61CB100E02A}"/>
              </a:ext>
            </a:extLst>
          </p:cNvPr>
          <p:cNvSpPr/>
          <p:nvPr/>
        </p:nvSpPr>
        <p:spPr>
          <a:xfrm>
            <a:off x="217246" y="1686336"/>
            <a:ext cx="699831"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EBCDC24F-8C18-46C3-AD02-114CE4502008}"/>
              </a:ext>
            </a:extLst>
          </p:cNvPr>
          <p:cNvSpPr/>
          <p:nvPr/>
        </p:nvSpPr>
        <p:spPr>
          <a:xfrm>
            <a:off x="184531" y="3652500"/>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Oval 2">
            <a:extLst>
              <a:ext uri="{FF2B5EF4-FFF2-40B4-BE49-F238E27FC236}">
                <a16:creationId xmlns:a16="http://schemas.microsoft.com/office/drawing/2014/main" id="{1DB1AAF2-9E2E-4811-BD16-91FC84144623}"/>
              </a:ext>
            </a:extLst>
          </p:cNvPr>
          <p:cNvSpPr/>
          <p:nvPr/>
        </p:nvSpPr>
        <p:spPr>
          <a:xfrm>
            <a:off x="193642" y="5275455"/>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v-LV" sz="2000" b="1" i="0" u="none" strike="noStrike" kern="1200" cap="none" spc="0" normalizeH="0" baseline="0" noProof="0" dirty="0">
                <a:ln>
                  <a:noFill/>
                </a:ln>
                <a:solidFill>
                  <a:prstClr val="black"/>
                </a:solidFill>
                <a:effectLst/>
                <a:uLnTx/>
                <a:uFillTx/>
                <a:latin typeface="Calibri" panose="020F0502020204030204"/>
                <a:ea typeface="+mn-ea"/>
                <a:cs typeface="+mn-cs"/>
              </a:rPr>
              <a:t>NB</a:t>
            </a:r>
          </a:p>
        </p:txBody>
      </p:sp>
      <p:sp>
        <p:nvSpPr>
          <p:cNvPr id="2" name="Title 1"/>
          <p:cNvSpPr>
            <a:spLocks noGrp="1"/>
          </p:cNvSpPr>
          <p:nvPr>
            <p:ph type="title"/>
          </p:nvPr>
        </p:nvSpPr>
        <p:spPr>
          <a:xfrm>
            <a:off x="1344706" y="277217"/>
            <a:ext cx="9580282" cy="589371"/>
          </a:xfrm>
        </p:spPr>
        <p:txBody>
          <a:bodyPr>
            <a:normAutofit fontScale="90000"/>
          </a:bodyPr>
          <a:lstStyle/>
          <a:p>
            <a:pPr algn="ctr"/>
            <a:r>
              <a:rPr lang="lv-LV" sz="2900" b="1" dirty="0">
                <a:latin typeface="Calibri" panose="020F0502020204030204" pitchFamily="34" charset="0"/>
                <a:ea typeface="Calibri" panose="020F0502020204030204" pitchFamily="34" charset="0"/>
                <a:cs typeface="Calibri" panose="020F0502020204030204" pitchFamily="34" charset="0"/>
              </a:rPr>
              <a:t>Neprasīt būvdarbu veicējam publiskā būvdarbu līguma ietvaros iesniegt datus vai dokumentus, kuri ir pieejami BIS</a:t>
            </a:r>
            <a:endParaRPr lang="lv-LV" sz="2900" b="1" dirty="0">
              <a:latin typeface="Roboto" panose="02000000000000000000" pitchFamily="2" charset="0"/>
              <a:ea typeface="Roboto" panose="02000000000000000000" pitchFamily="2" charset="0"/>
            </a:endParaRPr>
          </a:p>
        </p:txBody>
      </p:sp>
      <p:pic>
        <p:nvPicPr>
          <p:cNvPr id="1026" name="Picture 2" descr="Maps Lighthouse Icon | Android Iconpack | Icons8">
            <a:extLst>
              <a:ext uri="{FF2B5EF4-FFF2-40B4-BE49-F238E27FC236}">
                <a16:creationId xmlns:a16="http://schemas.microsoft.com/office/drawing/2014/main" id="{5D405728-0887-4C28-8875-F6A76E28923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1359" y="1830328"/>
            <a:ext cx="374205" cy="37420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uro symbol&quot; Icon - Download for free – Iconduck">
            <a:extLst>
              <a:ext uri="{FF2B5EF4-FFF2-40B4-BE49-F238E27FC236}">
                <a16:creationId xmlns:a16="http://schemas.microsoft.com/office/drawing/2014/main" id="{3561D012-DB6A-42D0-BEAE-C9F1B3FE571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0364" y="3845899"/>
            <a:ext cx="306391" cy="306391"/>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Rounded Corners 6">
            <a:extLst>
              <a:ext uri="{FF2B5EF4-FFF2-40B4-BE49-F238E27FC236}">
                <a16:creationId xmlns:a16="http://schemas.microsoft.com/office/drawing/2014/main" id="{466C4F9C-473A-43F2-85CD-E3737AFEDC3B}"/>
              </a:ext>
            </a:extLst>
          </p:cNvPr>
          <p:cNvSpPr/>
          <p:nvPr/>
        </p:nvSpPr>
        <p:spPr>
          <a:xfrm>
            <a:off x="1117599" y="1124074"/>
            <a:ext cx="10835341" cy="1817020"/>
          </a:xfrm>
          <a:prstGeom prst="roundRect">
            <a:avLst>
              <a:gd name="adj" fmla="val 6560"/>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lv-LV" sz="2100" b="1" u="sng" dirty="0">
                <a:solidFill>
                  <a:srgbClr val="C00000"/>
                </a:solidFill>
              </a:rPr>
              <a:t>Šobrīd</a:t>
            </a:r>
            <a:r>
              <a:rPr lang="lv-LV" sz="2100" b="1" dirty="0">
                <a:solidFill>
                  <a:srgbClr val="C00000"/>
                </a:solidFill>
              </a:rPr>
              <a:t>: </a:t>
            </a:r>
            <a:r>
              <a:rPr lang="lv-LV" sz="2100" dirty="0">
                <a:solidFill>
                  <a:srgbClr val="C00000"/>
                </a:solidFill>
              </a:rPr>
              <a:t>publiskais pasūtītājs publiskajos būvdarbu līgumos prasa iesniegt plašas atskaites (datus un dokumentus) līguma izpildes vadības un uzraudzības ietvaros, t.sk. datus, kas pasūtītājam kā būvniecības ierosinātājam ir pieejami BIS. Datu izvilkšana no sistēmas prasa ievērojamus laika un cilvēkresursus (manuāla datu apstrāde). Risks ar datu aktualitāti un datu korektumu. </a:t>
            </a:r>
            <a:r>
              <a:rPr lang="lv-LV" sz="2100" b="1" u="sng" dirty="0">
                <a:solidFill>
                  <a:srgbClr val="C00000"/>
                </a:solidFill>
              </a:rPr>
              <a:t>Priekšlikums</a:t>
            </a:r>
            <a:r>
              <a:rPr lang="lv-LV" sz="2100" b="1" dirty="0">
                <a:solidFill>
                  <a:srgbClr val="C00000"/>
                </a:solidFill>
              </a:rPr>
              <a:t>: </a:t>
            </a:r>
            <a:r>
              <a:rPr lang="lv-LV" sz="2100" dirty="0">
                <a:solidFill>
                  <a:srgbClr val="C00000"/>
                </a:solidFill>
              </a:rPr>
              <a:t>noteikt regulējuma aizliegumu prasīt tādu informāciju, kas ir pieejama BIS.</a:t>
            </a:r>
            <a:endParaRPr kumimoji="0" lang="lv-LV" sz="2100"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sp>
        <p:nvSpPr>
          <p:cNvPr id="16" name="Rectangle: Rounded Corners 15">
            <a:extLst>
              <a:ext uri="{FF2B5EF4-FFF2-40B4-BE49-F238E27FC236}">
                <a16:creationId xmlns:a16="http://schemas.microsoft.com/office/drawing/2014/main" id="{D5152956-EC5A-4C63-8878-5B83F762820A}"/>
              </a:ext>
            </a:extLst>
          </p:cNvPr>
          <p:cNvSpPr/>
          <p:nvPr/>
        </p:nvSpPr>
        <p:spPr>
          <a:xfrm>
            <a:off x="1117598" y="3114915"/>
            <a:ext cx="10835341" cy="1666848"/>
          </a:xfrm>
          <a:prstGeom prst="roundRect">
            <a:avLst>
              <a:gd name="adj" fmla="val 6774"/>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lv-LV" sz="2000" dirty="0">
                <a:solidFill>
                  <a:schemeClr val="tx1"/>
                </a:solidFill>
                <a:latin typeface="Calibri" panose="020F0502020204030204" pitchFamily="34" charset="0"/>
                <a:ea typeface="Calibri" panose="020F0502020204030204" pitchFamily="34" charset="0"/>
                <a:cs typeface="Calibri" panose="020F0502020204030204" pitchFamily="34" charset="0"/>
              </a:rPr>
              <a:t>①</a:t>
            </a:r>
            <a:r>
              <a:rPr lang="lv-LV" sz="2200" dirty="0">
                <a:solidFill>
                  <a:schemeClr val="tx1"/>
                </a:solidFill>
                <a:latin typeface="Calibri" panose="020F0502020204030204" pitchFamily="34" charset="0"/>
                <a:ea typeface="Calibri" panose="020F0502020204030204" pitchFamily="34" charset="0"/>
                <a:cs typeface="Calibri" panose="020F0502020204030204" pitchFamily="34" charset="0"/>
              </a:rPr>
              <a:t> Mazināsies laika un cilvēka resursu patēriņš būvdarbu veicējiem (ģenerāluzņēmējiem un apakšuzņēmējiem);</a:t>
            </a:r>
          </a:p>
          <a:p>
            <a:pPr algn="just"/>
            <a:r>
              <a:rPr lang="lv-LV" sz="2000" dirty="0">
                <a:solidFill>
                  <a:schemeClr val="tx1"/>
                </a:solidFill>
                <a:latin typeface="Calibri" panose="020F0502020204030204" pitchFamily="34" charset="0"/>
                <a:ea typeface="Calibri" panose="020F0502020204030204" pitchFamily="34" charset="0"/>
                <a:cs typeface="Calibri" panose="020F0502020204030204" pitchFamily="34" charset="0"/>
              </a:rPr>
              <a:t>② Mazināsies riski saistībā ar kļūdām manuālajā informācijas </a:t>
            </a:r>
            <a:r>
              <a:rPr lang="lv-LV" sz="2000" dirty="0" err="1">
                <a:solidFill>
                  <a:schemeClr val="tx1"/>
                </a:solidFill>
                <a:latin typeface="Calibri" panose="020F0502020204030204" pitchFamily="34" charset="0"/>
                <a:ea typeface="Calibri" panose="020F0502020204030204" pitchFamily="34" charset="0"/>
                <a:cs typeface="Calibri" panose="020F0502020204030204" pitchFamily="34" charset="0"/>
              </a:rPr>
              <a:t>izgūvē</a:t>
            </a:r>
            <a:r>
              <a:rPr lang="lv-LV" sz="2000" dirty="0">
                <a:solidFill>
                  <a:schemeClr val="tx1"/>
                </a:solidFill>
                <a:latin typeface="Calibri" panose="020F0502020204030204" pitchFamily="34" charset="0"/>
                <a:ea typeface="Calibri" panose="020F0502020204030204" pitchFamily="34" charset="0"/>
                <a:cs typeface="Calibri" panose="020F0502020204030204" pitchFamily="34" charset="0"/>
              </a:rPr>
              <a:t> un apstrādē (uzlabojas kvalitāte)</a:t>
            </a:r>
            <a:endParaRPr lang="lv-LV" sz="22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just"/>
            <a:r>
              <a:rPr lang="lv-LV" sz="2000" dirty="0">
                <a:solidFill>
                  <a:schemeClr val="tx1"/>
                </a:solidFill>
                <a:latin typeface="Calibri" panose="020F0502020204030204" pitchFamily="34" charset="0"/>
                <a:ea typeface="Calibri" panose="020F0502020204030204" pitchFamily="34" charset="0"/>
                <a:cs typeface="Calibri" panose="020F0502020204030204" pitchFamily="34" charset="0"/>
              </a:rPr>
              <a:t>③</a:t>
            </a:r>
            <a:r>
              <a:rPr lang="lv-LV" sz="2200" dirty="0">
                <a:solidFill>
                  <a:schemeClr val="tx1"/>
                </a:solidFill>
                <a:latin typeface="Calibri" panose="020F0502020204030204" pitchFamily="34" charset="0"/>
                <a:ea typeface="Calibri" panose="020F0502020204030204" pitchFamily="34" charset="0"/>
                <a:cs typeface="Calibri" panose="020F0502020204030204" pitchFamily="34" charset="0"/>
              </a:rPr>
              <a:t> Sākotnēji palielināsies laika patēriņš pasūtītāju pusē, pašam sekojot informācijai BIS</a:t>
            </a:r>
            <a:endParaRPr lang="lv-LV" sz="2200" dirty="0">
              <a:solidFill>
                <a:schemeClr val="tx1"/>
              </a:solidFill>
            </a:endParaRPr>
          </a:p>
        </p:txBody>
      </p:sp>
      <p:sp>
        <p:nvSpPr>
          <p:cNvPr id="4" name="TextBox 3">
            <a:extLst>
              <a:ext uri="{FF2B5EF4-FFF2-40B4-BE49-F238E27FC236}">
                <a16:creationId xmlns:a16="http://schemas.microsoft.com/office/drawing/2014/main" id="{4BD0DAA7-119C-4526-86AB-1D124D9C90B6}"/>
              </a:ext>
            </a:extLst>
          </p:cNvPr>
          <p:cNvSpPr txBox="1"/>
          <p:nvPr/>
        </p:nvSpPr>
        <p:spPr>
          <a:xfrm>
            <a:off x="10739718" y="6473812"/>
            <a:ext cx="1290917" cy="230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v-LV" sz="900" b="0" i="0" u="none" strike="noStrike" kern="1200" cap="none" spc="0" normalizeH="0" baseline="0" noProof="0" dirty="0">
                <a:ln>
                  <a:noFill/>
                </a:ln>
                <a:solidFill>
                  <a:prstClr val="black"/>
                </a:solidFill>
                <a:effectLst/>
                <a:uLnTx/>
                <a:uFillTx/>
                <a:latin typeface="Calibri" panose="020F0502020204030204"/>
                <a:ea typeface="+mn-ea"/>
                <a:cs typeface="+mn-cs"/>
              </a:rPr>
              <a:t>Statuss: 01</a:t>
            </a:r>
            <a:r>
              <a:rPr lang="lv-LV" sz="900" dirty="0">
                <a:solidFill>
                  <a:prstClr val="black"/>
                </a:solidFill>
                <a:latin typeface="Calibri" panose="020F0502020204030204"/>
              </a:rPr>
              <a:t>.06.2026</a:t>
            </a:r>
            <a:endParaRPr kumimoji="0" lang="lv-LV"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9A883AA2-949A-43DC-94D0-7F94EF8FE1F3}"/>
              </a:ext>
            </a:extLst>
          </p:cNvPr>
          <p:cNvSpPr/>
          <p:nvPr/>
        </p:nvSpPr>
        <p:spPr>
          <a:xfrm>
            <a:off x="184531" y="186352"/>
            <a:ext cx="785864" cy="771099"/>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lv-LV"/>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lv-LV" b="1" dirty="0">
                <a:solidFill>
                  <a:schemeClr val="bg1"/>
                </a:solidFill>
              </a:rPr>
              <a:t>145</a:t>
            </a:r>
          </a:p>
        </p:txBody>
      </p:sp>
      <p:sp>
        <p:nvSpPr>
          <p:cNvPr id="13" name="Rectangle: Rounded Corners 12">
            <a:extLst>
              <a:ext uri="{FF2B5EF4-FFF2-40B4-BE49-F238E27FC236}">
                <a16:creationId xmlns:a16="http://schemas.microsoft.com/office/drawing/2014/main" id="{D9346F03-3628-4846-848D-85629F777FB9}"/>
              </a:ext>
            </a:extLst>
          </p:cNvPr>
          <p:cNvSpPr/>
          <p:nvPr/>
        </p:nvSpPr>
        <p:spPr>
          <a:xfrm>
            <a:off x="1054474" y="5069946"/>
            <a:ext cx="10835341" cy="1327959"/>
          </a:xfrm>
          <a:prstGeom prst="roundRect">
            <a:avLst>
              <a:gd name="adj" fmla="val 10501"/>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kumimoji="0" lang="lv-LV" sz="2000" b="0"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①</a:t>
            </a:r>
            <a:r>
              <a:rPr kumimoji="0" lang="lv-LV" sz="2200" b="0"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 </a:t>
            </a:r>
            <a:r>
              <a:rPr kumimoji="0" lang="lv-LV" sz="2200" b="1"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Atbildīgie</a:t>
            </a:r>
            <a:r>
              <a:rPr kumimoji="0" lang="lv-LV" sz="2200" b="0"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 EM </a:t>
            </a:r>
            <a:r>
              <a:rPr lang="lv-LV" sz="2000" dirty="0">
                <a:solidFill>
                  <a:prstClr val="black"/>
                </a:solidFill>
                <a:ea typeface="Calibri" panose="020F0502020204030204" pitchFamily="34" charset="0"/>
                <a:cs typeface="Calibri" panose="020F0502020204030204" pitchFamily="34" charset="0"/>
              </a:rPr>
              <a:t>②</a:t>
            </a:r>
            <a:r>
              <a:rPr lang="lv-LV" sz="2200" dirty="0">
                <a:solidFill>
                  <a:prstClr val="black"/>
                </a:solidFill>
                <a:ea typeface="Calibri" panose="020F0502020204030204" pitchFamily="34" charset="0"/>
                <a:cs typeface="Calibri" panose="020F0502020204030204" pitchFamily="34" charset="0"/>
              </a:rPr>
              <a:t> </a:t>
            </a:r>
            <a:r>
              <a:rPr kumimoji="0" lang="lv-LV" sz="2200" b="1"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Tiesību akti</a:t>
            </a:r>
            <a:r>
              <a:rPr kumimoji="0" lang="lv-LV" sz="2200" b="0" i="0" u="none" strike="noStrike" kern="1200" cap="none" spc="0" normalizeH="0" baseline="0" noProof="0" dirty="0">
                <a:ln>
                  <a:noFill/>
                </a:ln>
                <a:solidFill>
                  <a:schemeClr val="tx1"/>
                </a:solidFill>
                <a:effectLst/>
                <a:uLnTx/>
                <a:uFillTx/>
                <a:ea typeface="Calibri" panose="020F0502020204030204" pitchFamily="34" charset="0"/>
                <a:cs typeface="Calibri" panose="020F0502020204030204" pitchFamily="34" charset="0"/>
              </a:rPr>
              <a:t>: Grozījumi Ministru kabineta 2022.gada 5.jūlija noteikumos Nr. 419 «Noteikumi par publisko būvdarbu līgumos obligāti ietveramajiem noteikumiem un to saturu»</a:t>
            </a:r>
            <a:r>
              <a:rPr lang="lv-LV" sz="2200" dirty="0">
                <a:solidFill>
                  <a:schemeClr val="tx1"/>
                </a:solidFill>
                <a:ea typeface="Calibri" panose="020F0502020204030204" pitchFamily="34" charset="0"/>
                <a:cs typeface="Calibri" panose="020F0502020204030204" pitchFamily="34" charset="0"/>
              </a:rPr>
              <a:t> </a:t>
            </a:r>
            <a:r>
              <a:rPr lang="lv-LV" sz="2000" dirty="0">
                <a:solidFill>
                  <a:prstClr val="black"/>
                </a:solidFill>
                <a:ea typeface="Calibri" panose="020F0502020204030204" pitchFamily="34" charset="0"/>
                <a:cs typeface="Calibri" panose="020F0502020204030204" pitchFamily="34" charset="0"/>
              </a:rPr>
              <a:t>③</a:t>
            </a:r>
            <a:r>
              <a:rPr lang="lv-LV" sz="2200" dirty="0">
                <a:solidFill>
                  <a:schemeClr val="tx1"/>
                </a:solidFill>
                <a:ea typeface="Calibri" panose="020F0502020204030204" pitchFamily="34" charset="0"/>
                <a:cs typeface="Calibri" panose="020F0502020204030204" pitchFamily="34" charset="0"/>
              </a:rPr>
              <a:t> </a:t>
            </a:r>
            <a:r>
              <a:rPr kumimoji="0" lang="lv-LV" sz="2200" b="1" i="0" u="none" strike="noStrike" kern="1200" cap="none" spc="0" normalizeH="0" baseline="0" noProof="0" dirty="0">
                <a:ln>
                  <a:noFill/>
                </a:ln>
                <a:solidFill>
                  <a:schemeClr val="tx1"/>
                </a:solidFill>
                <a:effectLst/>
                <a:uLnTx/>
                <a:uFillTx/>
                <a:ea typeface="Calibri" panose="020F0502020204030204" pitchFamily="34" charset="0"/>
                <a:cs typeface="Calibri" panose="020F0502020204030204" pitchFamily="34" charset="0"/>
              </a:rPr>
              <a:t>Piezīmes</a:t>
            </a:r>
            <a:r>
              <a:rPr kumimoji="0" lang="lv-LV" sz="2200" b="0" i="0" u="none" strike="noStrike" kern="1200" cap="none" spc="0" normalizeH="0" baseline="0" noProof="0" dirty="0">
                <a:ln>
                  <a:noFill/>
                </a:ln>
                <a:solidFill>
                  <a:schemeClr val="tx1"/>
                </a:solidFill>
                <a:effectLst/>
                <a:uLnTx/>
                <a:uFillTx/>
                <a:ea typeface="Calibri" panose="020F0502020204030204" pitchFamily="34" charset="0"/>
                <a:cs typeface="Calibri" panose="020F0502020204030204" pitchFamily="34" charset="0"/>
              </a:rPr>
              <a:t>: EM </a:t>
            </a:r>
            <a:r>
              <a:rPr lang="lv-LV" sz="2200" dirty="0">
                <a:solidFill>
                  <a:schemeClr val="tx1"/>
                </a:solidFill>
                <a:ea typeface="Calibri" panose="020F0502020204030204" pitchFamily="34" charset="0"/>
                <a:cs typeface="Calibri" panose="020F0502020204030204" pitchFamily="34" charset="0"/>
              </a:rPr>
              <a:t>vienosies ar IUB par iespēju regulējumu attiecināt uz iepriekš noslēgtiem līgumiem un SM par risinājumu Rail </a:t>
            </a:r>
            <a:r>
              <a:rPr lang="lv-LV" sz="2200" dirty="0" err="1">
                <a:solidFill>
                  <a:schemeClr val="tx1"/>
                </a:solidFill>
                <a:ea typeface="Calibri" panose="020F0502020204030204" pitchFamily="34" charset="0"/>
                <a:cs typeface="Calibri" panose="020F0502020204030204" pitchFamily="34" charset="0"/>
              </a:rPr>
              <a:t>Baltica</a:t>
            </a:r>
            <a:r>
              <a:rPr lang="lv-LV" sz="2200" dirty="0">
                <a:solidFill>
                  <a:schemeClr val="tx1"/>
                </a:solidFill>
                <a:ea typeface="Calibri" panose="020F0502020204030204" pitchFamily="34" charset="0"/>
                <a:cs typeface="Calibri" panose="020F0502020204030204" pitchFamily="34" charset="0"/>
              </a:rPr>
              <a:t> </a:t>
            </a:r>
            <a:r>
              <a:rPr lang="lv-LV" sz="2200" dirty="0" err="1">
                <a:solidFill>
                  <a:schemeClr val="tx1"/>
                </a:solidFill>
                <a:ea typeface="Calibri" panose="020F0502020204030204" pitchFamily="34" charset="0"/>
                <a:cs typeface="Calibri" panose="020F0502020204030204" pitchFamily="34" charset="0"/>
              </a:rPr>
              <a:t>pamattrases</a:t>
            </a:r>
            <a:r>
              <a:rPr lang="lv-LV" sz="2200" dirty="0">
                <a:solidFill>
                  <a:schemeClr val="tx1"/>
                </a:solidFill>
                <a:ea typeface="Calibri" panose="020F0502020204030204" pitchFamily="34" charset="0"/>
                <a:cs typeface="Calibri" panose="020F0502020204030204" pitchFamily="34" charset="0"/>
              </a:rPr>
              <a:t> būvniecības līgumā.</a:t>
            </a:r>
            <a:endParaRPr kumimoji="0" lang="lv-LV" sz="2200" b="0" i="0" u="none" strike="noStrike" kern="1200" cap="none" spc="0" normalizeH="0" baseline="0" noProof="0" dirty="0">
              <a:ln>
                <a:noFill/>
              </a:ln>
              <a:solidFill>
                <a:srgbClr val="FF0000"/>
              </a:solidFill>
              <a:effectLst/>
              <a:uLnTx/>
              <a:uFillTx/>
              <a:ea typeface="+mn-ea"/>
              <a:cs typeface="+mn-cs"/>
            </a:endParaRPr>
          </a:p>
        </p:txBody>
      </p:sp>
      <p:sp>
        <p:nvSpPr>
          <p:cNvPr id="14" name="TextBox 13">
            <a:extLst>
              <a:ext uri="{FF2B5EF4-FFF2-40B4-BE49-F238E27FC236}">
                <a16:creationId xmlns:a16="http://schemas.microsoft.com/office/drawing/2014/main" id="{10B9AB84-E1DC-46BA-8482-7D14CCC3535E}"/>
              </a:ext>
            </a:extLst>
          </p:cNvPr>
          <p:cNvSpPr txBox="1"/>
          <p:nvPr/>
        </p:nvSpPr>
        <p:spPr>
          <a:xfrm>
            <a:off x="1054474" y="6412682"/>
            <a:ext cx="1243845" cy="261610"/>
          </a:xfrm>
          <a:prstGeom prst="rect">
            <a:avLst/>
          </a:prstGeom>
          <a:noFill/>
        </p:spPr>
        <p:txBody>
          <a:bodyPr wrap="square" rtlCol="0">
            <a:spAutoFit/>
          </a:bodyPr>
          <a:lstStyle/>
          <a:p>
            <a:r>
              <a:rPr lang="lv-LV" sz="1050" dirty="0"/>
              <a:t>01.06.2026</a:t>
            </a:r>
          </a:p>
        </p:txBody>
      </p:sp>
    </p:spTree>
    <p:extLst>
      <p:ext uri="{BB962C8B-B14F-4D97-AF65-F5344CB8AC3E}">
        <p14:creationId xmlns:p14="http://schemas.microsoft.com/office/powerpoint/2010/main" val="32861425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C9790D54-716B-411A-B7D9-C61CB100E02A}"/>
              </a:ext>
            </a:extLst>
          </p:cNvPr>
          <p:cNvSpPr/>
          <p:nvPr/>
        </p:nvSpPr>
        <p:spPr>
          <a:xfrm>
            <a:off x="217246" y="1686336"/>
            <a:ext cx="699831"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EBCDC24F-8C18-46C3-AD02-114CE4502008}"/>
              </a:ext>
            </a:extLst>
          </p:cNvPr>
          <p:cNvSpPr/>
          <p:nvPr/>
        </p:nvSpPr>
        <p:spPr>
          <a:xfrm>
            <a:off x="184531" y="3652500"/>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Oval 2">
            <a:extLst>
              <a:ext uri="{FF2B5EF4-FFF2-40B4-BE49-F238E27FC236}">
                <a16:creationId xmlns:a16="http://schemas.microsoft.com/office/drawing/2014/main" id="{1DB1AAF2-9E2E-4811-BD16-91FC84144623}"/>
              </a:ext>
            </a:extLst>
          </p:cNvPr>
          <p:cNvSpPr/>
          <p:nvPr/>
        </p:nvSpPr>
        <p:spPr>
          <a:xfrm>
            <a:off x="193642" y="5275455"/>
            <a:ext cx="718055" cy="693187"/>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lv-LV" sz="2000" b="1" i="0" u="none" strike="noStrike" kern="1200" cap="none" spc="0" normalizeH="0" baseline="0" noProof="0" dirty="0">
                <a:ln>
                  <a:noFill/>
                </a:ln>
                <a:solidFill>
                  <a:prstClr val="black"/>
                </a:solidFill>
                <a:effectLst/>
                <a:uLnTx/>
                <a:uFillTx/>
                <a:latin typeface="Calibri" panose="020F0502020204030204"/>
                <a:ea typeface="+mn-ea"/>
                <a:cs typeface="+mn-cs"/>
              </a:rPr>
              <a:t>NB</a:t>
            </a:r>
          </a:p>
        </p:txBody>
      </p:sp>
      <p:sp>
        <p:nvSpPr>
          <p:cNvPr id="2" name="Title 1"/>
          <p:cNvSpPr>
            <a:spLocks noGrp="1"/>
          </p:cNvSpPr>
          <p:nvPr>
            <p:ph type="title"/>
          </p:nvPr>
        </p:nvSpPr>
        <p:spPr>
          <a:xfrm>
            <a:off x="1344706" y="277217"/>
            <a:ext cx="9580282" cy="589371"/>
          </a:xfrm>
        </p:spPr>
        <p:txBody>
          <a:bodyPr>
            <a:normAutofit fontScale="90000"/>
          </a:bodyPr>
          <a:lstStyle/>
          <a:p>
            <a:pPr algn="ctr"/>
            <a:r>
              <a:rPr lang="lv-LV" sz="3200" b="1" dirty="0">
                <a:latin typeface="+mn-lt"/>
              </a:rPr>
              <a:t>VID neprasīt iesniegt pilnvaru, ja </a:t>
            </a:r>
            <a:r>
              <a:rPr lang="lv-LV" sz="3200" b="1" dirty="0" err="1">
                <a:latin typeface="+mn-lt"/>
              </a:rPr>
              <a:t>pārstāvvēttiesīgā</a:t>
            </a:r>
            <a:r>
              <a:rPr lang="lv-LV" sz="3200" b="1" dirty="0">
                <a:latin typeface="+mn-lt"/>
              </a:rPr>
              <a:t> persona EDS ir norādījusi pilnvaroto personu darbam EDS</a:t>
            </a:r>
            <a:endParaRPr lang="lv-LV" sz="2900" b="1" dirty="0">
              <a:latin typeface="+mn-lt"/>
              <a:ea typeface="Roboto" panose="02000000000000000000" pitchFamily="2" charset="0"/>
            </a:endParaRPr>
          </a:p>
        </p:txBody>
      </p:sp>
      <p:pic>
        <p:nvPicPr>
          <p:cNvPr id="1026" name="Picture 2" descr="Maps Lighthouse Icon | Android Iconpack | Icons8">
            <a:extLst>
              <a:ext uri="{FF2B5EF4-FFF2-40B4-BE49-F238E27FC236}">
                <a16:creationId xmlns:a16="http://schemas.microsoft.com/office/drawing/2014/main" id="{5D405728-0887-4C28-8875-F6A76E28923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1359" y="1830328"/>
            <a:ext cx="374205" cy="37420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uro symbol&quot; Icon - Download for free – Iconduck">
            <a:extLst>
              <a:ext uri="{FF2B5EF4-FFF2-40B4-BE49-F238E27FC236}">
                <a16:creationId xmlns:a16="http://schemas.microsoft.com/office/drawing/2014/main" id="{3561D012-DB6A-42D0-BEAE-C9F1B3FE571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0364" y="3845899"/>
            <a:ext cx="306391" cy="306391"/>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Rounded Corners 6">
            <a:extLst>
              <a:ext uri="{FF2B5EF4-FFF2-40B4-BE49-F238E27FC236}">
                <a16:creationId xmlns:a16="http://schemas.microsoft.com/office/drawing/2014/main" id="{466C4F9C-473A-43F2-85CD-E3737AFEDC3B}"/>
              </a:ext>
            </a:extLst>
          </p:cNvPr>
          <p:cNvSpPr/>
          <p:nvPr/>
        </p:nvSpPr>
        <p:spPr>
          <a:xfrm>
            <a:off x="1117599" y="1124074"/>
            <a:ext cx="10835341" cy="1817020"/>
          </a:xfrm>
          <a:prstGeom prst="roundRect">
            <a:avLst>
              <a:gd name="adj" fmla="val 6560"/>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lv-LV" sz="2200" b="1" u="sng" dirty="0">
                <a:solidFill>
                  <a:srgbClr val="C00000"/>
                </a:solidFill>
              </a:rPr>
              <a:t>Šobrīd</a:t>
            </a:r>
            <a:r>
              <a:rPr lang="lv-LV" sz="2200" b="1" dirty="0">
                <a:solidFill>
                  <a:srgbClr val="C00000"/>
                </a:solidFill>
              </a:rPr>
              <a:t>: </a:t>
            </a:r>
            <a:r>
              <a:rPr lang="lv-LV" sz="2200" dirty="0">
                <a:solidFill>
                  <a:srgbClr val="C00000"/>
                </a:solidFill>
              </a:rPr>
              <a:t>ja </a:t>
            </a:r>
            <a:r>
              <a:rPr lang="lv-LV" sz="2200" dirty="0" err="1">
                <a:solidFill>
                  <a:srgbClr val="C00000"/>
                </a:solidFill>
              </a:rPr>
              <a:t>paraksttiesīgā</a:t>
            </a:r>
            <a:r>
              <a:rPr lang="lv-LV" sz="2200" dirty="0">
                <a:solidFill>
                  <a:srgbClr val="C00000"/>
                </a:solidFill>
              </a:rPr>
              <a:t> persona vēlas pilnvarot kādu citu personu, ir jāiesniedz pilnvara. Atsevišķa dokumenta sagatavošana un iesniegšana aizņem laiku gan komersantiem, gan VID darbiniekiem no šī dokumenta ievadot datus EDS.  </a:t>
            </a:r>
            <a:r>
              <a:rPr lang="lv-LV" sz="2200" b="1" u="sng" dirty="0">
                <a:solidFill>
                  <a:srgbClr val="C00000"/>
                </a:solidFill>
              </a:rPr>
              <a:t>Priekšlikums</a:t>
            </a:r>
            <a:r>
              <a:rPr lang="lv-LV" sz="2200" b="1" dirty="0">
                <a:solidFill>
                  <a:srgbClr val="C00000"/>
                </a:solidFill>
              </a:rPr>
              <a:t>: </a:t>
            </a:r>
            <a:r>
              <a:rPr lang="lv-LV" sz="2200" dirty="0">
                <a:solidFill>
                  <a:srgbClr val="C00000"/>
                </a:solidFill>
              </a:rPr>
              <a:t>Pilnveidot EDS sistēmu, autorizētām personām, kurām ir pārstāvības tiesības pilnvarojumu noformēt veicot tikai atbilstošus ierakstus EDS sistēmā</a:t>
            </a:r>
            <a:endParaRPr kumimoji="0" lang="lv-LV" sz="2200" i="0" u="none" strike="noStrike" kern="1200" cap="none" spc="0" normalizeH="0" baseline="0" noProof="0" dirty="0">
              <a:ln>
                <a:noFill/>
              </a:ln>
              <a:solidFill>
                <a:srgbClr val="C00000"/>
              </a:solidFill>
              <a:effectLst/>
              <a:uLnTx/>
              <a:uFillTx/>
              <a:latin typeface="Calibri" panose="020F0502020204030204"/>
              <a:ea typeface="+mn-ea"/>
              <a:cs typeface="+mn-cs"/>
            </a:endParaRPr>
          </a:p>
        </p:txBody>
      </p:sp>
      <p:sp>
        <p:nvSpPr>
          <p:cNvPr id="16" name="Rectangle: Rounded Corners 15">
            <a:extLst>
              <a:ext uri="{FF2B5EF4-FFF2-40B4-BE49-F238E27FC236}">
                <a16:creationId xmlns:a16="http://schemas.microsoft.com/office/drawing/2014/main" id="{D5152956-EC5A-4C63-8878-5B83F762820A}"/>
              </a:ext>
            </a:extLst>
          </p:cNvPr>
          <p:cNvSpPr/>
          <p:nvPr/>
        </p:nvSpPr>
        <p:spPr>
          <a:xfrm>
            <a:off x="1117598" y="3114915"/>
            <a:ext cx="10835341" cy="1666848"/>
          </a:xfrm>
          <a:prstGeom prst="roundRect">
            <a:avLst>
              <a:gd name="adj" fmla="val 6774"/>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lv-LV" sz="2000" dirty="0">
                <a:solidFill>
                  <a:schemeClr val="tx1"/>
                </a:solidFill>
                <a:latin typeface="Calibri" panose="020F0502020204030204" pitchFamily="34" charset="0"/>
                <a:ea typeface="Calibri" panose="020F0502020204030204" pitchFamily="34" charset="0"/>
                <a:cs typeface="Calibri" panose="020F0502020204030204" pitchFamily="34" charset="0"/>
              </a:rPr>
              <a:t>①</a:t>
            </a:r>
            <a:r>
              <a:rPr lang="lv-LV" sz="2200" dirty="0">
                <a:solidFill>
                  <a:schemeClr val="tx1"/>
                </a:solidFill>
                <a:latin typeface="Calibri" panose="020F0502020204030204" pitchFamily="34" charset="0"/>
                <a:ea typeface="Calibri" panose="020F0502020204030204" pitchFamily="34" charset="0"/>
                <a:cs typeface="Calibri" panose="020F0502020204030204" pitchFamily="34" charset="0"/>
              </a:rPr>
              <a:t> Mazināsies laika patēriņš VID darbiniekiem</a:t>
            </a:r>
          </a:p>
          <a:p>
            <a:pPr algn="just"/>
            <a:r>
              <a:rPr lang="lv-LV" sz="2000" dirty="0">
                <a:solidFill>
                  <a:schemeClr val="tx1"/>
                </a:solidFill>
                <a:latin typeface="Calibri" panose="020F0502020204030204" pitchFamily="34" charset="0"/>
                <a:ea typeface="Calibri" panose="020F0502020204030204" pitchFamily="34" charset="0"/>
                <a:cs typeface="Calibri" panose="020F0502020204030204" pitchFamily="34" charset="0"/>
              </a:rPr>
              <a:t>②</a:t>
            </a:r>
            <a:r>
              <a:rPr lang="lv-LV" sz="2200" dirty="0">
                <a:solidFill>
                  <a:schemeClr val="tx1"/>
                </a:solidFill>
                <a:latin typeface="Calibri" panose="020F0502020204030204" pitchFamily="34" charset="0"/>
                <a:ea typeface="Calibri" panose="020F0502020204030204" pitchFamily="34" charset="0"/>
                <a:cs typeface="Calibri" panose="020F0502020204030204" pitchFamily="34" charset="0"/>
              </a:rPr>
              <a:t> Mazināsies laika patēriņš komersantiem</a:t>
            </a:r>
          </a:p>
          <a:p>
            <a:pPr algn="just"/>
            <a:r>
              <a:rPr lang="lv-LV" sz="2000" dirty="0">
                <a:solidFill>
                  <a:schemeClr val="tx1"/>
                </a:solidFill>
                <a:latin typeface="Calibri" panose="020F0502020204030204" pitchFamily="34" charset="0"/>
                <a:ea typeface="Calibri" panose="020F0502020204030204" pitchFamily="34" charset="0"/>
                <a:cs typeface="Calibri" panose="020F0502020204030204" pitchFamily="34" charset="0"/>
              </a:rPr>
              <a:t>③</a:t>
            </a:r>
            <a:r>
              <a:rPr lang="lv-LV" sz="2200" dirty="0">
                <a:solidFill>
                  <a:schemeClr val="tx1"/>
                </a:solidFill>
                <a:latin typeface="Calibri" panose="020F0502020204030204" pitchFamily="34" charset="0"/>
                <a:ea typeface="Calibri" panose="020F0502020204030204" pitchFamily="34" charset="0"/>
                <a:cs typeface="Calibri" panose="020F0502020204030204" pitchFamily="34" charset="0"/>
              </a:rPr>
              <a:t> Nav būtiska ietekme uz ekonomiku</a:t>
            </a:r>
            <a:endParaRPr lang="lv-LV" sz="2200" dirty="0">
              <a:solidFill>
                <a:schemeClr val="tx1"/>
              </a:solidFill>
            </a:endParaRPr>
          </a:p>
        </p:txBody>
      </p:sp>
      <p:sp>
        <p:nvSpPr>
          <p:cNvPr id="4" name="TextBox 3">
            <a:extLst>
              <a:ext uri="{FF2B5EF4-FFF2-40B4-BE49-F238E27FC236}">
                <a16:creationId xmlns:a16="http://schemas.microsoft.com/office/drawing/2014/main" id="{4BD0DAA7-119C-4526-86AB-1D124D9C90B6}"/>
              </a:ext>
            </a:extLst>
          </p:cNvPr>
          <p:cNvSpPr txBox="1"/>
          <p:nvPr/>
        </p:nvSpPr>
        <p:spPr>
          <a:xfrm>
            <a:off x="10739718" y="6473812"/>
            <a:ext cx="1290917" cy="230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v-LV" sz="900" b="0" i="0" u="none" strike="noStrike" kern="1200" cap="none" spc="0" normalizeH="0" baseline="0" noProof="0" dirty="0">
                <a:ln>
                  <a:noFill/>
                </a:ln>
                <a:solidFill>
                  <a:prstClr val="black"/>
                </a:solidFill>
                <a:effectLst/>
                <a:uLnTx/>
                <a:uFillTx/>
                <a:latin typeface="Calibri" panose="020F0502020204030204"/>
                <a:ea typeface="+mn-ea"/>
                <a:cs typeface="+mn-cs"/>
              </a:rPr>
              <a:t>Statuss: 01</a:t>
            </a:r>
            <a:r>
              <a:rPr lang="lv-LV" sz="900" dirty="0">
                <a:solidFill>
                  <a:prstClr val="black"/>
                </a:solidFill>
                <a:latin typeface="Calibri" panose="020F0502020204030204"/>
              </a:rPr>
              <a:t>.08.2026</a:t>
            </a:r>
            <a:endParaRPr kumimoji="0" lang="lv-LV"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9A883AA2-949A-43DC-94D0-7F94EF8FE1F3}"/>
              </a:ext>
            </a:extLst>
          </p:cNvPr>
          <p:cNvSpPr/>
          <p:nvPr/>
        </p:nvSpPr>
        <p:spPr>
          <a:xfrm>
            <a:off x="184531" y="186352"/>
            <a:ext cx="785864" cy="771099"/>
          </a:xfrm>
          <a:prstGeom prst="ellips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lv-LV"/>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lv-LV" b="1" dirty="0">
                <a:solidFill>
                  <a:schemeClr val="bg1"/>
                </a:solidFill>
              </a:rPr>
              <a:t>146</a:t>
            </a:r>
          </a:p>
        </p:txBody>
      </p:sp>
      <p:sp>
        <p:nvSpPr>
          <p:cNvPr id="13" name="Rectangle: Rounded Corners 12">
            <a:extLst>
              <a:ext uri="{FF2B5EF4-FFF2-40B4-BE49-F238E27FC236}">
                <a16:creationId xmlns:a16="http://schemas.microsoft.com/office/drawing/2014/main" id="{D9346F03-3628-4846-848D-85629F777FB9}"/>
              </a:ext>
            </a:extLst>
          </p:cNvPr>
          <p:cNvSpPr/>
          <p:nvPr/>
        </p:nvSpPr>
        <p:spPr>
          <a:xfrm>
            <a:off x="1117597" y="4963808"/>
            <a:ext cx="10835341" cy="1327959"/>
          </a:xfrm>
          <a:prstGeom prst="roundRect">
            <a:avLst>
              <a:gd name="adj" fmla="val 10501"/>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kumimoji="0" lang="lv-LV" sz="2000" b="0"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①</a:t>
            </a:r>
            <a:r>
              <a:rPr kumimoji="0" lang="lv-LV" sz="2200" b="0"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 </a:t>
            </a:r>
            <a:r>
              <a:rPr kumimoji="0" lang="lv-LV" sz="2200" b="1"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Atbildīgie</a:t>
            </a:r>
            <a:r>
              <a:rPr kumimoji="0" lang="lv-LV" sz="2200" b="0"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 VID </a:t>
            </a:r>
            <a:r>
              <a:rPr lang="lv-LV" sz="2000" dirty="0">
                <a:solidFill>
                  <a:prstClr val="black"/>
                </a:solidFill>
                <a:ea typeface="Calibri" panose="020F0502020204030204" pitchFamily="34" charset="0"/>
                <a:cs typeface="Calibri" panose="020F0502020204030204" pitchFamily="34" charset="0"/>
              </a:rPr>
              <a:t>②</a:t>
            </a:r>
            <a:r>
              <a:rPr lang="lv-LV" sz="2200" dirty="0">
                <a:solidFill>
                  <a:prstClr val="black"/>
                </a:solidFill>
                <a:ea typeface="Calibri" panose="020F0502020204030204" pitchFamily="34" charset="0"/>
                <a:cs typeface="Calibri" panose="020F0502020204030204" pitchFamily="34" charset="0"/>
              </a:rPr>
              <a:t> </a:t>
            </a:r>
            <a:r>
              <a:rPr kumimoji="0" lang="lv-LV" sz="2200" b="1" i="0" u="none" strike="noStrike" kern="1200" cap="none" spc="0" normalizeH="0" baseline="0" noProof="0" dirty="0">
                <a:ln>
                  <a:noFill/>
                </a:ln>
                <a:solidFill>
                  <a:prstClr val="black"/>
                </a:solidFill>
                <a:effectLst/>
                <a:uLnTx/>
                <a:uFillTx/>
                <a:ea typeface="Calibri" panose="020F0502020204030204" pitchFamily="34" charset="0"/>
                <a:cs typeface="Calibri" panose="020F0502020204030204" pitchFamily="34" charset="0"/>
              </a:rPr>
              <a:t>Tiesību akti</a:t>
            </a:r>
            <a:r>
              <a:rPr kumimoji="0" lang="lv-LV" sz="2200" b="0" i="0" u="none" strike="noStrike" kern="1200" cap="none" spc="0" normalizeH="0" baseline="0" noProof="0" dirty="0">
                <a:ln>
                  <a:noFill/>
                </a:ln>
                <a:solidFill>
                  <a:schemeClr val="tx1"/>
                </a:solidFill>
                <a:effectLst/>
                <a:uLnTx/>
                <a:uFillTx/>
                <a:ea typeface="Calibri" panose="020F0502020204030204" pitchFamily="34" charset="0"/>
                <a:cs typeface="Calibri" panose="020F0502020204030204" pitchFamily="34" charset="0"/>
              </a:rPr>
              <a:t>: </a:t>
            </a:r>
            <a:r>
              <a:rPr lang="lv-LV" sz="2200" dirty="0">
                <a:solidFill>
                  <a:schemeClr val="tx1"/>
                </a:solidFill>
                <a:ea typeface="Calibri" panose="020F0502020204030204" pitchFamily="34" charset="0"/>
                <a:cs typeface="Calibri" panose="020F0502020204030204" pitchFamily="34" charset="0"/>
              </a:rPr>
              <a:t>IT sistēmas un procesa izmaiņa VID </a:t>
            </a:r>
            <a:r>
              <a:rPr lang="lv-LV" sz="2000" dirty="0">
                <a:solidFill>
                  <a:prstClr val="black"/>
                </a:solidFill>
                <a:ea typeface="Calibri" panose="020F0502020204030204" pitchFamily="34" charset="0"/>
                <a:cs typeface="Calibri" panose="020F0502020204030204" pitchFamily="34" charset="0"/>
              </a:rPr>
              <a:t>③</a:t>
            </a:r>
            <a:r>
              <a:rPr lang="lv-LV" sz="2200" dirty="0">
                <a:solidFill>
                  <a:schemeClr val="tx1"/>
                </a:solidFill>
                <a:ea typeface="Calibri" panose="020F0502020204030204" pitchFamily="34" charset="0"/>
                <a:cs typeface="Calibri" panose="020F0502020204030204" pitchFamily="34" charset="0"/>
              </a:rPr>
              <a:t> </a:t>
            </a:r>
            <a:r>
              <a:rPr kumimoji="0" lang="lv-LV" sz="2200" b="1" i="0" u="none" strike="noStrike" kern="1200" cap="none" spc="0" normalizeH="0" baseline="0" noProof="0" dirty="0">
                <a:ln>
                  <a:noFill/>
                </a:ln>
                <a:solidFill>
                  <a:schemeClr val="tx1"/>
                </a:solidFill>
                <a:effectLst/>
                <a:uLnTx/>
                <a:uFillTx/>
                <a:ea typeface="Calibri" panose="020F0502020204030204" pitchFamily="34" charset="0"/>
                <a:cs typeface="Calibri" panose="020F0502020204030204" pitchFamily="34" charset="0"/>
              </a:rPr>
              <a:t>Piezīmes</a:t>
            </a:r>
            <a:r>
              <a:rPr kumimoji="0" lang="lv-LV" sz="2200" b="0" i="0" u="none" strike="noStrike" kern="1200" cap="none" spc="0" normalizeH="0" baseline="0" noProof="0" dirty="0">
                <a:ln>
                  <a:noFill/>
                </a:ln>
                <a:solidFill>
                  <a:schemeClr val="tx1"/>
                </a:solidFill>
                <a:effectLst/>
                <a:uLnTx/>
                <a:uFillTx/>
                <a:ea typeface="Calibri" panose="020F0502020204030204" pitchFamily="34" charset="0"/>
                <a:cs typeface="Calibri" panose="020F0502020204030204" pitchFamily="34" charset="0"/>
              </a:rPr>
              <a:t>: Nav</a:t>
            </a:r>
            <a:endParaRPr kumimoji="0" lang="lv-LV" sz="2200" b="0" i="0" u="none" strike="noStrike" kern="1200" cap="none" spc="0" normalizeH="0" baseline="0" noProof="0" dirty="0">
              <a:ln>
                <a:noFill/>
              </a:ln>
              <a:solidFill>
                <a:srgbClr val="FF0000"/>
              </a:solidFill>
              <a:effectLst/>
              <a:uLnTx/>
              <a:uFillTx/>
              <a:ea typeface="+mn-ea"/>
              <a:cs typeface="+mn-cs"/>
            </a:endParaRPr>
          </a:p>
        </p:txBody>
      </p:sp>
      <p:sp>
        <p:nvSpPr>
          <p:cNvPr id="14" name="TextBox 13">
            <a:extLst>
              <a:ext uri="{FF2B5EF4-FFF2-40B4-BE49-F238E27FC236}">
                <a16:creationId xmlns:a16="http://schemas.microsoft.com/office/drawing/2014/main" id="{10B9AB84-E1DC-46BA-8482-7D14CCC3535E}"/>
              </a:ext>
            </a:extLst>
          </p:cNvPr>
          <p:cNvSpPr txBox="1"/>
          <p:nvPr/>
        </p:nvSpPr>
        <p:spPr>
          <a:xfrm>
            <a:off x="1054474" y="6412682"/>
            <a:ext cx="1243845" cy="261610"/>
          </a:xfrm>
          <a:prstGeom prst="rect">
            <a:avLst/>
          </a:prstGeom>
          <a:noFill/>
        </p:spPr>
        <p:txBody>
          <a:bodyPr wrap="square" rtlCol="0">
            <a:spAutoFit/>
          </a:bodyPr>
          <a:lstStyle/>
          <a:p>
            <a:r>
              <a:rPr lang="lv-LV" sz="1050" dirty="0"/>
              <a:t>01.07.2026</a:t>
            </a:r>
          </a:p>
        </p:txBody>
      </p:sp>
    </p:spTree>
    <p:extLst>
      <p:ext uri="{BB962C8B-B14F-4D97-AF65-F5344CB8AC3E}">
        <p14:creationId xmlns:p14="http://schemas.microsoft.com/office/powerpoint/2010/main" val="33232133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97502E7-52A2-481E-9D12-7BB6945EC0D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2771"/>
          <a:stretch/>
        </p:blipFill>
        <p:spPr>
          <a:xfrm>
            <a:off x="0" y="0"/>
            <a:ext cx="11013743" cy="6858000"/>
          </a:xfrm>
          <a:prstGeom prst="rect">
            <a:avLst/>
          </a:prstGeom>
        </p:spPr>
      </p:pic>
      <p:sp>
        <p:nvSpPr>
          <p:cNvPr id="8" name="Title 1">
            <a:extLst>
              <a:ext uri="{FF2B5EF4-FFF2-40B4-BE49-F238E27FC236}">
                <a16:creationId xmlns:a16="http://schemas.microsoft.com/office/drawing/2014/main" id="{E0DC9B3E-9FD7-475A-9863-21AE1AECC8E3}"/>
              </a:ext>
            </a:extLst>
          </p:cNvPr>
          <p:cNvSpPr txBox="1">
            <a:spLocks/>
          </p:cNvSpPr>
          <p:nvPr/>
        </p:nvSpPr>
        <p:spPr>
          <a:xfrm>
            <a:off x="405517" y="1025998"/>
            <a:ext cx="6035040" cy="3728882"/>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lv-LV" sz="5400" b="1" dirty="0">
                <a:solidFill>
                  <a:schemeClr val="bg1"/>
                </a:solidFill>
                <a:latin typeface="+mn-lt"/>
              </a:rPr>
              <a:t>Izmantojam </a:t>
            </a:r>
            <a:br>
              <a:rPr lang="lv-LV" sz="5400" b="1" dirty="0">
                <a:solidFill>
                  <a:schemeClr val="bg1"/>
                </a:solidFill>
                <a:latin typeface="+mn-lt"/>
              </a:rPr>
            </a:br>
            <a:r>
              <a:rPr lang="lv-LV" sz="5400" b="1" dirty="0">
                <a:solidFill>
                  <a:schemeClr val="bg1"/>
                </a:solidFill>
                <a:latin typeface="+mn-lt"/>
              </a:rPr>
              <a:t>iespēju un atmetam birokrātiju!</a:t>
            </a:r>
            <a:br>
              <a:rPr lang="lv-LV" sz="5400" b="1" dirty="0">
                <a:solidFill>
                  <a:schemeClr val="bg1"/>
                </a:solidFill>
                <a:latin typeface="+mn-lt"/>
              </a:rPr>
            </a:br>
            <a:br>
              <a:rPr lang="lv-LV" sz="4800" b="1" dirty="0">
                <a:solidFill>
                  <a:schemeClr val="bg1"/>
                </a:solidFill>
                <a:latin typeface="+mn-lt"/>
              </a:rPr>
            </a:br>
            <a:r>
              <a:rPr lang="lv-LV" sz="2800" dirty="0">
                <a:solidFill>
                  <a:schemeClr val="bg1"/>
                </a:solidFill>
                <a:latin typeface="+mn-lt"/>
              </a:rPr>
              <a:t>Ātri </a:t>
            </a:r>
            <a:r>
              <a:rPr lang="lv-LV" sz="280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lv-LV" sz="2800" dirty="0">
                <a:solidFill>
                  <a:schemeClr val="bg1"/>
                </a:solidFill>
                <a:latin typeface="+mn-lt"/>
              </a:rPr>
              <a:t>Vienkārši </a:t>
            </a:r>
            <a:r>
              <a:rPr lang="lv-LV" sz="280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lv-LV" sz="2800" dirty="0">
                <a:solidFill>
                  <a:schemeClr val="bg1"/>
                </a:solidFill>
                <a:latin typeface="+mn-lt"/>
              </a:rPr>
              <a:t>Efektīvi </a:t>
            </a:r>
            <a:r>
              <a:rPr lang="lv-LV" sz="2800" dirty="0">
                <a:solidFill>
                  <a:schemeClr val="bg1"/>
                </a:solidFill>
                <a:latin typeface="Calibri" panose="020F0502020204030204" pitchFamily="34" charset="0"/>
                <a:ea typeface="Calibri" panose="020F0502020204030204" pitchFamily="34" charset="0"/>
                <a:cs typeface="Calibri" panose="020F0502020204030204" pitchFamily="34" charset="0"/>
              </a:rPr>
              <a:t>●</a:t>
            </a:r>
            <a:r>
              <a:rPr lang="lv-LV" sz="2800" dirty="0">
                <a:solidFill>
                  <a:schemeClr val="bg1"/>
                </a:solidFill>
                <a:latin typeface="+mn-lt"/>
              </a:rPr>
              <a:t> Latvijai</a:t>
            </a:r>
          </a:p>
        </p:txBody>
      </p:sp>
      <p:sp>
        <p:nvSpPr>
          <p:cNvPr id="9" name="TextBox 8">
            <a:extLst>
              <a:ext uri="{FF2B5EF4-FFF2-40B4-BE49-F238E27FC236}">
                <a16:creationId xmlns:a16="http://schemas.microsoft.com/office/drawing/2014/main" id="{969D8475-D47D-47C2-8A3B-B565216D67F1}"/>
              </a:ext>
            </a:extLst>
          </p:cNvPr>
          <p:cNvSpPr txBox="1"/>
          <p:nvPr/>
        </p:nvSpPr>
        <p:spPr>
          <a:xfrm>
            <a:off x="7449793" y="5902675"/>
            <a:ext cx="3313458" cy="707886"/>
          </a:xfrm>
          <a:prstGeom prst="rect">
            <a:avLst/>
          </a:prstGeom>
          <a:noFill/>
        </p:spPr>
        <p:txBody>
          <a:bodyPr wrap="square">
            <a:spAutoFit/>
          </a:bodyPr>
          <a:lstStyle/>
          <a:p>
            <a:pPr algn="r">
              <a:defRPr/>
            </a:pPr>
            <a:r>
              <a:rPr lang="lv-LV" sz="2000" dirty="0">
                <a:solidFill>
                  <a:prstClr val="white"/>
                </a:solidFill>
              </a:rPr>
              <a:t>www.atmetambirokratiju.lv</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lv-LV" sz="2000" b="0" i="0" u="none" strike="noStrike" kern="1200" cap="none" spc="0" normalizeH="0" baseline="0" noProof="0" dirty="0">
                <a:ln>
                  <a:noFill/>
                </a:ln>
                <a:solidFill>
                  <a:prstClr val="white"/>
                </a:solidFill>
                <a:effectLst/>
                <a:uLnTx/>
                <a:uFillTx/>
                <a:latin typeface="Calibri" panose="020F0502020204030204"/>
                <a:ea typeface="+mn-ea"/>
                <a:cs typeface="+mn-cs"/>
              </a:rPr>
              <a:t>janis.endzins@ltrk.lv</a:t>
            </a:r>
          </a:p>
        </p:txBody>
      </p:sp>
      <p:pic>
        <p:nvPicPr>
          <p:cNvPr id="6" name="Picture 5">
            <a:extLst>
              <a:ext uri="{FF2B5EF4-FFF2-40B4-BE49-F238E27FC236}">
                <a16:creationId xmlns:a16="http://schemas.microsoft.com/office/drawing/2014/main" id="{89F368F3-3B15-4212-92E0-23E5B8FCF7C6}"/>
              </a:ext>
            </a:extLst>
          </p:cNvPr>
          <p:cNvPicPr>
            <a:picLocks noChangeAspect="1"/>
          </p:cNvPicPr>
          <p:nvPr/>
        </p:nvPicPr>
        <p:blipFill>
          <a:blip r:embed="rId3"/>
          <a:stretch>
            <a:fillRect/>
          </a:stretch>
        </p:blipFill>
        <p:spPr>
          <a:xfrm>
            <a:off x="9232900" y="393831"/>
            <a:ext cx="1301697" cy="1346583"/>
          </a:xfrm>
          <a:prstGeom prst="rect">
            <a:avLst/>
          </a:prstGeom>
        </p:spPr>
      </p:pic>
    </p:spTree>
    <p:extLst>
      <p:ext uri="{BB962C8B-B14F-4D97-AF65-F5344CB8AC3E}">
        <p14:creationId xmlns:p14="http://schemas.microsoft.com/office/powerpoint/2010/main" val="314052466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77115</TotalTime>
  <Words>3223</Words>
  <Application>Microsoft Office PowerPoint</Application>
  <PresentationFormat>Widescreen</PresentationFormat>
  <Paragraphs>315</Paragraphs>
  <Slides>34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Arial</vt:lpstr>
      <vt:lpstr>Calibri</vt:lpstr>
      <vt:lpstr>Calibri Light</vt:lpstr>
      <vt:lpstr>Roboto</vt:lpstr>
      <vt:lpstr>Times New Roman</vt:lpstr>
      <vt:lpstr>1_Office Theme</vt:lpstr>
      <vt:lpstr>Informatīvais ziņojums MK par administratīvā sloga mazināšanas stratēģisko mērķi un pasākumiem  Jānis Endziņš, BAG* vadītājs  I.   Progress stratēģijas īstenošanā II.  Mērķis 31.12.2028 III. BAG priekšlikumu 4.grozs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Vienkāršot reklāmas loteriju regulējumu</vt:lpstr>
      <vt:lpstr>Pašvaldības atļaujām publiskajiem pasākumiem privātīpašumā ieviest «klusēšanas – piekrišanas» principu</vt:lpstr>
      <vt:lpstr>Izveidot iespēju EIS pievienot nemainīgos  dokumentus, kā arī neprasīt publiski pieejamo informāciju</vt:lpstr>
      <vt:lpstr>Novienādot elektroinstalāciju pārbaužu veikšanas periodiskumu</vt:lpstr>
      <vt:lpstr>Pagarināt termiņu, uz kādu tiek izsniegtas mobilo reklāmu atļaujas</vt:lpstr>
      <vt:lpstr>Vienkāršot komersanta juridiskās adreses atdeklarēšanu, ja nav bijis vai zudis tiesiskais pamats </vt:lpstr>
      <vt:lpstr>Vienkāršot revīzijas prasības biedrībām un nodibinājumiem</vt:lpstr>
      <vt:lpstr>Atvieglot katoļu draudžu pārstāvēttiesīgo personu noskaidrošanu un pierādīšanu</vt:lpstr>
      <vt:lpstr>Tiesas lēmumu par prasības nodrošināšanu ierakstīt zemesgrāmatā bez pieteicēja pieteikuma</vt:lpstr>
      <vt:lpstr>Vienkāršot medicīniskā papilduztura piešķiršanas kārtību</vt:lpstr>
      <vt:lpstr>Pārskatīt diabēta pacientu kartīšu aizpildīšanas prasības e-veselības sistēmā</vt:lpstr>
      <vt:lpstr>Paaugstināt slieksni, no kura bāriņtiesa lemj par nekustamā īpašuma un mantojuma dalīšanas jautājumiem</vt:lpstr>
      <vt:lpstr>Samazināt uzņēmēju patērēto laiku vismaz par 50% gatavojot un iesniedzot CSP statistikas atskaites</vt:lpstr>
      <vt:lpstr>Uzņēmumu reģistra procesu digitālā transformācija</vt:lpstr>
      <vt:lpstr>Noderīga papildus informācija</vt:lpstr>
      <vt:lpstr>Neprasīt būvdarbu veicējam publiskā būvdarbu līguma ietvaros iesniegt datus vai dokumentus, kuri ir pieejami BIS</vt:lpstr>
      <vt:lpstr>VID neprasīt iesniegt pilnvaru, ja pārstāvvēttiesīgā persona EDS ir norādījusi pilnvaroto personu darbam EDS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Janis.Endzins</dc:creator>
  <cp:lastModifiedBy>Diāna Krikščūna</cp:lastModifiedBy>
  <cp:revision>891</cp:revision>
  <dcterms:created xsi:type="dcterms:W3CDTF">2020-11-16T19:15:14Z</dcterms:created>
  <dcterms:modified xsi:type="dcterms:W3CDTF">2026-09-21T07:05:41Z</dcterms:modified>
</cp:coreProperties>
</file>