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2.xml" ContentType="application/vnd.openxmlformats-officedocument.drawingml.chartshap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0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3.xml" ContentType="application/vnd.openxmlformats-officedocument.drawingml.chartshapes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drawings/drawing4.xml" ContentType="application/vnd.openxmlformats-officedocument.drawingml.chartshapes+xml"/>
  <Override PartName="/ppt/notesSlides/notesSlide11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5.xml" ContentType="application/vnd.openxmlformats-officedocument.drawingml.chartshapes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6.xml" ContentType="application/vnd.openxmlformats-officedocument.drawingml.chartshapes+xml"/>
  <Override PartName="/ppt/notesSlides/notesSlide12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7.xml" ContentType="application/vnd.openxmlformats-officedocument.drawingml.chartshapes+xml"/>
  <Override PartName="/ppt/notesSlides/notesSlide13.xml" ContentType="application/vnd.openxmlformats-officedocument.presentationml.notesSlide+xml"/>
  <Override PartName="/ppt/charts/chart13.xml" ContentType="application/vnd.openxmlformats-officedocument.drawingml.chart+xml"/>
  <Override PartName="/ppt/theme/themeOverride2.xml" ContentType="application/vnd.openxmlformats-officedocument.themeOverride+xml"/>
  <Override PartName="/ppt/drawings/drawing8.xml" ContentType="application/vnd.openxmlformats-officedocument.drawingml.chartshape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4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15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9.xml" ContentType="application/vnd.openxmlformats-officedocument.drawingml.chartshapes+xml"/>
  <Override PartName="/ppt/charts/chart16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drawings/drawing10.xml" ContentType="application/vnd.openxmlformats-officedocument.drawingml.chartshapes+xml"/>
  <Override PartName="/ppt/notesSlides/notesSlide17.xml" ContentType="application/vnd.openxmlformats-officedocument.presentationml.notesSlide+xml"/>
  <Override PartName="/ppt/charts/chart17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drawings/drawing11.xml" ContentType="application/vnd.openxmlformats-officedocument.drawingml.chartshapes+xml"/>
  <Override PartName="/ppt/charts/chart18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12.xml" ContentType="application/vnd.openxmlformats-officedocument.drawingml.chartshape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1"/>
  </p:notesMasterIdLst>
  <p:sldIdLst>
    <p:sldId id="257" r:id="rId2"/>
    <p:sldId id="258" r:id="rId3"/>
    <p:sldId id="365" r:id="rId4"/>
    <p:sldId id="261" r:id="rId5"/>
    <p:sldId id="347" r:id="rId6"/>
    <p:sldId id="263" r:id="rId7"/>
    <p:sldId id="264" r:id="rId8"/>
    <p:sldId id="265" r:id="rId9"/>
    <p:sldId id="266" r:id="rId10"/>
    <p:sldId id="267" r:id="rId11"/>
    <p:sldId id="348" r:id="rId12"/>
    <p:sldId id="268" r:id="rId13"/>
    <p:sldId id="350" r:id="rId14"/>
    <p:sldId id="349" r:id="rId15"/>
    <p:sldId id="351" r:id="rId16"/>
    <p:sldId id="352" r:id="rId17"/>
    <p:sldId id="354" r:id="rId18"/>
    <p:sldId id="355" r:id="rId19"/>
    <p:sldId id="357" r:id="rId20"/>
    <p:sldId id="356" r:id="rId21"/>
    <p:sldId id="361" r:id="rId22"/>
    <p:sldId id="363" r:id="rId23"/>
    <p:sldId id="364" r:id="rId24"/>
    <p:sldId id="362" r:id="rId25"/>
    <p:sldId id="366" r:id="rId26"/>
    <p:sldId id="337" r:id="rId27"/>
    <p:sldId id="338" r:id="rId28"/>
    <p:sldId id="342" r:id="rId29"/>
    <p:sldId id="343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C3E6"/>
    <a:srgbClr val="B8C050"/>
    <a:srgbClr val="BF9000"/>
    <a:srgbClr val="BF9050"/>
    <a:srgbClr val="A1B143"/>
    <a:srgbClr val="418200"/>
    <a:srgbClr val="ECF4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3899" autoAdjust="0"/>
  </p:normalViewPr>
  <p:slideViewPr>
    <p:cSldViewPr snapToGrid="0">
      <p:cViewPr>
        <p:scale>
          <a:sx n="120" d="100"/>
          <a:sy n="120" d="100"/>
        </p:scale>
        <p:origin x="39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/server-1\skds\Ieva_&#352;mite\2024\LDTA\Grafiki_LDTA_2024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3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chartUserShapes" Target="../drawings/drawing4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5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6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7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8.xml"/><Relationship Id="rId2" Type="http://schemas.openxmlformats.org/officeDocument/2006/relationships/oleObject" Target="file:////server-1\skds\Ieva_&#352;mite\2024\LDTA\Grafiki_LDTA_2024.xlsx" TargetMode="External"/><Relationship Id="rId1" Type="http://schemas.openxmlformats.org/officeDocument/2006/relationships/themeOverride" Target="../theme/themeOverride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oleObject" Target="file:////server-1\skds\Ieva_&#352;mite\2024\LDTA\Grafiki_LDTA_2024.xlsx" TargetMode="Externa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9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chartUserShapes" Target="../drawings/drawing10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chartUserShapes" Target="../drawings/drawing11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oleObject" Target="file:////server-1\skds\Ieva_&#352;mite\2024\LDTA\Grafiki_LDTA_2024.xlsx" TargetMode="External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solidFill>
              <a:schemeClr val="accent1">
                <a:lumMod val="75000"/>
              </a:schemeClr>
            </a:solidFill>
          </c:spPr>
          <c:dPt>
            <c:idx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BC8-4B0F-9EBD-04044C338631}"/>
              </c:ext>
            </c:extLst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BC8-4B0F-9EBD-04044C338631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noProof="0" dirty="0"/>
                      <a:t>1-9 kravas auto</a:t>
                    </a:r>
                  </a:p>
                  <a:p>
                    <a:r>
                      <a:rPr lang="en-US" b="1" noProof="0" dirty="0"/>
                      <a:t>30%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0BC8-4B0F-9EBD-04044C338631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200" noProof="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10-96 kravas auto</a:t>
                    </a:r>
                  </a:p>
                  <a:p>
                    <a:fld id="{F20CC561-9273-4FE7-BF81-9ECD40AA296A}" type="VALUE">
                      <a:rPr lang="en-US" sz="1200" b="1" noProof="0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pPr/>
                      <a:t>[VALUE]</a:t>
                    </a:fld>
                    <a:r>
                      <a:rPr lang="en-US" sz="1200" b="1" noProof="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C8-4B0F-9EBD-04044C33863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Dati_LTDA!$E$8:$E$9</c:f>
              <c:strCache>
                <c:ptCount val="2"/>
                <c:pt idx="0">
                  <c:v>1-9 kravas auto</c:v>
                </c:pt>
                <c:pt idx="1">
                  <c:v>10-96 kravas auto</c:v>
                </c:pt>
              </c:strCache>
            </c:strRef>
          </c:cat>
          <c:val>
            <c:numRef>
              <c:f>Dati_LTDA!$F$8:$F$9</c:f>
              <c:numCache>
                <c:formatCode>###0</c:formatCode>
                <c:ptCount val="2"/>
                <c:pt idx="0">
                  <c:v>30.263157894736842</c:v>
                </c:pt>
                <c:pt idx="1">
                  <c:v>69.736842105263165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BC8-4B0F-9EBD-04044C3386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17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8C9-42CE-A5EA-9B6AAB318910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8C9-42CE-A5EA-9B6AAB318910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8C9-42CE-A5EA-9B6AAB318910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8C9-42CE-A5EA-9B6AAB318910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58C9-42CE-A5EA-9B6AAB318910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499545EF-C9F7-43EE-AA86-D408B293BB8B}" type="VALUE">
                      <a:rPr lang="en-US" sz="900" b="1"/>
                      <a:pPr/>
                      <a:t>[VALUE]</a:t>
                    </a:fld>
                    <a:r>
                      <a:rPr lang="en-US" sz="900" b="1" dirty="0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8C9-42CE-A5EA-9B6AAB31891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1C874E46-376E-493F-AFB3-E9A37DF8B33F}" type="VALUE">
                      <a:rPr lang="en-US" b="1"/>
                      <a:pPr/>
                      <a:t>[VALUE]</a:t>
                    </a:fld>
                    <a:r>
                      <a:rPr lang="en-US" b="1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58C9-42CE-A5EA-9B6AAB31891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914D216C-6323-4486-879A-0608E6CAAB4A}" type="VALUE">
                      <a:rPr lang="en-US" b="1"/>
                      <a:pPr/>
                      <a:t>[VALUE]</a:t>
                    </a:fld>
                    <a:r>
                      <a:rPr lang="en-US" b="1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8C9-42CE-A5EA-9B6AAB31891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F5F41313-32E6-4383-B4DD-770039522A1C}" type="VALUE">
                      <a:rPr lang="en-US" b="1"/>
                      <a:pPr/>
                      <a:t>[VALUE]</a:t>
                    </a:fld>
                    <a:r>
                      <a:rPr lang="en-US" b="1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58C9-42CE-A5EA-9B6AAB31891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endParaRPr lang="en-US"/>
                  </a:p>
                  <a:p>
                    <a:fld id="{E5E0F9F8-A84B-4ED5-BEA4-B8EEF5844D08}" type="VALUE">
                      <a:rPr lang="en-US" b="1"/>
                      <a:pPr/>
                      <a:t>[VALUE]</a:t>
                    </a:fld>
                    <a:r>
                      <a:rPr lang="en-US" b="1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58C9-42CE-A5EA-9B6AAB31891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Dati_LTDA!$E$2:$E$6</c:f>
              <c:strCache>
                <c:ptCount val="5"/>
                <c:pt idx="0">
                  <c:v>1-9 kravas auto</c:v>
                </c:pt>
                <c:pt idx="1">
                  <c:v>10-19 kravas auto</c:v>
                </c:pt>
                <c:pt idx="2">
                  <c:v>20-29 kravas auto</c:v>
                </c:pt>
                <c:pt idx="3">
                  <c:v>30-49 kravas auto</c:v>
                </c:pt>
                <c:pt idx="4">
                  <c:v>50-96 kravas auto</c:v>
                </c:pt>
              </c:strCache>
            </c:strRef>
          </c:cat>
          <c:val>
            <c:numRef>
              <c:f>Dati_LTDA!$F$2:$F$6</c:f>
              <c:numCache>
                <c:formatCode>###0</c:formatCode>
                <c:ptCount val="5"/>
                <c:pt idx="0">
                  <c:v>30.263157894736842</c:v>
                </c:pt>
                <c:pt idx="1">
                  <c:v>41.44736842105263</c:v>
                </c:pt>
                <c:pt idx="2">
                  <c:v>11.184210526315789</c:v>
                </c:pt>
                <c:pt idx="3">
                  <c:v>9.8684210526315788</c:v>
                </c:pt>
                <c:pt idx="4">
                  <c:v>7.2368421052631575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8C9-42CE-A5EA-9B6AAB3189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71049872"/>
        <c:axId val="371048304"/>
      </c:barChart>
      <c:catAx>
        <c:axId val="371049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1048304"/>
        <c:crosses val="autoZero"/>
        <c:auto val="1"/>
        <c:lblAlgn val="ctr"/>
        <c:lblOffset val="100"/>
        <c:noMultiLvlLbl val="0"/>
      </c:catAx>
      <c:valAx>
        <c:axId val="37104830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out"/>
        <c:minorTickMark val="none"/>
        <c:tickLblPos val="nextTo"/>
        <c:crossAx val="371049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lv-LV" sz="900">
                <a:solidFill>
                  <a:schemeClr val="tx1"/>
                </a:solidFill>
              </a:rPr>
              <a:t>%</a:t>
            </a:r>
            <a:endParaRPr lang="en-US" sz="90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92220822397200353"/>
          <c:y val="6.9444444444444448E-2"/>
        </c:manualLayout>
      </c:layout>
      <c:overlay val="0"/>
      <c:spPr>
        <a:noFill/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LV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4472C4">
                <a:lumMod val="75000"/>
              </a:srgb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5B9BD5">
                  <a:lumMod val="75000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2B5-4587-B0EB-65602D813E29}"/>
              </c:ext>
            </c:extLst>
          </c:dPt>
          <c:dPt>
            <c:idx val="1"/>
            <c:invertIfNegative val="0"/>
            <c:bubble3D val="0"/>
            <c:spPr>
              <a:solidFill>
                <a:srgbClr val="5B9BD5">
                  <a:lumMod val="75000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2B5-4587-B0EB-65602D813E29}"/>
              </c:ext>
            </c:extLst>
          </c:dPt>
          <c:dPt>
            <c:idx val="2"/>
            <c:invertIfNegative val="0"/>
            <c:bubble3D val="0"/>
            <c:spPr>
              <a:solidFill>
                <a:srgbClr val="5B9BD5">
                  <a:lumMod val="75000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2B5-4587-B0EB-65602D813E29}"/>
              </c:ext>
            </c:extLst>
          </c:dPt>
          <c:dPt>
            <c:idx val="3"/>
            <c:invertIfNegative val="0"/>
            <c:bubble3D val="0"/>
            <c:spPr>
              <a:solidFill>
                <a:srgbClr val="5B9BD5">
                  <a:lumMod val="75000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D2B5-4587-B0EB-65602D813E29}"/>
              </c:ext>
            </c:extLst>
          </c:dPt>
          <c:dPt>
            <c:idx val="4"/>
            <c:invertIfNegative val="0"/>
            <c:bubble3D val="0"/>
            <c:spPr>
              <a:solidFill>
                <a:srgbClr val="5B9BD5">
                  <a:lumMod val="75000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2B5-4587-B0EB-65602D813E29}"/>
              </c:ext>
            </c:extLst>
          </c:dPt>
          <c:dPt>
            <c:idx val="5"/>
            <c:invertIfNegative val="0"/>
            <c:bubble3D val="0"/>
            <c:spPr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2B5-4587-B0EB-65602D813E2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Dati_LTDA!$B$15:$B$20</c:f>
              <c:strCache>
                <c:ptCount val="6"/>
                <c:pt idx="0">
                  <c:v>No 5 līdz 10 gadiem</c:v>
                </c:pt>
                <c:pt idx="1">
                  <c:v>No 11 līdz 15 gadiem</c:v>
                </c:pt>
                <c:pt idx="2">
                  <c:v>No 16 līdz 20 gadiem</c:v>
                </c:pt>
                <c:pt idx="3">
                  <c:v>Līdz 5 gadiem</c:v>
                </c:pt>
                <c:pt idx="4">
                  <c:v>Vairāk par 20 gadiem</c:v>
                </c:pt>
                <c:pt idx="5">
                  <c:v>Grūti pateikt</c:v>
                </c:pt>
              </c:strCache>
            </c:strRef>
          </c:cat>
          <c:val>
            <c:numRef>
              <c:f>Dati_LTDA!$C$15:$C$20</c:f>
              <c:numCache>
                <c:formatCode>###0</c:formatCode>
                <c:ptCount val="6"/>
                <c:pt idx="0">
                  <c:v>51.315789473684212</c:v>
                </c:pt>
                <c:pt idx="1">
                  <c:v>21.05263157894737</c:v>
                </c:pt>
                <c:pt idx="2">
                  <c:v>11.842105263157896</c:v>
                </c:pt>
                <c:pt idx="3">
                  <c:v>11.184210526315789</c:v>
                </c:pt>
                <c:pt idx="4">
                  <c:v>3.9473684210526314</c:v>
                </c:pt>
                <c:pt idx="5" formatCode="0.0">
                  <c:v>0.65789473684210531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D2B5-4587-B0EB-65602D813E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71049480"/>
        <c:axId val="371052224"/>
      </c:barChart>
      <c:catAx>
        <c:axId val="371049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1052224"/>
        <c:crosses val="autoZero"/>
        <c:auto val="1"/>
        <c:lblAlgn val="ctr"/>
        <c:lblOffset val="100"/>
        <c:noMultiLvlLbl val="0"/>
      </c:catAx>
      <c:valAx>
        <c:axId val="371052224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##0" sourceLinked="1"/>
        <c:majorTickMark val="out"/>
        <c:minorTickMark val="none"/>
        <c:tickLblPos val="nextTo"/>
        <c:crossAx val="3710494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</c:rich>
      </c:tx>
      <c:layout>
        <c:manualLayout>
          <c:xMode val="edge"/>
          <c:yMode val="edge"/>
          <c:x val="0.95855302929705499"/>
          <c:y val="0.12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title>
    <c:autoTitleDeleted val="0"/>
    <c:plotArea>
      <c:layout>
        <c:manualLayout>
          <c:layoutTarget val="inner"/>
          <c:xMode val="edge"/>
          <c:yMode val="edge"/>
          <c:x val="4.0256569170618803E-2"/>
          <c:y val="0.17997739865850101"/>
          <c:w val="0.94362089754523637"/>
          <c:h val="0.6849146981627296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Dati_LTDA!$D$22</c:f>
              <c:strCache>
                <c:ptCount val="1"/>
                <c:pt idx="0">
                  <c:v>Līdz 5 gadiem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Dati_LTDA!$B$23:$C$25</c:f>
              <c:strCache>
                <c:ptCount val="3"/>
                <c:pt idx="0">
                  <c:v>VISI RESPONDENTI, n=151</c:v>
                </c:pt>
                <c:pt idx="1">
                  <c:v>1-9 kravas auto, n=46</c:v>
                </c:pt>
                <c:pt idx="2">
                  <c:v>10-96 kravas auto, n=105</c:v>
                </c:pt>
              </c:strCache>
            </c:strRef>
          </c:cat>
          <c:val>
            <c:numRef>
              <c:f>Dati_LTDA!$D$23:$D$25</c:f>
              <c:numCache>
                <c:formatCode>###0</c:formatCode>
                <c:ptCount val="3"/>
                <c:pt idx="0">
                  <c:v>11.258278145695364</c:v>
                </c:pt>
                <c:pt idx="1">
                  <c:v>2.1739130434782608</c:v>
                </c:pt>
                <c:pt idx="2">
                  <c:v>15.238095238095237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9AF-4D1B-97BD-B0048B5CAFDF}"/>
            </c:ext>
          </c:extLst>
        </c:ser>
        <c:ser>
          <c:idx val="1"/>
          <c:order val="1"/>
          <c:tx>
            <c:strRef>
              <c:f>Dati_LTDA!$E$22</c:f>
              <c:strCache>
                <c:ptCount val="1"/>
                <c:pt idx="0">
                  <c:v>No 5 līdz 10 gadiem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Dati_LTDA!$B$23:$C$25</c:f>
              <c:strCache>
                <c:ptCount val="3"/>
                <c:pt idx="0">
                  <c:v>VISI RESPONDENTI, n=151</c:v>
                </c:pt>
                <c:pt idx="1">
                  <c:v>1-9 kravas auto, n=46</c:v>
                </c:pt>
                <c:pt idx="2">
                  <c:v>10-96 kravas auto, n=105</c:v>
                </c:pt>
              </c:strCache>
            </c:strRef>
          </c:cat>
          <c:val>
            <c:numRef>
              <c:f>Dati_LTDA!$E$23:$E$25</c:f>
              <c:numCache>
                <c:formatCode>###0</c:formatCode>
                <c:ptCount val="3"/>
                <c:pt idx="0">
                  <c:v>51.65562913907285</c:v>
                </c:pt>
                <c:pt idx="1">
                  <c:v>26.086956521739129</c:v>
                </c:pt>
                <c:pt idx="2">
                  <c:v>62.857142857142854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9AF-4D1B-97BD-B0048B5CAFDF}"/>
            </c:ext>
          </c:extLst>
        </c:ser>
        <c:ser>
          <c:idx val="2"/>
          <c:order val="2"/>
          <c:tx>
            <c:strRef>
              <c:f>Dati_LTDA!$F$22</c:f>
              <c:strCache>
                <c:ptCount val="1"/>
                <c:pt idx="0">
                  <c:v>No 11 līdz 15 gadiem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Dati_LTDA!$B$23:$C$25</c:f>
              <c:strCache>
                <c:ptCount val="3"/>
                <c:pt idx="0">
                  <c:v>VISI RESPONDENTI, n=151</c:v>
                </c:pt>
                <c:pt idx="1">
                  <c:v>1-9 kravas auto, n=46</c:v>
                </c:pt>
                <c:pt idx="2">
                  <c:v>10-96 kravas auto, n=105</c:v>
                </c:pt>
              </c:strCache>
            </c:strRef>
          </c:cat>
          <c:val>
            <c:numRef>
              <c:f>Dati_LTDA!$F$23:$F$25</c:f>
              <c:numCache>
                <c:formatCode>###0</c:formatCode>
                <c:ptCount val="3"/>
                <c:pt idx="0">
                  <c:v>21.192052980132452</c:v>
                </c:pt>
                <c:pt idx="1">
                  <c:v>32.608695652173914</c:v>
                </c:pt>
                <c:pt idx="2">
                  <c:v>16.19047619047619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9AF-4D1B-97BD-B0048B5CAFDF}"/>
            </c:ext>
          </c:extLst>
        </c:ser>
        <c:ser>
          <c:idx val="3"/>
          <c:order val="3"/>
          <c:tx>
            <c:strRef>
              <c:f>Dati_LTDA!$G$22</c:f>
              <c:strCache>
                <c:ptCount val="1"/>
                <c:pt idx="0">
                  <c:v>No 16 līdz 20 gadiem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Dati_LTDA!$B$23:$C$25</c:f>
              <c:strCache>
                <c:ptCount val="3"/>
                <c:pt idx="0">
                  <c:v>VISI RESPONDENTI, n=151</c:v>
                </c:pt>
                <c:pt idx="1">
                  <c:v>1-9 kravas auto, n=46</c:v>
                </c:pt>
                <c:pt idx="2">
                  <c:v>10-96 kravas auto, n=105</c:v>
                </c:pt>
              </c:strCache>
            </c:strRef>
          </c:cat>
          <c:val>
            <c:numRef>
              <c:f>Dati_LTDA!$G$23:$G$25</c:f>
              <c:numCache>
                <c:formatCode>###0</c:formatCode>
                <c:ptCount val="3"/>
                <c:pt idx="0">
                  <c:v>11.920529801324504</c:v>
                </c:pt>
                <c:pt idx="1">
                  <c:v>28.260869565217391</c:v>
                </c:pt>
                <c:pt idx="2">
                  <c:v>4.7619047619047619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9AF-4D1B-97BD-B0048B5CAFDF}"/>
            </c:ext>
          </c:extLst>
        </c:ser>
        <c:ser>
          <c:idx val="4"/>
          <c:order val="4"/>
          <c:tx>
            <c:strRef>
              <c:f>Dati_LTDA!$H$22</c:f>
              <c:strCache>
                <c:ptCount val="1"/>
                <c:pt idx="0">
                  <c:v>Vairāk par 20 gadiem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Dati_LTDA!$B$23:$C$25</c:f>
              <c:strCache>
                <c:ptCount val="3"/>
                <c:pt idx="0">
                  <c:v>VISI RESPONDENTI, n=151</c:v>
                </c:pt>
                <c:pt idx="1">
                  <c:v>1-9 kravas auto, n=46</c:v>
                </c:pt>
                <c:pt idx="2">
                  <c:v>10-96 kravas auto, n=105</c:v>
                </c:pt>
              </c:strCache>
            </c:strRef>
          </c:cat>
          <c:val>
            <c:numRef>
              <c:f>Dati_LTDA!$H$23:$H$25</c:f>
              <c:numCache>
                <c:formatCode>###0</c:formatCode>
                <c:ptCount val="3"/>
                <c:pt idx="0">
                  <c:v>3.9735099337748343</c:v>
                </c:pt>
                <c:pt idx="1">
                  <c:v>10.869565217391305</c:v>
                </c:pt>
                <c:pt idx="2">
                  <c:v>0.95238095238095233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9AF-4D1B-97BD-B0048B5CAFD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7"/>
        <c:axId val="371047912"/>
        <c:axId val="371049088"/>
        <c:extLst/>
      </c:barChart>
      <c:catAx>
        <c:axId val="371047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1049088"/>
        <c:crosses val="autoZero"/>
        <c:auto val="1"/>
        <c:lblAlgn val="ctr"/>
        <c:lblOffset val="100"/>
        <c:noMultiLvlLbl val="0"/>
      </c:catAx>
      <c:valAx>
        <c:axId val="3710490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none"/>
        <c:minorTickMark val="none"/>
        <c:tickLblPos val="nextTo"/>
        <c:crossAx val="371047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4544622221116351E-2"/>
          <c:y val="5.150408282298042E-2"/>
          <c:w val="0.94058414857917305"/>
          <c:h val="7.812554680664916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</c:rich>
      </c:tx>
      <c:layout>
        <c:manualLayout>
          <c:xMode val="edge"/>
          <c:yMode val="edge"/>
          <c:x val="0.95855302929705499"/>
          <c:y val="0.12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title>
    <c:autoTitleDeleted val="0"/>
    <c:plotArea>
      <c:layout>
        <c:manualLayout>
          <c:layoutTarget val="inner"/>
          <c:xMode val="edge"/>
          <c:yMode val="edge"/>
          <c:x val="4.0256569170618803E-2"/>
          <c:y val="0.17997739865850101"/>
          <c:w val="0.94362089754523637"/>
          <c:h val="0.68491469816272965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Dati_LTDA!$D$27</c:f>
              <c:strCache>
                <c:ptCount val="1"/>
                <c:pt idx="0">
                  <c:v>Līdz 5 gadiem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Dati_LTDA!$B$28:$B$33</c:f>
              <c:strCache>
                <c:ptCount val="6"/>
                <c:pt idx="0">
                  <c:v>VISI RESPONDENTI, n=151</c:v>
                </c:pt>
                <c:pt idx="1">
                  <c:v>1-9 kravas auto, n=46</c:v>
                </c:pt>
                <c:pt idx="2">
                  <c:v>10-19 kravas auto, n=62</c:v>
                </c:pt>
                <c:pt idx="3">
                  <c:v>20-29 kravas auto, n=17</c:v>
                </c:pt>
                <c:pt idx="4">
                  <c:v>30-49 kravas auto, n=15</c:v>
                </c:pt>
                <c:pt idx="5">
                  <c:v>50-96 kravas auto, n=11</c:v>
                </c:pt>
              </c:strCache>
            </c:strRef>
          </c:cat>
          <c:val>
            <c:numRef>
              <c:f>Dati_LTDA!$D$28:$D$33</c:f>
              <c:numCache>
                <c:formatCode>###0</c:formatCode>
                <c:ptCount val="6"/>
                <c:pt idx="0">
                  <c:v>11.258278145695364</c:v>
                </c:pt>
                <c:pt idx="1">
                  <c:v>2.1739130434782608</c:v>
                </c:pt>
                <c:pt idx="2">
                  <c:v>14.516129032258064</c:v>
                </c:pt>
                <c:pt idx="3">
                  <c:v>11.764705882352942</c:v>
                </c:pt>
                <c:pt idx="4">
                  <c:v>13.333333333333334</c:v>
                </c:pt>
                <c:pt idx="5">
                  <c:v>27.272727272727273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87-4865-A05D-8E02B910FC80}"/>
            </c:ext>
          </c:extLst>
        </c:ser>
        <c:ser>
          <c:idx val="2"/>
          <c:order val="2"/>
          <c:tx>
            <c:strRef>
              <c:f>Dati_LTDA!$E$27</c:f>
              <c:strCache>
                <c:ptCount val="1"/>
                <c:pt idx="0">
                  <c:v>No 5 līdz 10 gadiem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Dati_LTDA!$B$28:$B$33</c:f>
              <c:strCache>
                <c:ptCount val="6"/>
                <c:pt idx="0">
                  <c:v>VISI RESPONDENTI, n=151</c:v>
                </c:pt>
                <c:pt idx="1">
                  <c:v>1-9 kravas auto, n=46</c:v>
                </c:pt>
                <c:pt idx="2">
                  <c:v>10-19 kravas auto, n=62</c:v>
                </c:pt>
                <c:pt idx="3">
                  <c:v>20-29 kravas auto, n=17</c:v>
                </c:pt>
                <c:pt idx="4">
                  <c:v>30-49 kravas auto, n=15</c:v>
                </c:pt>
                <c:pt idx="5">
                  <c:v>50-96 kravas auto, n=11</c:v>
                </c:pt>
              </c:strCache>
            </c:strRef>
          </c:cat>
          <c:val>
            <c:numRef>
              <c:f>Dati_LTDA!$E$28:$E$33</c:f>
              <c:numCache>
                <c:formatCode>###0</c:formatCode>
                <c:ptCount val="6"/>
                <c:pt idx="0">
                  <c:v>51.65562913907285</c:v>
                </c:pt>
                <c:pt idx="1">
                  <c:v>26.086956521739129</c:v>
                </c:pt>
                <c:pt idx="2">
                  <c:v>58.064516129032256</c:v>
                </c:pt>
                <c:pt idx="3">
                  <c:v>58.823529411764703</c:v>
                </c:pt>
                <c:pt idx="4">
                  <c:v>80</c:v>
                </c:pt>
                <c:pt idx="5">
                  <c:v>72.727272727272734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C87-4865-A05D-8E02B910FC80}"/>
            </c:ext>
          </c:extLst>
        </c:ser>
        <c:ser>
          <c:idx val="3"/>
          <c:order val="3"/>
          <c:tx>
            <c:strRef>
              <c:f>Dati_LTDA!$F$27</c:f>
              <c:strCache>
                <c:ptCount val="1"/>
                <c:pt idx="0">
                  <c:v>No 11 līdz 15 gadiem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Dati_LTDA!$B$28:$B$33</c:f>
              <c:strCache>
                <c:ptCount val="6"/>
                <c:pt idx="0">
                  <c:v>VISI RESPONDENTI, n=151</c:v>
                </c:pt>
                <c:pt idx="1">
                  <c:v>1-9 kravas auto, n=46</c:v>
                </c:pt>
                <c:pt idx="2">
                  <c:v>10-19 kravas auto, n=62</c:v>
                </c:pt>
                <c:pt idx="3">
                  <c:v>20-29 kravas auto, n=17</c:v>
                </c:pt>
                <c:pt idx="4">
                  <c:v>30-49 kravas auto, n=15</c:v>
                </c:pt>
                <c:pt idx="5">
                  <c:v>50-96 kravas auto, n=11</c:v>
                </c:pt>
              </c:strCache>
            </c:strRef>
          </c:cat>
          <c:val>
            <c:numRef>
              <c:f>Dati_LTDA!$F$28:$F$33</c:f>
              <c:numCache>
                <c:formatCode>###0</c:formatCode>
                <c:ptCount val="6"/>
                <c:pt idx="0">
                  <c:v>21.192052980132452</c:v>
                </c:pt>
                <c:pt idx="1">
                  <c:v>32.608695652173914</c:v>
                </c:pt>
                <c:pt idx="2">
                  <c:v>22.580645161290324</c:v>
                </c:pt>
                <c:pt idx="3">
                  <c:v>17.647058823529413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C87-4865-A05D-8E02B910FC80}"/>
            </c:ext>
          </c:extLst>
        </c:ser>
        <c:ser>
          <c:idx val="4"/>
          <c:order val="4"/>
          <c:tx>
            <c:strRef>
              <c:f>Dati_LTDA!$G$27</c:f>
              <c:strCache>
                <c:ptCount val="1"/>
                <c:pt idx="0">
                  <c:v>No 16 līdz 20 gadiem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Dati_LTDA!$B$28:$B$33</c:f>
              <c:strCache>
                <c:ptCount val="6"/>
                <c:pt idx="0">
                  <c:v>VISI RESPONDENTI, n=151</c:v>
                </c:pt>
                <c:pt idx="1">
                  <c:v>1-9 kravas auto, n=46</c:v>
                </c:pt>
                <c:pt idx="2">
                  <c:v>10-19 kravas auto, n=62</c:v>
                </c:pt>
                <c:pt idx="3">
                  <c:v>20-29 kravas auto, n=17</c:v>
                </c:pt>
                <c:pt idx="4">
                  <c:v>30-49 kravas auto, n=15</c:v>
                </c:pt>
                <c:pt idx="5">
                  <c:v>50-96 kravas auto, n=11</c:v>
                </c:pt>
              </c:strCache>
            </c:strRef>
          </c:cat>
          <c:val>
            <c:numRef>
              <c:f>Dati_LTDA!$G$28:$G$33</c:f>
              <c:numCache>
                <c:formatCode>###0</c:formatCode>
                <c:ptCount val="6"/>
                <c:pt idx="0">
                  <c:v>11.920529801324504</c:v>
                </c:pt>
                <c:pt idx="1">
                  <c:v>28.260869565217391</c:v>
                </c:pt>
                <c:pt idx="2">
                  <c:v>3.225806451612903</c:v>
                </c:pt>
                <c:pt idx="3">
                  <c:v>11.764705882352942</c:v>
                </c:pt>
                <c:pt idx="4">
                  <c:v>6.666666666666667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C87-4865-A05D-8E02B910FC80}"/>
            </c:ext>
          </c:extLst>
        </c:ser>
        <c:ser>
          <c:idx val="5"/>
          <c:order val="5"/>
          <c:tx>
            <c:strRef>
              <c:f>Dati_LTDA!$H$27</c:f>
              <c:strCache>
                <c:ptCount val="1"/>
                <c:pt idx="0">
                  <c:v>Vairāk par 20 gadiem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Dati_LTDA!$B$28:$B$33</c:f>
              <c:strCache>
                <c:ptCount val="6"/>
                <c:pt idx="0">
                  <c:v>VISI RESPONDENTI, n=151</c:v>
                </c:pt>
                <c:pt idx="1">
                  <c:v>1-9 kravas auto, n=46</c:v>
                </c:pt>
                <c:pt idx="2">
                  <c:v>10-19 kravas auto, n=62</c:v>
                </c:pt>
                <c:pt idx="3">
                  <c:v>20-29 kravas auto, n=17</c:v>
                </c:pt>
                <c:pt idx="4">
                  <c:v>30-49 kravas auto, n=15</c:v>
                </c:pt>
                <c:pt idx="5">
                  <c:v>50-96 kravas auto, n=11</c:v>
                </c:pt>
              </c:strCache>
            </c:strRef>
          </c:cat>
          <c:val>
            <c:numRef>
              <c:f>Dati_LTDA!$H$28:$H$33</c:f>
              <c:numCache>
                <c:formatCode>###0</c:formatCode>
                <c:ptCount val="6"/>
                <c:pt idx="0">
                  <c:v>3.9735099337748343</c:v>
                </c:pt>
                <c:pt idx="1">
                  <c:v>10.869565217391305</c:v>
                </c:pt>
                <c:pt idx="2">
                  <c:v>1.6129032258064515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C87-4865-A05D-8E02B910FC80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7"/>
        <c:axId val="371051048"/>
        <c:axId val="371051440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Dati_LTDA!$C$27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LV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Dati_LTDA!$B$28:$B$33</c15:sqref>
                        </c15:formulaRef>
                      </c:ext>
                    </c:extLst>
                    <c:strCache>
                      <c:ptCount val="6"/>
                      <c:pt idx="0">
                        <c:v>VISI RESPONDENTI, n=151</c:v>
                      </c:pt>
                      <c:pt idx="1">
                        <c:v>1-9 kravas auto, n=46</c:v>
                      </c:pt>
                      <c:pt idx="2">
                        <c:v>10-19 kravas auto, n=62</c:v>
                      </c:pt>
                      <c:pt idx="3">
                        <c:v>20-29 kravas auto, n=17</c:v>
                      </c:pt>
                      <c:pt idx="4">
                        <c:v>30-49 kravas auto, n=15</c:v>
                      </c:pt>
                      <c:pt idx="5">
                        <c:v>50-96 kravas auto, n=11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Dati_LTDA!$C$28:$C$33</c15:sqref>
                        </c15:formulaRef>
                      </c:ext>
                    </c:extLst>
                    <c:numCache>
                      <c:formatCode>General</c:formatCode>
                      <c:ptCount val="6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1C87-4865-A05D-8E02B910FC80}"/>
                  </c:ext>
                </c:extLst>
              </c15:ser>
            </c15:filteredBarSeries>
          </c:ext>
        </c:extLst>
      </c:barChart>
      <c:catAx>
        <c:axId val="371051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1051440"/>
        <c:crosses val="autoZero"/>
        <c:auto val="1"/>
        <c:lblAlgn val="ctr"/>
        <c:lblOffset val="100"/>
        <c:noMultiLvlLbl val="0"/>
      </c:catAx>
      <c:valAx>
        <c:axId val="37105144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none"/>
        <c:minorTickMark val="none"/>
        <c:tickLblPos val="nextTo"/>
        <c:crossAx val="371051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4544622221116351E-2"/>
          <c:y val="5.150408282298042E-2"/>
          <c:w val="0.94058414857917305"/>
          <c:h val="7.812554680664916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v-LV" sz="1000" b="1" dirty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93222838821815779"/>
          <c:y val="3.8119410403777601E-2"/>
        </c:manualLayout>
      </c:layout>
      <c:overlay val="0"/>
      <c:spPr>
        <a:solidFill>
          <a:schemeClr val="bg1"/>
        </a:solidFill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LV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lumMod val="75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Dati_LTDA!$B$156:$B$161</c:f>
              <c:strCache>
                <c:ptCount val="6"/>
                <c:pt idx="0">
                  <c:v>Ar dīzeļdegvielu</c:v>
                </c:pt>
                <c:pt idx="1">
                  <c:v>Ar benzīnu</c:v>
                </c:pt>
                <c:pt idx="2">
                  <c:v>Ar elektrību</c:v>
                </c:pt>
                <c:pt idx="3">
                  <c:v>Ar LPG</c:v>
                </c:pt>
                <c:pt idx="4">
                  <c:v>Ar NPG</c:v>
                </c:pt>
                <c:pt idx="5">
                  <c:v>Grūti pateikt</c:v>
                </c:pt>
              </c:strCache>
            </c:strRef>
          </c:cat>
          <c:val>
            <c:numRef>
              <c:f>Dati_LTDA!$C$156:$C$161</c:f>
              <c:numCache>
                <c:formatCode>###0</c:formatCode>
                <c:ptCount val="6"/>
                <c:pt idx="0">
                  <c:v>98.684210526315795</c:v>
                </c:pt>
                <c:pt idx="1">
                  <c:v>3.9473684210526314</c:v>
                </c:pt>
                <c:pt idx="2">
                  <c:v>1.9736842105263157</c:v>
                </c:pt>
                <c:pt idx="3">
                  <c:v>1.3157894736842106</c:v>
                </c:pt>
                <c:pt idx="4" formatCode="General">
                  <c:v>0</c:v>
                </c:pt>
                <c:pt idx="5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4AE-4E88-BFA1-62EE31D767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71045168"/>
        <c:axId val="371045560"/>
      </c:barChart>
      <c:valAx>
        <c:axId val="371045560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out"/>
        <c:minorTickMark val="none"/>
        <c:tickLblPos val="nextTo"/>
        <c:crossAx val="371045168"/>
        <c:crosses val="autoZero"/>
        <c:crossBetween val="between"/>
      </c:valAx>
      <c:catAx>
        <c:axId val="371045168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104556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v-LV" sz="1000" b="1" dirty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92965777340495281"/>
          <c:y val="2.781145149811123E-2"/>
        </c:manualLayout>
      </c:layout>
      <c:overlay val="0"/>
      <c:spPr>
        <a:noFill/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LV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lumMod val="750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Dati_LTDA!$B$148:$B$154</c:f>
              <c:strCache>
                <c:ptCount val="7"/>
                <c:pt idx="0">
                  <c:v>Tikai ar dīzeļdegvielu</c:v>
                </c:pt>
                <c:pt idx="1">
                  <c:v>Ar dīzeļdegvielu un benzīnu</c:v>
                </c:pt>
                <c:pt idx="2">
                  <c:v>Ar dīzeļdegvielu un elektrību</c:v>
                </c:pt>
                <c:pt idx="3">
                  <c:v>Ar dīzeļdegvielu un LPG</c:v>
                </c:pt>
                <c:pt idx="4">
                  <c:v>Ar dīzeļdegvielu, benzīnu un LPG</c:v>
                </c:pt>
                <c:pt idx="5">
                  <c:v>Tikai ar elektrību</c:v>
                </c:pt>
                <c:pt idx="6">
                  <c:v>Tikai ar benzīnu</c:v>
                </c:pt>
              </c:strCache>
            </c:strRef>
          </c:cat>
          <c:val>
            <c:numRef>
              <c:f>Dati_LTDA!$C$148:$C$154</c:f>
              <c:numCache>
                <c:formatCode>###0</c:formatCode>
                <c:ptCount val="7"/>
                <c:pt idx="0">
                  <c:v>93.421052631578945</c:v>
                </c:pt>
                <c:pt idx="1">
                  <c:v>2.6315789473684212</c:v>
                </c:pt>
                <c:pt idx="2">
                  <c:v>1.3157894736842106</c:v>
                </c:pt>
                <c:pt idx="3" formatCode="0.0">
                  <c:v>0.65789473684210531</c:v>
                </c:pt>
                <c:pt idx="4" formatCode="0.0">
                  <c:v>0.65789473684210531</c:v>
                </c:pt>
                <c:pt idx="5" formatCode="0.0">
                  <c:v>0.65789473684210531</c:v>
                </c:pt>
                <c:pt idx="6" formatCode="0.0">
                  <c:v>0.65789473684210531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89-458A-96C6-E4C2FB637B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71046736"/>
        <c:axId val="371046344"/>
      </c:barChart>
      <c:valAx>
        <c:axId val="37104634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out"/>
        <c:minorTickMark val="none"/>
        <c:tickLblPos val="nextTo"/>
        <c:crossAx val="371046736"/>
        <c:crosses val="autoZero"/>
        <c:crossBetween val="between"/>
      </c:valAx>
      <c:catAx>
        <c:axId val="371046736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104634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</c:rich>
      </c:tx>
      <c:layout>
        <c:manualLayout>
          <c:xMode val="edge"/>
          <c:yMode val="edge"/>
          <c:x val="0.95855302929705499"/>
          <c:y val="0.12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title>
    <c:autoTitleDeleted val="0"/>
    <c:plotArea>
      <c:layout>
        <c:manualLayout>
          <c:layoutTarget val="inner"/>
          <c:xMode val="edge"/>
          <c:yMode val="edge"/>
          <c:x val="4.0256569170618803E-2"/>
          <c:y val="0.17997739865850101"/>
          <c:w val="0.94362089754523637"/>
          <c:h val="0.68491469816272965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Dati_LTDA!$E$59</c:f>
              <c:strCache>
                <c:ptCount val="1"/>
                <c:pt idx="0">
                  <c:v>Dīzeļdegviela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Dati_LTDA!$B$60:$C$62</c:f>
              <c:strCache>
                <c:ptCount val="3"/>
                <c:pt idx="0">
                  <c:v>VISI RESPONDENTI, n=152</c:v>
                </c:pt>
                <c:pt idx="1">
                  <c:v>1-9 kravas auto, n=46</c:v>
                </c:pt>
                <c:pt idx="2">
                  <c:v>10-96 kravas auto, n=106</c:v>
                </c:pt>
              </c:strCache>
            </c:strRef>
          </c:cat>
          <c:val>
            <c:numRef>
              <c:f>Dati_LTDA!$E$60:$E$62</c:f>
              <c:numCache>
                <c:formatCode>###0</c:formatCode>
                <c:ptCount val="3"/>
                <c:pt idx="0">
                  <c:v>98.684210526315795</c:v>
                </c:pt>
                <c:pt idx="1">
                  <c:v>97.826086956521735</c:v>
                </c:pt>
                <c:pt idx="2">
                  <c:v>99.056603773584911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8BD-4DB3-8868-DEF99C343216}"/>
            </c:ext>
          </c:extLst>
        </c:ser>
        <c:ser>
          <c:idx val="3"/>
          <c:order val="1"/>
          <c:tx>
            <c:strRef>
              <c:f>Dati_LTDA!$G$59</c:f>
              <c:strCache>
                <c:ptCount val="1"/>
                <c:pt idx="0">
                  <c:v>Benzīns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Dati_LTDA!$B$60:$C$62</c:f>
              <c:strCache>
                <c:ptCount val="3"/>
                <c:pt idx="0">
                  <c:v>VISI RESPONDENTI, n=152</c:v>
                </c:pt>
                <c:pt idx="1">
                  <c:v>1-9 kravas auto, n=46</c:v>
                </c:pt>
                <c:pt idx="2">
                  <c:v>10-96 kravas auto, n=106</c:v>
                </c:pt>
              </c:strCache>
            </c:strRef>
          </c:cat>
          <c:val>
            <c:numRef>
              <c:f>Dati_LTDA!$G$60:$G$62</c:f>
              <c:numCache>
                <c:formatCode>###0</c:formatCode>
                <c:ptCount val="3"/>
                <c:pt idx="0">
                  <c:v>3.9473684210526314</c:v>
                </c:pt>
                <c:pt idx="1">
                  <c:v>6.5217391304347823</c:v>
                </c:pt>
                <c:pt idx="2">
                  <c:v>2.8301886792452828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8BD-4DB3-8868-DEF99C343216}"/>
            </c:ext>
          </c:extLst>
        </c:ser>
        <c:ser>
          <c:idx val="5"/>
          <c:order val="2"/>
          <c:tx>
            <c:strRef>
              <c:f>Dati_LTDA!$I$59</c:f>
              <c:strCache>
                <c:ptCount val="1"/>
                <c:pt idx="0">
                  <c:v>Elektrība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Dati_LTDA!$B$60:$C$62</c:f>
              <c:strCache>
                <c:ptCount val="3"/>
                <c:pt idx="0">
                  <c:v>VISI RESPONDENTI, n=152</c:v>
                </c:pt>
                <c:pt idx="1">
                  <c:v>1-9 kravas auto, n=46</c:v>
                </c:pt>
                <c:pt idx="2">
                  <c:v>10-96 kravas auto, n=106</c:v>
                </c:pt>
              </c:strCache>
            </c:strRef>
          </c:cat>
          <c:val>
            <c:numRef>
              <c:f>Dati_LTDA!$I$60:$I$62</c:f>
              <c:numCache>
                <c:formatCode>###0</c:formatCode>
                <c:ptCount val="3"/>
                <c:pt idx="0">
                  <c:v>1.9736842105263157</c:v>
                </c:pt>
                <c:pt idx="1">
                  <c:v>0</c:v>
                </c:pt>
                <c:pt idx="2">
                  <c:v>2.8301886792452828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8BD-4DB3-8868-DEF99C343216}"/>
            </c:ext>
          </c:extLst>
        </c:ser>
        <c:ser>
          <c:idx val="7"/>
          <c:order val="3"/>
          <c:tx>
            <c:strRef>
              <c:f>Dati_LTDA!$K$59</c:f>
              <c:strCache>
                <c:ptCount val="1"/>
                <c:pt idx="0">
                  <c:v>LPG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Dati_LTDA!$B$60:$C$62</c:f>
              <c:strCache>
                <c:ptCount val="3"/>
                <c:pt idx="0">
                  <c:v>VISI RESPONDENTI, n=152</c:v>
                </c:pt>
                <c:pt idx="1">
                  <c:v>1-9 kravas auto, n=46</c:v>
                </c:pt>
                <c:pt idx="2">
                  <c:v>10-96 kravas auto, n=106</c:v>
                </c:pt>
              </c:strCache>
            </c:strRef>
          </c:cat>
          <c:val>
            <c:numRef>
              <c:f>Dati_LTDA!$K$60:$K$62</c:f>
              <c:numCache>
                <c:formatCode>###0</c:formatCode>
                <c:ptCount val="3"/>
                <c:pt idx="0">
                  <c:v>1.3157894736842106</c:v>
                </c:pt>
                <c:pt idx="1">
                  <c:v>0</c:v>
                </c:pt>
                <c:pt idx="2">
                  <c:v>1.8867924528301887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8BD-4DB3-8868-DEF99C34321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7"/>
        <c:axId val="372229864"/>
        <c:axId val="372227904"/>
        <c:extLst/>
      </c:barChart>
      <c:catAx>
        <c:axId val="372229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2227904"/>
        <c:crosses val="autoZero"/>
        <c:auto val="1"/>
        <c:lblAlgn val="ctr"/>
        <c:lblOffset val="100"/>
        <c:noMultiLvlLbl val="0"/>
      </c:catAx>
      <c:valAx>
        <c:axId val="37222790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none"/>
        <c:minorTickMark val="none"/>
        <c:tickLblPos val="nextTo"/>
        <c:crossAx val="3722298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248308086123272"/>
          <c:y val="2.0327626400217815E-2"/>
          <c:w val="0.74972978888113939"/>
          <c:h val="7.89964275298920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</c:rich>
      </c:tx>
      <c:layout>
        <c:manualLayout>
          <c:xMode val="edge"/>
          <c:yMode val="edge"/>
          <c:x val="0.95855302929705499"/>
          <c:y val="9.7222222222222224E-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title>
    <c:autoTitleDeleted val="0"/>
    <c:plotArea>
      <c:layout>
        <c:manualLayout>
          <c:layoutTarget val="inner"/>
          <c:xMode val="edge"/>
          <c:yMode val="edge"/>
          <c:x val="4.0256569170618803E-2"/>
          <c:y val="0.17997739865850101"/>
          <c:w val="0.94362089754523637"/>
          <c:h val="0.68491469816272965"/>
        </c:manualLayout>
      </c:layout>
      <c:barChart>
        <c:barDir val="col"/>
        <c:grouping val="clustered"/>
        <c:varyColors val="0"/>
        <c:ser>
          <c:idx val="3"/>
          <c:order val="0"/>
          <c:tx>
            <c:strRef>
              <c:f>Dati_LTDA!$E$59</c:f>
              <c:strCache>
                <c:ptCount val="1"/>
                <c:pt idx="0">
                  <c:v>Dīzeļdegviela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Dati_LTDA!$B$60:$C$68</c:f>
              <c:strCache>
                <c:ptCount val="6"/>
                <c:pt idx="0">
                  <c:v>VISI RESPONDENTI, n=152</c:v>
                </c:pt>
                <c:pt idx="1">
                  <c:v>Līdz 5 gadiem, n=17</c:v>
                </c:pt>
                <c:pt idx="2">
                  <c:v>No 5 līdz 10 gadiem, n=78</c:v>
                </c:pt>
                <c:pt idx="3">
                  <c:v>No 11 līdz 15 gadiem, n=32</c:v>
                </c:pt>
                <c:pt idx="4">
                  <c:v>No 16 līdz 20 gadiem, n=18</c:v>
                </c:pt>
                <c:pt idx="5">
                  <c:v>Vairāk par 20 gadiem, n=6</c:v>
                </c:pt>
              </c:strCache>
              <c:extLst/>
            </c:strRef>
          </c:cat>
          <c:val>
            <c:numRef>
              <c:f>Dati_LTDA!$E$60:$E$68</c:f>
              <c:numCache>
                <c:formatCode>###0</c:formatCode>
                <c:ptCount val="6"/>
                <c:pt idx="0">
                  <c:v>98.684210526315795</c:v>
                </c:pt>
                <c:pt idx="1">
                  <c:v>94.117647058823536</c:v>
                </c:pt>
                <c:pt idx="2">
                  <c:v>98.717948717948715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34E2-473E-A605-57F0A55776BE}"/>
            </c:ext>
          </c:extLst>
        </c:ser>
        <c:ser>
          <c:idx val="7"/>
          <c:order val="1"/>
          <c:tx>
            <c:strRef>
              <c:f>Dati_LTDA!$G$59</c:f>
              <c:strCache>
                <c:ptCount val="1"/>
                <c:pt idx="0">
                  <c:v>Benzīns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Dati_LTDA!$B$60:$C$68</c:f>
              <c:strCache>
                <c:ptCount val="6"/>
                <c:pt idx="0">
                  <c:v>VISI RESPONDENTI, n=152</c:v>
                </c:pt>
                <c:pt idx="1">
                  <c:v>Līdz 5 gadiem, n=17</c:v>
                </c:pt>
                <c:pt idx="2">
                  <c:v>No 5 līdz 10 gadiem, n=78</c:v>
                </c:pt>
                <c:pt idx="3">
                  <c:v>No 11 līdz 15 gadiem, n=32</c:v>
                </c:pt>
                <c:pt idx="4">
                  <c:v>No 16 līdz 20 gadiem, n=18</c:v>
                </c:pt>
                <c:pt idx="5">
                  <c:v>Vairāk par 20 gadiem, n=6</c:v>
                </c:pt>
              </c:strCache>
              <c:extLst/>
            </c:strRef>
          </c:cat>
          <c:val>
            <c:numRef>
              <c:f>Dati_LTDA!$G$60:$G$68</c:f>
              <c:numCache>
                <c:formatCode>###0</c:formatCode>
                <c:ptCount val="6"/>
                <c:pt idx="0">
                  <c:v>3.9473684210526314</c:v>
                </c:pt>
                <c:pt idx="1">
                  <c:v>5.882352941176471</c:v>
                </c:pt>
                <c:pt idx="2">
                  <c:v>3.8461538461538463</c:v>
                </c:pt>
                <c:pt idx="3">
                  <c:v>3.125</c:v>
                </c:pt>
                <c:pt idx="4">
                  <c:v>0</c:v>
                </c:pt>
                <c:pt idx="5">
                  <c:v>16.666666666666668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34E2-473E-A605-57F0A55776BE}"/>
            </c:ext>
          </c:extLst>
        </c:ser>
        <c:ser>
          <c:idx val="2"/>
          <c:order val="2"/>
          <c:tx>
            <c:strRef>
              <c:f>Dati_LTDA!$I$59</c:f>
              <c:strCache>
                <c:ptCount val="1"/>
                <c:pt idx="0">
                  <c:v>Elektrība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Dati_LTDA!$B$60:$C$68</c:f>
              <c:strCache>
                <c:ptCount val="6"/>
                <c:pt idx="0">
                  <c:v>VISI RESPONDENTI, n=152</c:v>
                </c:pt>
                <c:pt idx="1">
                  <c:v>Līdz 5 gadiem, n=17</c:v>
                </c:pt>
                <c:pt idx="2">
                  <c:v>No 5 līdz 10 gadiem, n=78</c:v>
                </c:pt>
                <c:pt idx="3">
                  <c:v>No 11 līdz 15 gadiem, n=32</c:v>
                </c:pt>
                <c:pt idx="4">
                  <c:v>No 16 līdz 20 gadiem, n=18</c:v>
                </c:pt>
                <c:pt idx="5">
                  <c:v>Vairāk par 20 gadiem, n=6</c:v>
                </c:pt>
              </c:strCache>
              <c:extLst/>
            </c:strRef>
          </c:cat>
          <c:val>
            <c:numRef>
              <c:f>Dati_LTDA!$I$60:$I$68</c:f>
              <c:numCache>
                <c:formatCode>###0</c:formatCode>
                <c:ptCount val="6"/>
                <c:pt idx="0">
                  <c:v>1.9736842105263157</c:v>
                </c:pt>
                <c:pt idx="1">
                  <c:v>5.882352941176471</c:v>
                </c:pt>
                <c:pt idx="2">
                  <c:v>2.5641025641025643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34E2-473E-A605-57F0A55776BE}"/>
            </c:ext>
          </c:extLst>
        </c:ser>
        <c:ser>
          <c:idx val="6"/>
          <c:order val="3"/>
          <c:tx>
            <c:strRef>
              <c:f>Dati_LTDA!$K$59</c:f>
              <c:strCache>
                <c:ptCount val="1"/>
                <c:pt idx="0">
                  <c:v>LPG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Dati_LTDA!$B$60:$C$68</c:f>
              <c:strCache>
                <c:ptCount val="6"/>
                <c:pt idx="0">
                  <c:v>VISI RESPONDENTI, n=152</c:v>
                </c:pt>
                <c:pt idx="1">
                  <c:v>Līdz 5 gadiem, n=17</c:v>
                </c:pt>
                <c:pt idx="2">
                  <c:v>No 5 līdz 10 gadiem, n=78</c:v>
                </c:pt>
                <c:pt idx="3">
                  <c:v>No 11 līdz 15 gadiem, n=32</c:v>
                </c:pt>
                <c:pt idx="4">
                  <c:v>No 16 līdz 20 gadiem, n=18</c:v>
                </c:pt>
                <c:pt idx="5">
                  <c:v>Vairāk par 20 gadiem, n=6</c:v>
                </c:pt>
              </c:strCache>
              <c:extLst/>
            </c:strRef>
          </c:cat>
          <c:val>
            <c:numRef>
              <c:f>Dati_LTDA!$K$60:$K$68</c:f>
              <c:numCache>
                <c:formatCode>###0</c:formatCode>
                <c:ptCount val="6"/>
                <c:pt idx="0">
                  <c:v>1.3157894736842106</c:v>
                </c:pt>
                <c:pt idx="1">
                  <c:v>5.882352941176471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16.666666666666668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3-34E2-473E-A605-57F0A55776B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7"/>
        <c:axId val="372230648"/>
        <c:axId val="372230256"/>
        <c:extLst/>
      </c:barChart>
      <c:catAx>
        <c:axId val="372230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2230256"/>
        <c:crosses val="autoZero"/>
        <c:auto val="1"/>
        <c:lblAlgn val="ctr"/>
        <c:lblOffset val="100"/>
        <c:noMultiLvlLbl val="0"/>
      </c:catAx>
      <c:valAx>
        <c:axId val="3722302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none"/>
        <c:minorTickMark val="none"/>
        <c:tickLblPos val="nextTo"/>
        <c:crossAx val="372230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870827532818242"/>
          <c:y val="5.6133712452610091E-2"/>
          <c:w val="0.76746457549369862"/>
          <c:h val="7.89964275298920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  <c:userShapes r:id="rId4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</c:rich>
      </c:tx>
      <c:layout>
        <c:manualLayout>
          <c:xMode val="edge"/>
          <c:yMode val="edge"/>
          <c:x val="0.95855302929705499"/>
          <c:y val="9.7222222222222224E-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title>
    <c:autoTitleDeleted val="0"/>
    <c:plotArea>
      <c:layout>
        <c:manualLayout>
          <c:layoutTarget val="inner"/>
          <c:xMode val="edge"/>
          <c:yMode val="edge"/>
          <c:x val="4.0256569170618803E-2"/>
          <c:y val="0.17997739865850101"/>
          <c:w val="0.94362089754523637"/>
          <c:h val="0.68491469816272965"/>
        </c:manualLayout>
      </c:layout>
      <c:barChart>
        <c:barDir val="col"/>
        <c:grouping val="clustered"/>
        <c:varyColors val="0"/>
        <c:ser>
          <c:idx val="3"/>
          <c:order val="0"/>
          <c:tx>
            <c:strRef>
              <c:f>Dati_LTDA!$E$59</c:f>
              <c:strCache>
                <c:ptCount val="1"/>
                <c:pt idx="0">
                  <c:v>Dīzeļdegviela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Dati_LTDA!$B$60:$C$68</c:f>
              <c:strCache>
                <c:ptCount val="6"/>
                <c:pt idx="0">
                  <c:v>VISI RESPONDENTI, n=152</c:v>
                </c:pt>
                <c:pt idx="1">
                  <c:v>Līdz 5 gadiem, n=17</c:v>
                </c:pt>
                <c:pt idx="2">
                  <c:v>No 5 līdz 10 gadiem, n=78</c:v>
                </c:pt>
                <c:pt idx="3">
                  <c:v>No 11 līdz 15 gadiem, n=32</c:v>
                </c:pt>
                <c:pt idx="4">
                  <c:v>No 16 līdz 20 gadiem, n=18</c:v>
                </c:pt>
                <c:pt idx="5">
                  <c:v>Vairāk par 20 gadiem, n=6</c:v>
                </c:pt>
              </c:strCache>
              <c:extLst/>
            </c:strRef>
          </c:cat>
          <c:val>
            <c:numRef>
              <c:f>Dati_LTDA!$E$60:$E$68</c:f>
              <c:numCache>
                <c:formatCode>###0</c:formatCode>
                <c:ptCount val="6"/>
                <c:pt idx="0">
                  <c:v>98.684210526315795</c:v>
                </c:pt>
                <c:pt idx="1">
                  <c:v>94.117647058823536</c:v>
                </c:pt>
                <c:pt idx="2">
                  <c:v>98.717948717948715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5173-4929-8A97-F7A612662A15}"/>
            </c:ext>
          </c:extLst>
        </c:ser>
        <c:ser>
          <c:idx val="7"/>
          <c:order val="1"/>
          <c:tx>
            <c:strRef>
              <c:f>Dati_LTDA!$G$59</c:f>
              <c:strCache>
                <c:ptCount val="1"/>
                <c:pt idx="0">
                  <c:v>Benzīns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Dati_LTDA!$B$60:$C$68</c:f>
              <c:strCache>
                <c:ptCount val="6"/>
                <c:pt idx="0">
                  <c:v>VISI RESPONDENTI, n=152</c:v>
                </c:pt>
                <c:pt idx="1">
                  <c:v>Līdz 5 gadiem, n=17</c:v>
                </c:pt>
                <c:pt idx="2">
                  <c:v>No 5 līdz 10 gadiem, n=78</c:v>
                </c:pt>
                <c:pt idx="3">
                  <c:v>No 11 līdz 15 gadiem, n=32</c:v>
                </c:pt>
                <c:pt idx="4">
                  <c:v>No 16 līdz 20 gadiem, n=18</c:v>
                </c:pt>
                <c:pt idx="5">
                  <c:v>Vairāk par 20 gadiem, n=6</c:v>
                </c:pt>
              </c:strCache>
              <c:extLst/>
            </c:strRef>
          </c:cat>
          <c:val>
            <c:numRef>
              <c:f>Dati_LTDA!$G$60:$G$68</c:f>
              <c:numCache>
                <c:formatCode>###0</c:formatCode>
                <c:ptCount val="6"/>
                <c:pt idx="0">
                  <c:v>3.9473684210526314</c:v>
                </c:pt>
                <c:pt idx="1">
                  <c:v>5.882352941176471</c:v>
                </c:pt>
                <c:pt idx="2">
                  <c:v>3.8461538461538463</c:v>
                </c:pt>
                <c:pt idx="3">
                  <c:v>3.125</c:v>
                </c:pt>
                <c:pt idx="4">
                  <c:v>0</c:v>
                </c:pt>
                <c:pt idx="5">
                  <c:v>16.666666666666668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5173-4929-8A97-F7A612662A15}"/>
            </c:ext>
          </c:extLst>
        </c:ser>
        <c:ser>
          <c:idx val="2"/>
          <c:order val="2"/>
          <c:tx>
            <c:strRef>
              <c:f>Dati_LTDA!$I$59</c:f>
              <c:strCache>
                <c:ptCount val="1"/>
                <c:pt idx="0">
                  <c:v>Elektrība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Dati_LTDA!$B$60:$C$68</c:f>
              <c:strCache>
                <c:ptCount val="6"/>
                <c:pt idx="0">
                  <c:v>VISI RESPONDENTI, n=152</c:v>
                </c:pt>
                <c:pt idx="1">
                  <c:v>Līdz 5 gadiem, n=17</c:v>
                </c:pt>
                <c:pt idx="2">
                  <c:v>No 5 līdz 10 gadiem, n=78</c:v>
                </c:pt>
                <c:pt idx="3">
                  <c:v>No 11 līdz 15 gadiem, n=32</c:v>
                </c:pt>
                <c:pt idx="4">
                  <c:v>No 16 līdz 20 gadiem, n=18</c:v>
                </c:pt>
                <c:pt idx="5">
                  <c:v>Vairāk par 20 gadiem, n=6</c:v>
                </c:pt>
              </c:strCache>
              <c:extLst/>
            </c:strRef>
          </c:cat>
          <c:val>
            <c:numRef>
              <c:f>Dati_LTDA!$I$60:$I$68</c:f>
              <c:numCache>
                <c:formatCode>###0</c:formatCode>
                <c:ptCount val="6"/>
                <c:pt idx="0">
                  <c:v>1.9736842105263157</c:v>
                </c:pt>
                <c:pt idx="1">
                  <c:v>5.882352941176471</c:v>
                </c:pt>
                <c:pt idx="2">
                  <c:v>2.5641025641025643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5173-4929-8A97-F7A612662A15}"/>
            </c:ext>
          </c:extLst>
        </c:ser>
        <c:ser>
          <c:idx val="6"/>
          <c:order val="3"/>
          <c:tx>
            <c:strRef>
              <c:f>Dati_LTDA!$K$59</c:f>
              <c:strCache>
                <c:ptCount val="1"/>
                <c:pt idx="0">
                  <c:v>LPG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Dati_LTDA!$B$60:$C$68</c:f>
              <c:strCache>
                <c:ptCount val="6"/>
                <c:pt idx="0">
                  <c:v>VISI RESPONDENTI, n=152</c:v>
                </c:pt>
                <c:pt idx="1">
                  <c:v>Līdz 5 gadiem, n=17</c:v>
                </c:pt>
                <c:pt idx="2">
                  <c:v>No 5 līdz 10 gadiem, n=78</c:v>
                </c:pt>
                <c:pt idx="3">
                  <c:v>No 11 līdz 15 gadiem, n=32</c:v>
                </c:pt>
                <c:pt idx="4">
                  <c:v>No 16 līdz 20 gadiem, n=18</c:v>
                </c:pt>
                <c:pt idx="5">
                  <c:v>Vairāk par 20 gadiem, n=6</c:v>
                </c:pt>
              </c:strCache>
              <c:extLst/>
            </c:strRef>
          </c:cat>
          <c:val>
            <c:numRef>
              <c:f>Dati_LTDA!$K$60:$K$68</c:f>
              <c:numCache>
                <c:formatCode>###0</c:formatCode>
                <c:ptCount val="6"/>
                <c:pt idx="0">
                  <c:v>1.3157894736842106</c:v>
                </c:pt>
                <c:pt idx="1">
                  <c:v>5.882352941176471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16.666666666666668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3-5173-4929-8A97-F7A612662A1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7"/>
        <c:axId val="372228688"/>
        <c:axId val="372229080"/>
        <c:extLst/>
      </c:barChart>
      <c:catAx>
        <c:axId val="372228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2229080"/>
        <c:crosses val="autoZero"/>
        <c:auto val="1"/>
        <c:lblAlgn val="ctr"/>
        <c:lblOffset val="100"/>
        <c:noMultiLvlLbl val="0"/>
      </c:catAx>
      <c:valAx>
        <c:axId val="3722290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none"/>
        <c:minorTickMark val="none"/>
        <c:tickLblPos val="nextTo"/>
        <c:crossAx val="372228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607628827292629"/>
          <c:y val="5.6133712452610091E-2"/>
          <c:w val="0.49015700300640808"/>
          <c:h val="7.89964275298920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  <c:userShapes r:id="rId4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</c:rich>
      </c:tx>
      <c:layout>
        <c:manualLayout>
          <c:xMode val="edge"/>
          <c:yMode val="edge"/>
          <c:x val="0.95855302929705499"/>
          <c:y val="0.10648148148148148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title>
    <c:autoTitleDeleted val="0"/>
    <c:plotArea>
      <c:layout>
        <c:manualLayout>
          <c:layoutTarget val="inner"/>
          <c:xMode val="edge"/>
          <c:yMode val="edge"/>
          <c:x val="4.0256569170618803E-2"/>
          <c:y val="0.17997739865850101"/>
          <c:w val="0.94362089754523637"/>
          <c:h val="0.68491469816272965"/>
        </c:manualLayout>
      </c:layout>
      <c:barChart>
        <c:barDir val="col"/>
        <c:grouping val="clustered"/>
        <c:varyColors val="0"/>
        <c:ser>
          <c:idx val="3"/>
          <c:order val="0"/>
          <c:tx>
            <c:strRef>
              <c:f>Dati_LTDA!$E$43</c:f>
              <c:strCache>
                <c:ptCount val="1"/>
                <c:pt idx="0">
                  <c:v>Dīzeļdegviela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Dati_LTDA!$B$44:$C$49</c:f>
              <c:strCache>
                <c:ptCount val="6"/>
                <c:pt idx="0">
                  <c:v>VISI RESPONDENTI, n=152</c:v>
                </c:pt>
                <c:pt idx="1">
                  <c:v>1-9 kravas auto, n=46</c:v>
                </c:pt>
                <c:pt idx="2">
                  <c:v>10-96 kravas auto, n=63</c:v>
                </c:pt>
                <c:pt idx="3">
                  <c:v>20-29 kravas auto, n=17</c:v>
                </c:pt>
                <c:pt idx="4">
                  <c:v>30-49 kravas auto, n=15</c:v>
                </c:pt>
                <c:pt idx="5">
                  <c:v>50-96 kravas auto, n=11</c:v>
                </c:pt>
              </c:strCache>
            </c:strRef>
          </c:cat>
          <c:val>
            <c:numRef>
              <c:f>Dati_LTDA!$E$44:$E$49</c:f>
              <c:numCache>
                <c:formatCode>###0</c:formatCode>
                <c:ptCount val="6"/>
                <c:pt idx="0">
                  <c:v>98.684210526315795</c:v>
                </c:pt>
                <c:pt idx="1">
                  <c:v>97.826086956521735</c:v>
                </c:pt>
                <c:pt idx="2">
                  <c:v>100</c:v>
                </c:pt>
                <c:pt idx="3">
                  <c:v>94.117647058823536</c:v>
                </c:pt>
                <c:pt idx="4">
                  <c:v>100</c:v>
                </c:pt>
                <c:pt idx="5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355-4B1F-B905-CF380A84A6A3}"/>
            </c:ext>
          </c:extLst>
        </c:ser>
        <c:ser>
          <c:idx val="7"/>
          <c:order val="1"/>
          <c:tx>
            <c:strRef>
              <c:f>Dati_LTDA!$G$43</c:f>
              <c:strCache>
                <c:ptCount val="1"/>
                <c:pt idx="0">
                  <c:v>Benzīns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Dati_LTDA!$B$44:$C$49</c:f>
              <c:strCache>
                <c:ptCount val="6"/>
                <c:pt idx="0">
                  <c:v>VISI RESPONDENTI, n=152</c:v>
                </c:pt>
                <c:pt idx="1">
                  <c:v>1-9 kravas auto, n=46</c:v>
                </c:pt>
                <c:pt idx="2">
                  <c:v>10-96 kravas auto, n=63</c:v>
                </c:pt>
                <c:pt idx="3">
                  <c:v>20-29 kravas auto, n=17</c:v>
                </c:pt>
                <c:pt idx="4">
                  <c:v>30-49 kravas auto, n=15</c:v>
                </c:pt>
                <c:pt idx="5">
                  <c:v>50-96 kravas auto, n=11</c:v>
                </c:pt>
              </c:strCache>
            </c:strRef>
          </c:cat>
          <c:val>
            <c:numRef>
              <c:f>Dati_LTDA!$G$44:$G$49</c:f>
              <c:numCache>
                <c:formatCode>###0</c:formatCode>
                <c:ptCount val="6"/>
                <c:pt idx="0">
                  <c:v>3.9473684210526314</c:v>
                </c:pt>
                <c:pt idx="1">
                  <c:v>6.5217391304347823</c:v>
                </c:pt>
                <c:pt idx="2">
                  <c:v>4.7619047619047619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355-4B1F-B905-CF380A84A6A3}"/>
            </c:ext>
          </c:extLst>
        </c:ser>
        <c:ser>
          <c:idx val="2"/>
          <c:order val="2"/>
          <c:tx>
            <c:strRef>
              <c:f>Dati_LTDA!$I$43</c:f>
              <c:strCache>
                <c:ptCount val="1"/>
                <c:pt idx="0">
                  <c:v>Elektrība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Dati_LTDA!$B$44:$C$49</c:f>
              <c:strCache>
                <c:ptCount val="6"/>
                <c:pt idx="0">
                  <c:v>VISI RESPONDENTI, n=152</c:v>
                </c:pt>
                <c:pt idx="1">
                  <c:v>1-9 kravas auto, n=46</c:v>
                </c:pt>
                <c:pt idx="2">
                  <c:v>10-96 kravas auto, n=63</c:v>
                </c:pt>
                <c:pt idx="3">
                  <c:v>20-29 kravas auto, n=17</c:v>
                </c:pt>
                <c:pt idx="4">
                  <c:v>30-49 kravas auto, n=15</c:v>
                </c:pt>
                <c:pt idx="5">
                  <c:v>50-96 kravas auto, n=11</c:v>
                </c:pt>
              </c:strCache>
            </c:strRef>
          </c:cat>
          <c:val>
            <c:numRef>
              <c:f>Dati_LTDA!$I$44:$I$49</c:f>
              <c:numCache>
                <c:formatCode>###0</c:formatCode>
                <c:ptCount val="6"/>
                <c:pt idx="0">
                  <c:v>1.9736842105263157</c:v>
                </c:pt>
                <c:pt idx="1">
                  <c:v>0</c:v>
                </c:pt>
                <c:pt idx="2">
                  <c:v>0</c:v>
                </c:pt>
                <c:pt idx="3">
                  <c:v>11.764705882352942</c:v>
                </c:pt>
                <c:pt idx="4">
                  <c:v>0</c:v>
                </c:pt>
                <c:pt idx="5">
                  <c:v>9.0909090909090917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355-4B1F-B905-CF380A84A6A3}"/>
            </c:ext>
          </c:extLst>
        </c:ser>
        <c:ser>
          <c:idx val="6"/>
          <c:order val="3"/>
          <c:tx>
            <c:strRef>
              <c:f>Dati_LTDA!$K$43</c:f>
              <c:strCache>
                <c:ptCount val="1"/>
                <c:pt idx="0">
                  <c:v>LPG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Dati_LTDA!$B$44:$C$49</c:f>
              <c:strCache>
                <c:ptCount val="6"/>
                <c:pt idx="0">
                  <c:v>VISI RESPONDENTI, n=152</c:v>
                </c:pt>
                <c:pt idx="1">
                  <c:v>1-9 kravas auto, n=46</c:v>
                </c:pt>
                <c:pt idx="2">
                  <c:v>10-96 kravas auto, n=63</c:v>
                </c:pt>
                <c:pt idx="3">
                  <c:v>20-29 kravas auto, n=17</c:v>
                </c:pt>
                <c:pt idx="4">
                  <c:v>30-49 kravas auto, n=15</c:v>
                </c:pt>
                <c:pt idx="5">
                  <c:v>50-96 kravas auto, n=11</c:v>
                </c:pt>
              </c:strCache>
            </c:strRef>
          </c:cat>
          <c:val>
            <c:numRef>
              <c:f>Dati_LTDA!$K$44:$K$49</c:f>
              <c:numCache>
                <c:formatCode>###0</c:formatCode>
                <c:ptCount val="6"/>
                <c:pt idx="0">
                  <c:v>1.3157894736842106</c:v>
                </c:pt>
                <c:pt idx="1">
                  <c:v>0</c:v>
                </c:pt>
                <c:pt idx="2">
                  <c:v>3.1746031746031744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355-4B1F-B905-CF380A84A6A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7"/>
        <c:axId val="373621624"/>
        <c:axId val="373618880"/>
        <c:extLst/>
      </c:barChart>
      <c:catAx>
        <c:axId val="373621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3618880"/>
        <c:crosses val="autoZero"/>
        <c:auto val="1"/>
        <c:lblAlgn val="ctr"/>
        <c:lblOffset val="100"/>
        <c:noMultiLvlLbl val="0"/>
      </c:catAx>
      <c:valAx>
        <c:axId val="3736188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none"/>
        <c:minorTickMark val="none"/>
        <c:tickLblPos val="nextTo"/>
        <c:crossAx val="3736216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123952828768288"/>
          <c:y val="5.6133712452610091E-2"/>
          <c:w val="0.48693249634957914"/>
          <c:h val="7.89964275298920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F27-4C22-9105-71B47D3D57C8}"/>
              </c:ext>
            </c:extLst>
          </c:dPt>
          <c:dPt>
            <c:idx val="1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F27-4C22-9105-71B47D3D57C8}"/>
              </c:ext>
            </c:extLst>
          </c:dPt>
          <c:dPt>
            <c:idx val="2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F27-4C22-9105-71B47D3D57C8}"/>
              </c:ext>
            </c:extLst>
          </c:dPt>
          <c:dPt>
            <c:idx val="3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F27-4C22-9105-71B47D3D57C8}"/>
              </c:ext>
            </c:extLst>
          </c:dPt>
          <c:dPt>
            <c:idx val="4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F27-4C22-9105-71B47D3D57C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Noteikti JĀ</a:t>
                    </a:r>
                  </a:p>
                  <a:p>
                    <a:fld id="{2BA236C5-BCF7-4798-8720-B51152D82ECF}" type="VALUE">
                      <a:rPr lang="en-US" b="1"/>
                      <a:pPr/>
                      <a:t>[VALUE]</a:t>
                    </a:fld>
                    <a:r>
                      <a:rPr lang="en-US" b="1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4F27-4C22-9105-71B47D3D57C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Drīzāk JĀ</a:t>
                    </a:r>
                  </a:p>
                  <a:p>
                    <a:fld id="{A11BE177-49DD-44BD-BA22-39735AD533CB}" type="VALUE">
                      <a:rPr lang="en-US" b="1"/>
                      <a:pPr/>
                      <a:t>[VALUE]</a:t>
                    </a:fld>
                    <a:r>
                      <a:rPr lang="en-US" b="1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F27-4C22-9105-71B47D3D57C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Drīzāk NĒ</a:t>
                    </a:r>
                  </a:p>
                  <a:p>
                    <a:fld id="{B955BB49-7DCA-40FD-8163-094907AF4429}" type="VALUE">
                      <a:rPr lang="en-US" b="1"/>
                      <a:pPr/>
                      <a:t>[VALUE]</a:t>
                    </a:fld>
                    <a:r>
                      <a:rPr lang="en-US" b="1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4F27-4C22-9105-71B47D3D57C8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Noteikti NĒ</a:t>
                    </a:r>
                  </a:p>
                  <a:p>
                    <a:fld id="{946B8386-C411-4368-B619-319FA81E436E}" type="VALUE">
                      <a:rPr lang="en-US" b="1"/>
                      <a:pPr/>
                      <a:t>[VALUE]</a:t>
                    </a:fld>
                    <a:r>
                      <a:rPr lang="en-US" b="1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4F27-4C22-9105-71B47D3D57C8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Grūti pateikt</a:t>
                    </a:r>
                  </a:p>
                  <a:p>
                    <a:fld id="{80DBE8E6-45A6-42B4-8297-643B8433FAFC}" type="VALUE">
                      <a:rPr lang="en-US" b="1"/>
                      <a:pPr/>
                      <a:t>[VALUE]</a:t>
                    </a:fld>
                    <a:r>
                      <a:rPr lang="en-US" b="1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4F27-4C22-9105-71B47D3D57C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Dati_LTDA!$B$74:$B$78</c:f>
              <c:strCache>
                <c:ptCount val="5"/>
                <c:pt idx="0">
                  <c:v>Noteikti JĀ</c:v>
                </c:pt>
                <c:pt idx="1">
                  <c:v>Drīzāk JĀ</c:v>
                </c:pt>
                <c:pt idx="2">
                  <c:v>Drīzāk NĒ</c:v>
                </c:pt>
                <c:pt idx="3">
                  <c:v>Noteikti NĒ</c:v>
                </c:pt>
                <c:pt idx="4">
                  <c:v>Grūti pateikt</c:v>
                </c:pt>
              </c:strCache>
            </c:strRef>
          </c:cat>
          <c:val>
            <c:numRef>
              <c:f>Dati_LTDA!$C$74:$C$78</c:f>
              <c:numCache>
                <c:formatCode>###0</c:formatCode>
                <c:ptCount val="5"/>
                <c:pt idx="0">
                  <c:v>35.526315789473685</c:v>
                </c:pt>
                <c:pt idx="1">
                  <c:v>27.631578947368421</c:v>
                </c:pt>
                <c:pt idx="2">
                  <c:v>18.421052631578949</c:v>
                </c:pt>
                <c:pt idx="3">
                  <c:v>6.5789473684210522</c:v>
                </c:pt>
                <c:pt idx="4">
                  <c:v>11.842105263157896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4F27-4C22-9105-71B47D3D57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  <c:userShapes r:id="rId4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900"/>
            </a:pPr>
            <a:r>
              <a:rPr lang="lv-LV" sz="900"/>
              <a:t>%</a:t>
            </a:r>
          </a:p>
        </c:rich>
      </c:tx>
      <c:layout>
        <c:manualLayout>
          <c:xMode val="edge"/>
          <c:yMode val="edge"/>
          <c:x val="0.96763904814516066"/>
          <c:y val="5.0229277592757179E-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  <a:effectLst>
          <a:outerShdw dist="35921" dir="2700000" algn="br">
            <a:srgbClr val="000000"/>
          </a:outerShdw>
        </a:effectLst>
      </c:spPr>
    </c:title>
    <c:autoTitleDeleted val="0"/>
    <c:plotArea>
      <c:layout>
        <c:manualLayout>
          <c:layoutTarget val="inner"/>
          <c:xMode val="edge"/>
          <c:yMode val="edge"/>
          <c:x val="0.3842494807892004"/>
          <c:y val="7.5205368043185963E-2"/>
          <c:w val="0.6157505192107996"/>
          <c:h val="0.9081470389703487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Dati_LTDA!$D$80</c:f>
              <c:strCache>
                <c:ptCount val="1"/>
                <c:pt idx="0">
                  <c:v>.</c:v>
                </c:pt>
              </c:strCache>
            </c:strRef>
          </c:tx>
          <c:spPr>
            <a:noFill/>
          </c:spPr>
          <c:invertIfNegative val="0"/>
          <c:dLbls>
            <c:delete val="1"/>
          </c:dLbls>
          <c:cat>
            <c:strRef>
              <c:f>Dati_LTDA!$B$81:$C$90</c:f>
              <c:strCache>
                <c:ptCount val="10"/>
                <c:pt idx="0">
                  <c:v>VISI RESPONDENTI, n=152</c:v>
                </c:pt>
                <c:pt idx="2">
                  <c:v>1-9 kravas auto, n=46</c:v>
                </c:pt>
                <c:pt idx="3">
                  <c:v>10-96 kravas auto, n=106</c:v>
                </c:pt>
                <c:pt idx="5">
                  <c:v>Līdz 5 gadiem, n=17</c:v>
                </c:pt>
                <c:pt idx="6">
                  <c:v>No 5 līdz 10 gadiem, n=78</c:v>
                </c:pt>
                <c:pt idx="7">
                  <c:v>No 11 līdz 15 gadiem, n=32</c:v>
                </c:pt>
                <c:pt idx="8">
                  <c:v>No 16 līdz 20 gadiem, n=18</c:v>
                </c:pt>
                <c:pt idx="9">
                  <c:v>Vairāk par 20 gadiem, n=6</c:v>
                </c:pt>
              </c:strCache>
            </c:strRef>
          </c:cat>
          <c:val>
            <c:numRef>
              <c:f>Dati_LTDA!$D$81:$D$90</c:f>
              <c:numCache>
                <c:formatCode>0</c:formatCode>
                <c:ptCount val="10"/>
                <c:pt idx="0">
                  <c:v>65.333333333333343</c:v>
                </c:pt>
                <c:pt idx="1">
                  <c:v>90.333333333333343</c:v>
                </c:pt>
                <c:pt idx="2">
                  <c:v>51.202898550724647</c:v>
                </c:pt>
                <c:pt idx="3">
                  <c:v>71.465408805031458</c:v>
                </c:pt>
                <c:pt idx="4">
                  <c:v>90.333333333333343</c:v>
                </c:pt>
                <c:pt idx="5">
                  <c:v>72.686274509803923</c:v>
                </c:pt>
                <c:pt idx="6">
                  <c:v>76.230769230769241</c:v>
                </c:pt>
                <c:pt idx="7">
                  <c:v>68.458333333333343</c:v>
                </c:pt>
                <c:pt idx="8">
                  <c:v>23.666666666666671</c:v>
                </c:pt>
                <c:pt idx="9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A3-4BAA-A114-A5FC460EA7A3}"/>
            </c:ext>
          </c:extLst>
        </c:ser>
        <c:ser>
          <c:idx val="1"/>
          <c:order val="1"/>
          <c:tx>
            <c:strRef>
              <c:f>Dati_LTDA!$E$80</c:f>
              <c:strCache>
                <c:ptCount val="1"/>
                <c:pt idx="0">
                  <c:v>Noteikti NĒ</c:v>
                </c:pt>
              </c:strCache>
            </c:strRef>
          </c:tx>
          <c:spPr>
            <a:solidFill>
              <a:srgbClr val="ED7D31">
                <a:lumMod val="75000"/>
              </a:srgbClr>
            </a:solidFill>
          </c:spPr>
          <c:invertIfNegative val="0"/>
          <c:dLbls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000" b="1">
                      <a:solidFill>
                        <a:sysClr val="windowText" lastClr="000000"/>
                      </a:solidFill>
                    </a:defRPr>
                  </a:pPr>
                  <a:endParaRPr lang="en-LV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76B-48C1-BD12-1E03A03474B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1">
                    <a:solidFill>
                      <a:schemeClr val="bg1"/>
                    </a:solidFill>
                  </a:defRPr>
                </a:pPr>
                <a:endParaRPr lang="en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Dati_LTDA!$B$81:$C$90</c:f>
              <c:strCache>
                <c:ptCount val="10"/>
                <c:pt idx="0">
                  <c:v>VISI RESPONDENTI, n=152</c:v>
                </c:pt>
                <c:pt idx="2">
                  <c:v>1-9 kravas auto, n=46</c:v>
                </c:pt>
                <c:pt idx="3">
                  <c:v>10-96 kravas auto, n=106</c:v>
                </c:pt>
                <c:pt idx="5">
                  <c:v>Līdz 5 gadiem, n=17</c:v>
                </c:pt>
                <c:pt idx="6">
                  <c:v>No 5 līdz 10 gadiem, n=78</c:v>
                </c:pt>
                <c:pt idx="7">
                  <c:v>No 11 līdz 15 gadiem, n=32</c:v>
                </c:pt>
                <c:pt idx="8">
                  <c:v>No 16 līdz 20 gadiem, n=18</c:v>
                </c:pt>
                <c:pt idx="9">
                  <c:v>Vairāk par 20 gadiem, n=6</c:v>
                </c:pt>
              </c:strCache>
            </c:strRef>
          </c:cat>
          <c:val>
            <c:numRef>
              <c:f>Dati_LTDA!$E$81:$E$90</c:f>
              <c:numCache>
                <c:formatCode>General</c:formatCode>
                <c:ptCount val="10"/>
                <c:pt idx="0" formatCode="###0">
                  <c:v>6.5789473684210522</c:v>
                </c:pt>
                <c:pt idx="2" formatCode="###0">
                  <c:v>6.5217391304347823</c:v>
                </c:pt>
                <c:pt idx="3" formatCode="###0">
                  <c:v>6.6037735849056602</c:v>
                </c:pt>
                <c:pt idx="5" formatCode="###0">
                  <c:v>0</c:v>
                </c:pt>
                <c:pt idx="6" formatCode="###0">
                  <c:v>3.8461538461538463</c:v>
                </c:pt>
                <c:pt idx="7" formatCode="###0">
                  <c:v>9.375</c:v>
                </c:pt>
                <c:pt idx="8" formatCode="###0">
                  <c:v>16.666666666666668</c:v>
                </c:pt>
                <c:pt idx="9" formatCode="###0">
                  <c:v>16.666666666666668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A3-4BAA-A114-A5FC460EA7A3}"/>
            </c:ext>
          </c:extLst>
        </c:ser>
        <c:ser>
          <c:idx val="2"/>
          <c:order val="2"/>
          <c:tx>
            <c:strRef>
              <c:f>Dati_LTDA!$F$80</c:f>
              <c:strCache>
                <c:ptCount val="1"/>
                <c:pt idx="0">
                  <c:v>Drīzāk NĒ</c:v>
                </c:pt>
              </c:strCache>
            </c:strRef>
          </c:tx>
          <c:spPr>
            <a:solidFill>
              <a:srgbClr val="ED7D31">
                <a:lumMod val="60000"/>
                <a:lumOff val="40000"/>
              </a:srgbClr>
            </a:solidFill>
          </c:spPr>
          <c:invertIfNegative val="0"/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76B-48C1-BD12-1E03A03474B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1"/>
                </a:pPr>
                <a:endParaRPr lang="en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Dati_LTDA!$B$81:$C$90</c:f>
              <c:strCache>
                <c:ptCount val="10"/>
                <c:pt idx="0">
                  <c:v>VISI RESPONDENTI, n=152</c:v>
                </c:pt>
                <c:pt idx="2">
                  <c:v>1-9 kravas auto, n=46</c:v>
                </c:pt>
                <c:pt idx="3">
                  <c:v>10-96 kravas auto, n=106</c:v>
                </c:pt>
                <c:pt idx="5">
                  <c:v>Līdz 5 gadiem, n=17</c:v>
                </c:pt>
                <c:pt idx="6">
                  <c:v>No 5 līdz 10 gadiem, n=78</c:v>
                </c:pt>
                <c:pt idx="7">
                  <c:v>No 11 līdz 15 gadiem, n=32</c:v>
                </c:pt>
                <c:pt idx="8">
                  <c:v>No 16 līdz 20 gadiem, n=18</c:v>
                </c:pt>
                <c:pt idx="9">
                  <c:v>Vairāk par 20 gadiem, n=6</c:v>
                </c:pt>
              </c:strCache>
            </c:strRef>
          </c:cat>
          <c:val>
            <c:numRef>
              <c:f>Dati_LTDA!$F$81:$F$90</c:f>
              <c:numCache>
                <c:formatCode>General</c:formatCode>
                <c:ptCount val="10"/>
                <c:pt idx="0" formatCode="###0">
                  <c:v>18.421052631578949</c:v>
                </c:pt>
                <c:pt idx="2" formatCode="###0">
                  <c:v>32.608695652173914</c:v>
                </c:pt>
                <c:pt idx="3" formatCode="###0">
                  <c:v>12.264150943396226</c:v>
                </c:pt>
                <c:pt idx="5" formatCode="###0">
                  <c:v>17.647058823529413</c:v>
                </c:pt>
                <c:pt idx="6" formatCode="###0">
                  <c:v>10.256410256410257</c:v>
                </c:pt>
                <c:pt idx="7" formatCode="###0">
                  <c:v>12.5</c:v>
                </c:pt>
                <c:pt idx="8" formatCode="###0">
                  <c:v>50</c:v>
                </c:pt>
                <c:pt idx="9" formatCode="###0">
                  <c:v>66.666666666666671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A3-4BAA-A114-A5FC460EA7A3}"/>
            </c:ext>
          </c:extLst>
        </c:ser>
        <c:ser>
          <c:idx val="3"/>
          <c:order val="3"/>
          <c:tx>
            <c:strRef>
              <c:f>Dati_LTDA!$G$80</c:f>
              <c:strCache>
                <c:ptCount val="1"/>
                <c:pt idx="0">
                  <c:v>Drīzāk JĀ</c:v>
                </c:pt>
              </c:strCache>
            </c:strRef>
          </c:tx>
          <c:spPr>
            <a:solidFill>
              <a:srgbClr val="4472C4">
                <a:lumMod val="60000"/>
                <a:lumOff val="40000"/>
              </a:srgbClr>
            </a:solidFill>
          </c:spPr>
          <c:invertIfNegative val="0"/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76B-48C1-BD12-1E03A03474B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1"/>
                </a:pPr>
                <a:endParaRPr lang="en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Dati_LTDA!$B$81:$C$90</c:f>
              <c:strCache>
                <c:ptCount val="10"/>
                <c:pt idx="0">
                  <c:v>VISI RESPONDENTI, n=152</c:v>
                </c:pt>
                <c:pt idx="2">
                  <c:v>1-9 kravas auto, n=46</c:v>
                </c:pt>
                <c:pt idx="3">
                  <c:v>10-96 kravas auto, n=106</c:v>
                </c:pt>
                <c:pt idx="5">
                  <c:v>Līdz 5 gadiem, n=17</c:v>
                </c:pt>
                <c:pt idx="6">
                  <c:v>No 5 līdz 10 gadiem, n=78</c:v>
                </c:pt>
                <c:pt idx="7">
                  <c:v>No 11 līdz 15 gadiem, n=32</c:v>
                </c:pt>
                <c:pt idx="8">
                  <c:v>No 16 līdz 20 gadiem, n=18</c:v>
                </c:pt>
                <c:pt idx="9">
                  <c:v>Vairāk par 20 gadiem, n=6</c:v>
                </c:pt>
              </c:strCache>
            </c:strRef>
          </c:cat>
          <c:val>
            <c:numRef>
              <c:f>Dati_LTDA!$G$81:$G$90</c:f>
              <c:numCache>
                <c:formatCode>General</c:formatCode>
                <c:ptCount val="10"/>
                <c:pt idx="0" formatCode="###0">
                  <c:v>27.631578947368421</c:v>
                </c:pt>
                <c:pt idx="2" formatCode="###0">
                  <c:v>36.956521739130437</c:v>
                </c:pt>
                <c:pt idx="3" formatCode="###0">
                  <c:v>23.584905660377359</c:v>
                </c:pt>
                <c:pt idx="5" formatCode="###0">
                  <c:v>5.882352941176471</c:v>
                </c:pt>
                <c:pt idx="6" formatCode="###0">
                  <c:v>29.487179487179485</c:v>
                </c:pt>
                <c:pt idx="7" formatCode="###0">
                  <c:v>37.5</c:v>
                </c:pt>
                <c:pt idx="8" formatCode="###0">
                  <c:v>27.777777777777779</c:v>
                </c:pt>
                <c:pt idx="9" formatCode="###0">
                  <c:v>16.666666666666668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A3-4BAA-A114-A5FC460EA7A3}"/>
            </c:ext>
          </c:extLst>
        </c:ser>
        <c:ser>
          <c:idx val="4"/>
          <c:order val="4"/>
          <c:tx>
            <c:strRef>
              <c:f>Dati_LTDA!$H$80</c:f>
              <c:strCache>
                <c:ptCount val="1"/>
                <c:pt idx="0">
                  <c:v>Noteikti JĀ</c:v>
                </c:pt>
              </c:strCache>
            </c:strRef>
          </c:tx>
          <c:spPr>
            <a:solidFill>
              <a:srgbClr val="4472C4">
                <a:lumMod val="75000"/>
              </a:srgbClr>
            </a:solidFill>
          </c:spPr>
          <c:invertIfNegative val="0"/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76B-48C1-BD12-1E03A03474B8}"/>
                </c:ext>
              </c:extLst>
            </c:dLbl>
            <c:dLbl>
              <c:idx val="9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000" b="1">
                      <a:solidFill>
                        <a:sysClr val="windowText" lastClr="000000"/>
                      </a:solidFill>
                    </a:defRPr>
                  </a:pPr>
                  <a:endParaRPr lang="en-LV"/>
                </a:p>
              </c:txPr>
              <c:dLblPos val="inBase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76B-48C1-BD12-1E03A03474B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1">
                    <a:solidFill>
                      <a:schemeClr val="bg1"/>
                    </a:solidFill>
                  </a:defRPr>
                </a:pPr>
                <a:endParaRPr lang="en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Dati_LTDA!$B$81:$C$90</c:f>
              <c:strCache>
                <c:ptCount val="10"/>
                <c:pt idx="0">
                  <c:v>VISI RESPONDENTI, n=152</c:v>
                </c:pt>
                <c:pt idx="2">
                  <c:v>1-9 kravas auto, n=46</c:v>
                </c:pt>
                <c:pt idx="3">
                  <c:v>10-96 kravas auto, n=106</c:v>
                </c:pt>
                <c:pt idx="5">
                  <c:v>Līdz 5 gadiem, n=17</c:v>
                </c:pt>
                <c:pt idx="6">
                  <c:v>No 5 līdz 10 gadiem, n=78</c:v>
                </c:pt>
                <c:pt idx="7">
                  <c:v>No 11 līdz 15 gadiem, n=32</c:v>
                </c:pt>
                <c:pt idx="8">
                  <c:v>No 16 līdz 20 gadiem, n=18</c:v>
                </c:pt>
                <c:pt idx="9">
                  <c:v>Vairāk par 20 gadiem, n=6</c:v>
                </c:pt>
              </c:strCache>
            </c:strRef>
          </c:cat>
          <c:val>
            <c:numRef>
              <c:f>Dati_LTDA!$H$81:$H$90</c:f>
              <c:numCache>
                <c:formatCode>General</c:formatCode>
                <c:ptCount val="10"/>
                <c:pt idx="0" formatCode="###0">
                  <c:v>35.526315789473685</c:v>
                </c:pt>
                <c:pt idx="2" formatCode="###0">
                  <c:v>17.391304347826086</c:v>
                </c:pt>
                <c:pt idx="3" formatCode="###0">
                  <c:v>43.39622641509434</c:v>
                </c:pt>
                <c:pt idx="5" formatCode="###0">
                  <c:v>70.588235294117652</c:v>
                </c:pt>
                <c:pt idx="6" formatCode="###0">
                  <c:v>42.307692307692307</c:v>
                </c:pt>
                <c:pt idx="7" formatCode="###0">
                  <c:v>25</c:v>
                </c:pt>
                <c:pt idx="8" formatCode="###0">
                  <c:v>5.5555555555555554</c:v>
                </c:pt>
                <c:pt idx="9" formatCode="###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FA3-4BAA-A114-A5FC460EA7A3}"/>
            </c:ext>
          </c:extLst>
        </c:ser>
        <c:ser>
          <c:idx val="5"/>
          <c:order val="5"/>
          <c:tx>
            <c:strRef>
              <c:f>Dati_LTDA!$I$80</c:f>
              <c:strCache>
                <c:ptCount val="1"/>
                <c:pt idx="0">
                  <c:v>.</c:v>
                </c:pt>
              </c:strCache>
            </c:strRef>
          </c:tx>
          <c:spPr>
            <a:noFill/>
          </c:spPr>
          <c:invertIfNegative val="0"/>
          <c:dLbls>
            <c:delete val="1"/>
          </c:dLbls>
          <c:cat>
            <c:strRef>
              <c:f>Dati_LTDA!$B$81:$C$90</c:f>
              <c:strCache>
                <c:ptCount val="10"/>
                <c:pt idx="0">
                  <c:v>VISI RESPONDENTI, n=152</c:v>
                </c:pt>
                <c:pt idx="2">
                  <c:v>1-9 kravas auto, n=46</c:v>
                </c:pt>
                <c:pt idx="3">
                  <c:v>10-96 kravas auto, n=106</c:v>
                </c:pt>
                <c:pt idx="5">
                  <c:v>Līdz 5 gadiem, n=17</c:v>
                </c:pt>
                <c:pt idx="6">
                  <c:v>No 5 līdz 10 gadiem, n=78</c:v>
                </c:pt>
                <c:pt idx="7">
                  <c:v>No 11 līdz 15 gadiem, n=32</c:v>
                </c:pt>
                <c:pt idx="8">
                  <c:v>No 16 līdz 20 gadiem, n=18</c:v>
                </c:pt>
                <c:pt idx="9">
                  <c:v>Vairāk par 20 gadiem, n=6</c:v>
                </c:pt>
              </c:strCache>
            </c:strRef>
          </c:cat>
          <c:val>
            <c:numRef>
              <c:f>Dati_LTDA!$I$81:$I$90</c:f>
              <c:numCache>
                <c:formatCode>###0</c:formatCode>
                <c:ptCount val="10"/>
                <c:pt idx="0">
                  <c:v>20.312693498452006</c:v>
                </c:pt>
                <c:pt idx="1">
                  <c:v>83.470588235294116</c:v>
                </c:pt>
                <c:pt idx="2">
                  <c:v>29.122762148337593</c:v>
                </c:pt>
                <c:pt idx="3">
                  <c:v>16.489456159822424</c:v>
                </c:pt>
                <c:pt idx="4">
                  <c:v>83.470588235294116</c:v>
                </c:pt>
                <c:pt idx="5">
                  <c:v>7</c:v>
                </c:pt>
                <c:pt idx="6">
                  <c:v>11.67571644042232</c:v>
                </c:pt>
                <c:pt idx="7">
                  <c:v>20.970588235294116</c:v>
                </c:pt>
                <c:pt idx="8">
                  <c:v>50.13725490196078</c:v>
                </c:pt>
                <c:pt idx="9">
                  <c:v>66.803921568627445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CFA3-4BAA-A114-A5FC460EA7A3}"/>
            </c:ext>
          </c:extLst>
        </c:ser>
        <c:ser>
          <c:idx val="6"/>
          <c:order val="6"/>
          <c:tx>
            <c:strRef>
              <c:f>Dati_LTDA!$J$80</c:f>
              <c:strCache>
                <c:ptCount val="1"/>
                <c:pt idx="0">
                  <c:v>Grūti pateikt</c:v>
                </c:pt>
              </c:strCache>
            </c:strRef>
          </c:tx>
          <c:spPr>
            <a:solidFill>
              <a:srgbClr val="44546A">
                <a:lumMod val="40000"/>
                <a:lumOff val="60000"/>
              </a:srgb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1"/>
                </a:pPr>
                <a:endParaRPr lang="en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Dati_LTDA!$B$81:$C$90</c:f>
              <c:strCache>
                <c:ptCount val="10"/>
                <c:pt idx="0">
                  <c:v>VISI RESPONDENTI, n=152</c:v>
                </c:pt>
                <c:pt idx="2">
                  <c:v>1-9 kravas auto, n=46</c:v>
                </c:pt>
                <c:pt idx="3">
                  <c:v>10-96 kravas auto, n=106</c:v>
                </c:pt>
                <c:pt idx="5">
                  <c:v>Līdz 5 gadiem, n=17</c:v>
                </c:pt>
                <c:pt idx="6">
                  <c:v>No 5 līdz 10 gadiem, n=78</c:v>
                </c:pt>
                <c:pt idx="7">
                  <c:v>No 11 līdz 15 gadiem, n=32</c:v>
                </c:pt>
                <c:pt idx="8">
                  <c:v>No 16 līdz 20 gadiem, n=18</c:v>
                </c:pt>
                <c:pt idx="9">
                  <c:v>Vairāk par 20 gadiem, n=6</c:v>
                </c:pt>
              </c:strCache>
            </c:strRef>
          </c:cat>
          <c:val>
            <c:numRef>
              <c:f>Dati_LTDA!$J$81:$J$90</c:f>
              <c:numCache>
                <c:formatCode>General</c:formatCode>
                <c:ptCount val="10"/>
                <c:pt idx="0" formatCode="###0">
                  <c:v>11.842105263157896</c:v>
                </c:pt>
                <c:pt idx="2" formatCode="###0">
                  <c:v>6.5217391304347823</c:v>
                </c:pt>
                <c:pt idx="3" formatCode="###0">
                  <c:v>14.150943396226415</c:v>
                </c:pt>
                <c:pt idx="5" formatCode="###0">
                  <c:v>5.882352941176471</c:v>
                </c:pt>
                <c:pt idx="6" formatCode="###0">
                  <c:v>14.102564102564102</c:v>
                </c:pt>
                <c:pt idx="7" formatCode="###0">
                  <c:v>15.625</c:v>
                </c:pt>
                <c:pt idx="8" formatCode="###0">
                  <c:v>0</c:v>
                </c:pt>
                <c:pt idx="9" formatCode="###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CFA3-4BAA-A114-A5FC460EA7A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0"/>
        <c:overlap val="100"/>
        <c:axId val="373617704"/>
        <c:axId val="373621232"/>
      </c:barChart>
      <c:catAx>
        <c:axId val="37361770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/>
            </a:pPr>
            <a:endParaRPr lang="en-LV"/>
          </a:p>
        </c:txPr>
        <c:crossAx val="373621232"/>
        <c:crossesAt val="90.3"/>
        <c:auto val="1"/>
        <c:lblAlgn val="ctr"/>
        <c:lblOffset val="100"/>
        <c:tickLblSkip val="1"/>
        <c:tickMarkSkip val="1"/>
        <c:noMultiLvlLbl val="0"/>
      </c:catAx>
      <c:valAx>
        <c:axId val="373621232"/>
        <c:scaling>
          <c:orientation val="minMax"/>
          <c:max val="193"/>
          <c:min val="0"/>
        </c:scaling>
        <c:delete val="1"/>
        <c:axPos val="t"/>
        <c:numFmt formatCode="0" sourceLinked="1"/>
        <c:majorTickMark val="out"/>
        <c:minorTickMark val="none"/>
        <c:tickLblPos val="nextTo"/>
        <c:crossAx val="373617704"/>
        <c:crosses val="autoZero"/>
        <c:crossBetween val="between"/>
      </c:valAx>
      <c:spPr>
        <a:noFill/>
        <a:ln w="3175">
          <a:noFill/>
          <a:prstDash val="solid"/>
        </a:ln>
      </c:spPr>
    </c:plotArea>
    <c:legend>
      <c:legendPos val="r"/>
      <c:legendEntry>
        <c:idx val="5"/>
        <c:delete val="1"/>
      </c:legendEntry>
      <c:layout>
        <c:manualLayout>
          <c:xMode val="edge"/>
          <c:yMode val="edge"/>
          <c:x val="0.43057077409847205"/>
          <c:y val="1.0868991159042178E-3"/>
          <c:w val="0.55451229869978702"/>
          <c:h val="7.5226129237832659E-2"/>
        </c:manualLayout>
      </c:layout>
      <c:overlay val="0"/>
      <c:txPr>
        <a:bodyPr/>
        <a:lstStyle/>
        <a:p>
          <a:pPr>
            <a:defRPr sz="1000"/>
          </a:pPr>
          <a:endParaRPr lang="en-LV"/>
        </a:p>
      </c:txPr>
    </c:legend>
    <c:plotVisOnly val="1"/>
    <c:dispBlanksAs val="gap"/>
    <c:showDLblsOverMax val="0"/>
  </c:chart>
  <c:spPr>
    <a:noFill/>
    <a:ln w="6350">
      <a:noFill/>
    </a:ln>
  </c:spPr>
  <c:txPr>
    <a:bodyPr/>
    <a:lstStyle/>
    <a:p>
      <a:pPr>
        <a:defRPr sz="9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LV"/>
    </a:p>
  </c:txPr>
  <c:externalData r:id="rId2">
    <c:autoUpdate val="0"/>
  </c:externalData>
  <c:userShapes r:id="rId3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lv-LV" sz="900">
                <a:solidFill>
                  <a:schemeClr val="tx1"/>
                </a:solidFill>
              </a:rPr>
              <a:t>%</a:t>
            </a:r>
            <a:endParaRPr lang="en-US" sz="90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92220822397200353"/>
          <c:y val="6.9444444444444448E-2"/>
        </c:manualLayout>
      </c:layout>
      <c:overlay val="0"/>
      <c:spPr>
        <a:noFill/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LV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B9BD5">
                <a:lumMod val="75000"/>
              </a:srgbClr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7A9-45E8-A9C7-9F51AE32D84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Dati_LTDA!$B$112:$B$117</c:f>
              <c:strCache>
                <c:ptCount val="6"/>
                <c:pt idx="0">
                  <c:v>Dīzeļdegviela</c:v>
                </c:pt>
                <c:pt idx="1">
                  <c:v>Elektrība</c:v>
                </c:pt>
                <c:pt idx="2">
                  <c:v>CNG</c:v>
                </c:pt>
                <c:pt idx="3">
                  <c:v>LPG</c:v>
                </c:pt>
                <c:pt idx="4">
                  <c:v>Benzīns</c:v>
                </c:pt>
                <c:pt idx="5">
                  <c:v>Grūti pateikt</c:v>
                </c:pt>
              </c:strCache>
            </c:strRef>
          </c:cat>
          <c:val>
            <c:numRef>
              <c:f>Dati_LTDA!$C$112:$C$117</c:f>
              <c:numCache>
                <c:formatCode>0</c:formatCode>
                <c:ptCount val="6"/>
                <c:pt idx="0">
                  <c:v>91.228070175438603</c:v>
                </c:pt>
                <c:pt idx="1">
                  <c:v>5.2631578947368425</c:v>
                </c:pt>
                <c:pt idx="2">
                  <c:v>3.5087719298245612</c:v>
                </c:pt>
                <c:pt idx="3">
                  <c:v>2.6315789473684212</c:v>
                </c:pt>
                <c:pt idx="4">
                  <c:v>1.7543859649122806</c:v>
                </c:pt>
                <c:pt idx="5">
                  <c:v>6.1403508771929829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7A9-45E8-A9C7-9F51AE32D8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73619664"/>
        <c:axId val="373620056"/>
      </c:barChart>
      <c:catAx>
        <c:axId val="37361966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3620056"/>
        <c:crosses val="autoZero"/>
        <c:auto val="1"/>
        <c:lblAlgn val="ctr"/>
        <c:lblOffset val="100"/>
        <c:noMultiLvlLbl val="0"/>
      </c:catAx>
      <c:valAx>
        <c:axId val="373620056"/>
        <c:scaling>
          <c:orientation val="minMax"/>
        </c:scaling>
        <c:delete val="1"/>
        <c:axPos val="t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crossAx val="373619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4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</c:rich>
      </c:tx>
      <c:layout>
        <c:manualLayout>
          <c:xMode val="edge"/>
          <c:yMode val="edge"/>
          <c:x val="0.95855302929705499"/>
          <c:y val="0.12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title>
    <c:autoTitleDeleted val="0"/>
    <c:plotArea>
      <c:layout>
        <c:manualLayout>
          <c:layoutTarget val="inner"/>
          <c:xMode val="edge"/>
          <c:yMode val="edge"/>
          <c:x val="4.0256569170618803E-2"/>
          <c:y val="0.17997739865850101"/>
          <c:w val="0.94362089754523637"/>
          <c:h val="0.68491469816272965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Dati_LTDA!$E$119</c:f>
              <c:strCache>
                <c:ptCount val="1"/>
                <c:pt idx="0">
                  <c:v>Dīzeļdegviela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Dati_LTDA!$B$120:$C$122</c:f>
              <c:strCache>
                <c:ptCount val="3"/>
                <c:pt idx="0">
                  <c:v>VISI RESPONDENTI, n=114</c:v>
                </c:pt>
                <c:pt idx="1">
                  <c:v>1-9 kravas auto, n=28</c:v>
                </c:pt>
                <c:pt idx="2">
                  <c:v>10-96 kravas auto, n=86</c:v>
                </c:pt>
              </c:strCache>
            </c:strRef>
          </c:cat>
          <c:val>
            <c:numRef>
              <c:f>Dati_LTDA!$E$120:$E$122</c:f>
              <c:numCache>
                <c:formatCode>###0</c:formatCode>
                <c:ptCount val="3"/>
                <c:pt idx="0">
                  <c:v>91.228070175438603</c:v>
                </c:pt>
                <c:pt idx="1">
                  <c:v>92.857142857142861</c:v>
                </c:pt>
                <c:pt idx="2">
                  <c:v>90.697674418604649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11-4FA3-BA89-B64CCBE04FAA}"/>
            </c:ext>
          </c:extLst>
        </c:ser>
        <c:ser>
          <c:idx val="3"/>
          <c:order val="1"/>
          <c:tx>
            <c:strRef>
              <c:f>Dati_LTDA!$G$119</c:f>
              <c:strCache>
                <c:ptCount val="1"/>
                <c:pt idx="0">
                  <c:v>Elektrība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Dati_LTDA!$B$120:$C$122</c:f>
              <c:strCache>
                <c:ptCount val="3"/>
                <c:pt idx="0">
                  <c:v>VISI RESPONDENTI, n=114</c:v>
                </c:pt>
                <c:pt idx="1">
                  <c:v>1-9 kravas auto, n=28</c:v>
                </c:pt>
                <c:pt idx="2">
                  <c:v>10-96 kravas auto, n=86</c:v>
                </c:pt>
              </c:strCache>
            </c:strRef>
          </c:cat>
          <c:val>
            <c:numRef>
              <c:f>Dati_LTDA!$G$120:$G$122</c:f>
              <c:numCache>
                <c:formatCode>###0</c:formatCode>
                <c:ptCount val="3"/>
                <c:pt idx="0">
                  <c:v>5.2631578947368425</c:v>
                </c:pt>
                <c:pt idx="1">
                  <c:v>7.1428571428571432</c:v>
                </c:pt>
                <c:pt idx="2">
                  <c:v>4.6511627906976747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D11-4FA3-BA89-B64CCBE04FAA}"/>
            </c:ext>
          </c:extLst>
        </c:ser>
        <c:ser>
          <c:idx val="5"/>
          <c:order val="2"/>
          <c:tx>
            <c:strRef>
              <c:f>Dati_LTDA!$I$119</c:f>
              <c:strCache>
                <c:ptCount val="1"/>
                <c:pt idx="0">
                  <c:v>CNG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Dati_LTDA!$B$120:$C$122</c:f>
              <c:strCache>
                <c:ptCount val="3"/>
                <c:pt idx="0">
                  <c:v>VISI RESPONDENTI, n=114</c:v>
                </c:pt>
                <c:pt idx="1">
                  <c:v>1-9 kravas auto, n=28</c:v>
                </c:pt>
                <c:pt idx="2">
                  <c:v>10-96 kravas auto, n=86</c:v>
                </c:pt>
              </c:strCache>
            </c:strRef>
          </c:cat>
          <c:val>
            <c:numRef>
              <c:f>Dati_LTDA!$I$120:$I$122</c:f>
              <c:numCache>
                <c:formatCode>###0</c:formatCode>
                <c:ptCount val="3"/>
                <c:pt idx="0">
                  <c:v>3.5087719298245612</c:v>
                </c:pt>
                <c:pt idx="1">
                  <c:v>7.1428571428571432</c:v>
                </c:pt>
                <c:pt idx="2">
                  <c:v>2.3255813953488373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D11-4FA3-BA89-B64CCBE04FAA}"/>
            </c:ext>
          </c:extLst>
        </c:ser>
        <c:ser>
          <c:idx val="7"/>
          <c:order val="3"/>
          <c:tx>
            <c:strRef>
              <c:f>Dati_LTDA!$K$119</c:f>
              <c:strCache>
                <c:ptCount val="1"/>
                <c:pt idx="0">
                  <c:v>LPG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Dati_LTDA!$B$120:$C$122</c:f>
              <c:strCache>
                <c:ptCount val="3"/>
                <c:pt idx="0">
                  <c:v>VISI RESPONDENTI, n=114</c:v>
                </c:pt>
                <c:pt idx="1">
                  <c:v>1-9 kravas auto, n=28</c:v>
                </c:pt>
                <c:pt idx="2">
                  <c:v>10-96 kravas auto, n=86</c:v>
                </c:pt>
              </c:strCache>
            </c:strRef>
          </c:cat>
          <c:val>
            <c:numRef>
              <c:f>Dati_LTDA!$K$120:$K$122</c:f>
              <c:numCache>
                <c:formatCode>###0</c:formatCode>
                <c:ptCount val="3"/>
                <c:pt idx="0">
                  <c:v>2.6315789473684212</c:v>
                </c:pt>
                <c:pt idx="1">
                  <c:v>3.5714285714285716</c:v>
                </c:pt>
                <c:pt idx="2">
                  <c:v>2.3255813953488373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D11-4FA3-BA89-B64CCBE04FAA}"/>
            </c:ext>
          </c:extLst>
        </c:ser>
        <c:ser>
          <c:idx val="9"/>
          <c:order val="4"/>
          <c:tx>
            <c:strRef>
              <c:f>Dati_LTDA!$M$119</c:f>
              <c:strCache>
                <c:ptCount val="1"/>
                <c:pt idx="0">
                  <c:v>Benzīns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Dati_LTDA!$B$120:$C$122</c:f>
              <c:strCache>
                <c:ptCount val="3"/>
                <c:pt idx="0">
                  <c:v>VISI RESPONDENTI, n=114</c:v>
                </c:pt>
                <c:pt idx="1">
                  <c:v>1-9 kravas auto, n=28</c:v>
                </c:pt>
                <c:pt idx="2">
                  <c:v>10-96 kravas auto, n=86</c:v>
                </c:pt>
              </c:strCache>
            </c:strRef>
          </c:cat>
          <c:val>
            <c:numRef>
              <c:f>Dati_LTDA!$M$120:$M$122</c:f>
              <c:numCache>
                <c:formatCode>###0</c:formatCode>
                <c:ptCount val="3"/>
                <c:pt idx="0">
                  <c:v>1.7543859649122806</c:v>
                </c:pt>
                <c:pt idx="1">
                  <c:v>0</c:v>
                </c:pt>
                <c:pt idx="2">
                  <c:v>2.3255813953488373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D11-4FA3-BA89-B64CCBE04FAA}"/>
            </c:ext>
          </c:extLst>
        </c:ser>
        <c:ser>
          <c:idx val="11"/>
          <c:order val="5"/>
          <c:tx>
            <c:strRef>
              <c:f>Dati_LTDA!$O$119</c:f>
              <c:strCache>
                <c:ptCount val="1"/>
                <c:pt idx="0">
                  <c:v>Grūti pateikt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Dati_LTDA!$B$120:$C$122</c:f>
              <c:strCache>
                <c:ptCount val="3"/>
                <c:pt idx="0">
                  <c:v>VISI RESPONDENTI, n=114</c:v>
                </c:pt>
                <c:pt idx="1">
                  <c:v>1-9 kravas auto, n=28</c:v>
                </c:pt>
                <c:pt idx="2">
                  <c:v>10-96 kravas auto, n=86</c:v>
                </c:pt>
              </c:strCache>
            </c:strRef>
          </c:cat>
          <c:val>
            <c:numRef>
              <c:f>Dati_LTDA!$O$120:$O$122</c:f>
              <c:numCache>
                <c:formatCode>###0</c:formatCode>
                <c:ptCount val="3"/>
                <c:pt idx="0">
                  <c:v>6.1403508771929829</c:v>
                </c:pt>
                <c:pt idx="1">
                  <c:v>7.1428571428571432</c:v>
                </c:pt>
                <c:pt idx="2">
                  <c:v>5.8139534883720927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D11-4FA3-BA89-B64CCBE04FA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73622016"/>
        <c:axId val="373618096"/>
        <c:extLst/>
      </c:barChart>
      <c:catAx>
        <c:axId val="373622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3618096"/>
        <c:crosses val="autoZero"/>
        <c:auto val="1"/>
        <c:lblAlgn val="ctr"/>
        <c:lblOffset val="100"/>
        <c:noMultiLvlLbl val="0"/>
      </c:catAx>
      <c:valAx>
        <c:axId val="37361809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none"/>
        <c:minorTickMark val="none"/>
        <c:tickLblPos val="nextTo"/>
        <c:crossAx val="373622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123952828768288"/>
          <c:y val="5.1504082822980461E-2"/>
          <c:w val="0.56511713464752711"/>
          <c:h val="7.89964275298920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  <c:userShapes r:id="rId4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</c:rich>
      </c:tx>
      <c:layout>
        <c:manualLayout>
          <c:xMode val="edge"/>
          <c:yMode val="edge"/>
          <c:x val="0.95855302929705499"/>
          <c:y val="9.7222222222222224E-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title>
    <c:autoTitleDeleted val="0"/>
    <c:plotArea>
      <c:layout>
        <c:manualLayout>
          <c:layoutTarget val="inner"/>
          <c:xMode val="edge"/>
          <c:yMode val="edge"/>
          <c:x val="4.0256569170618803E-2"/>
          <c:y val="0.17997739865850101"/>
          <c:w val="0.94362089754523637"/>
          <c:h val="0.68491469816272965"/>
        </c:manualLayout>
      </c:layout>
      <c:barChart>
        <c:barDir val="col"/>
        <c:grouping val="clustered"/>
        <c:varyColors val="0"/>
        <c:ser>
          <c:idx val="7"/>
          <c:order val="0"/>
          <c:tx>
            <c:strRef>
              <c:f>Dati_LTDA!$E$119</c:f>
              <c:strCache>
                <c:ptCount val="1"/>
                <c:pt idx="0">
                  <c:v>Dīzeļdegviela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Dati_LTDA!$B$120:$C$128</c:f>
              <c:strCache>
                <c:ptCount val="6"/>
                <c:pt idx="0">
                  <c:v>VISI RESPONDENTI, n=114</c:v>
                </c:pt>
                <c:pt idx="1">
                  <c:v>Līdz 5 gadiem, n=14</c:v>
                </c:pt>
                <c:pt idx="2">
                  <c:v>No 5 līdz 10 gadiem, n=67</c:v>
                </c:pt>
                <c:pt idx="3">
                  <c:v>No 11 līdz 15 gadiem, n=25</c:v>
                </c:pt>
                <c:pt idx="4">
                  <c:v>No 16 līdz 20 gadiem, n=6</c:v>
                </c:pt>
                <c:pt idx="5">
                  <c:v>Vairāk par 20 gadiem, n=1</c:v>
                </c:pt>
              </c:strCache>
              <c:extLst/>
            </c:strRef>
          </c:cat>
          <c:val>
            <c:numRef>
              <c:f>Dati_LTDA!$E$120:$E$128</c:f>
              <c:numCache>
                <c:formatCode>###0</c:formatCode>
                <c:ptCount val="6"/>
                <c:pt idx="0">
                  <c:v>91.228070175438603</c:v>
                </c:pt>
                <c:pt idx="1">
                  <c:v>71.428571428571431</c:v>
                </c:pt>
                <c:pt idx="2">
                  <c:v>92.537313432835816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6571-4BC9-B387-604F63EBF501}"/>
            </c:ext>
          </c:extLst>
        </c:ser>
        <c:ser>
          <c:idx val="6"/>
          <c:order val="1"/>
          <c:tx>
            <c:strRef>
              <c:f>Dati_LTDA!$G$119</c:f>
              <c:strCache>
                <c:ptCount val="1"/>
                <c:pt idx="0">
                  <c:v>Elektrība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Dati_LTDA!$B$120:$C$128</c:f>
              <c:strCache>
                <c:ptCount val="6"/>
                <c:pt idx="0">
                  <c:v>VISI RESPONDENTI, n=114</c:v>
                </c:pt>
                <c:pt idx="1">
                  <c:v>Līdz 5 gadiem, n=14</c:v>
                </c:pt>
                <c:pt idx="2">
                  <c:v>No 5 līdz 10 gadiem, n=67</c:v>
                </c:pt>
                <c:pt idx="3">
                  <c:v>No 11 līdz 15 gadiem, n=25</c:v>
                </c:pt>
                <c:pt idx="4">
                  <c:v>No 16 līdz 20 gadiem, n=6</c:v>
                </c:pt>
                <c:pt idx="5">
                  <c:v>Vairāk par 20 gadiem, n=1</c:v>
                </c:pt>
              </c:strCache>
              <c:extLst/>
            </c:strRef>
          </c:cat>
          <c:val>
            <c:numRef>
              <c:f>Dati_LTDA!$G$120:$G$128</c:f>
              <c:numCache>
                <c:formatCode>###0</c:formatCode>
                <c:ptCount val="6"/>
                <c:pt idx="0">
                  <c:v>5.2631578947368425</c:v>
                </c:pt>
                <c:pt idx="1">
                  <c:v>28.571428571428573</c:v>
                </c:pt>
                <c:pt idx="2">
                  <c:v>2.9850746268656718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6571-4BC9-B387-604F63EBF501}"/>
            </c:ext>
          </c:extLst>
        </c:ser>
        <c:ser>
          <c:idx val="1"/>
          <c:order val="2"/>
          <c:tx>
            <c:strRef>
              <c:f>Dati_LTDA!$I$119</c:f>
              <c:strCache>
                <c:ptCount val="1"/>
                <c:pt idx="0">
                  <c:v>CNG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Dati_LTDA!$B$120:$C$128</c:f>
              <c:strCache>
                <c:ptCount val="6"/>
                <c:pt idx="0">
                  <c:v>VISI RESPONDENTI, n=114</c:v>
                </c:pt>
                <c:pt idx="1">
                  <c:v>Līdz 5 gadiem, n=14</c:v>
                </c:pt>
                <c:pt idx="2">
                  <c:v>No 5 līdz 10 gadiem, n=67</c:v>
                </c:pt>
                <c:pt idx="3">
                  <c:v>No 11 līdz 15 gadiem, n=25</c:v>
                </c:pt>
                <c:pt idx="4">
                  <c:v>No 16 līdz 20 gadiem, n=6</c:v>
                </c:pt>
                <c:pt idx="5">
                  <c:v>Vairāk par 20 gadiem, n=1</c:v>
                </c:pt>
              </c:strCache>
              <c:extLst/>
            </c:strRef>
          </c:cat>
          <c:val>
            <c:numRef>
              <c:f>Dati_LTDA!$I$120:$I$128</c:f>
              <c:numCache>
                <c:formatCode>###0</c:formatCode>
                <c:ptCount val="6"/>
                <c:pt idx="0">
                  <c:v>3.5087719298245612</c:v>
                </c:pt>
                <c:pt idx="1">
                  <c:v>7.1428571428571432</c:v>
                </c:pt>
                <c:pt idx="2">
                  <c:v>2.9850746268656718</c:v>
                </c:pt>
                <c:pt idx="3">
                  <c:v>4</c:v>
                </c:pt>
                <c:pt idx="4">
                  <c:v>0</c:v>
                </c:pt>
                <c:pt idx="5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6571-4BC9-B387-604F63EBF501}"/>
            </c:ext>
          </c:extLst>
        </c:ser>
        <c:ser>
          <c:idx val="5"/>
          <c:order val="3"/>
          <c:tx>
            <c:strRef>
              <c:f>Dati_LTDA!$K$119</c:f>
              <c:strCache>
                <c:ptCount val="1"/>
                <c:pt idx="0">
                  <c:v>LPG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Dati_LTDA!$B$120:$C$128</c:f>
              <c:strCache>
                <c:ptCount val="6"/>
                <c:pt idx="0">
                  <c:v>VISI RESPONDENTI, n=114</c:v>
                </c:pt>
                <c:pt idx="1">
                  <c:v>Līdz 5 gadiem, n=14</c:v>
                </c:pt>
                <c:pt idx="2">
                  <c:v>No 5 līdz 10 gadiem, n=67</c:v>
                </c:pt>
                <c:pt idx="3">
                  <c:v>No 11 līdz 15 gadiem, n=25</c:v>
                </c:pt>
                <c:pt idx="4">
                  <c:v>No 16 līdz 20 gadiem, n=6</c:v>
                </c:pt>
                <c:pt idx="5">
                  <c:v>Vairāk par 20 gadiem, n=1</c:v>
                </c:pt>
              </c:strCache>
              <c:extLst/>
            </c:strRef>
          </c:cat>
          <c:val>
            <c:numRef>
              <c:f>Dati_LTDA!$K$120:$K$128</c:f>
              <c:numCache>
                <c:formatCode>###0</c:formatCode>
                <c:ptCount val="6"/>
                <c:pt idx="0">
                  <c:v>2.6315789473684212</c:v>
                </c:pt>
                <c:pt idx="1">
                  <c:v>14.285714285714286</c:v>
                </c:pt>
                <c:pt idx="2">
                  <c:v>1.4925373134328359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3-6571-4BC9-B387-604F63EBF501}"/>
            </c:ext>
          </c:extLst>
        </c:ser>
        <c:ser>
          <c:idx val="9"/>
          <c:order val="4"/>
          <c:tx>
            <c:strRef>
              <c:f>Dati_LTDA!$M$119</c:f>
              <c:strCache>
                <c:ptCount val="1"/>
                <c:pt idx="0">
                  <c:v>Benzīns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Dati_LTDA!$B$120:$C$128</c:f>
              <c:strCache>
                <c:ptCount val="6"/>
                <c:pt idx="0">
                  <c:v>VISI RESPONDENTI, n=114</c:v>
                </c:pt>
                <c:pt idx="1">
                  <c:v>Līdz 5 gadiem, n=14</c:v>
                </c:pt>
                <c:pt idx="2">
                  <c:v>No 5 līdz 10 gadiem, n=67</c:v>
                </c:pt>
                <c:pt idx="3">
                  <c:v>No 11 līdz 15 gadiem, n=25</c:v>
                </c:pt>
                <c:pt idx="4">
                  <c:v>No 16 līdz 20 gadiem, n=6</c:v>
                </c:pt>
                <c:pt idx="5">
                  <c:v>Vairāk par 20 gadiem, n=1</c:v>
                </c:pt>
              </c:strCache>
              <c:extLst/>
            </c:strRef>
          </c:cat>
          <c:val>
            <c:numRef>
              <c:f>Dati_LTDA!$M$120:$M$128</c:f>
              <c:numCache>
                <c:formatCode>###0</c:formatCode>
                <c:ptCount val="6"/>
                <c:pt idx="0">
                  <c:v>1.7543859649122806</c:v>
                </c:pt>
                <c:pt idx="1">
                  <c:v>14.285714285714286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4-6571-4BC9-B387-604F63EBF501}"/>
            </c:ext>
          </c:extLst>
        </c:ser>
        <c:ser>
          <c:idx val="11"/>
          <c:order val="5"/>
          <c:tx>
            <c:strRef>
              <c:f>Dati_LTDA!$O$119</c:f>
              <c:strCache>
                <c:ptCount val="1"/>
                <c:pt idx="0">
                  <c:v>Grūti pateikt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Dati_LTDA!$B$120:$C$128</c:f>
              <c:strCache>
                <c:ptCount val="6"/>
                <c:pt idx="0">
                  <c:v>VISI RESPONDENTI, n=114</c:v>
                </c:pt>
                <c:pt idx="1">
                  <c:v>Līdz 5 gadiem, n=14</c:v>
                </c:pt>
                <c:pt idx="2">
                  <c:v>No 5 līdz 10 gadiem, n=67</c:v>
                </c:pt>
                <c:pt idx="3">
                  <c:v>No 11 līdz 15 gadiem, n=25</c:v>
                </c:pt>
                <c:pt idx="4">
                  <c:v>No 16 līdz 20 gadiem, n=6</c:v>
                </c:pt>
                <c:pt idx="5">
                  <c:v>Vairāk par 20 gadiem, n=1</c:v>
                </c:pt>
              </c:strCache>
              <c:extLst/>
            </c:strRef>
          </c:cat>
          <c:val>
            <c:numRef>
              <c:f>Dati_LTDA!$O$120:$O$128</c:f>
              <c:numCache>
                <c:formatCode>###0</c:formatCode>
                <c:ptCount val="6"/>
                <c:pt idx="0">
                  <c:v>6.1403508771929829</c:v>
                </c:pt>
                <c:pt idx="1">
                  <c:v>14.285714285714286</c:v>
                </c:pt>
                <c:pt idx="2">
                  <c:v>5.9701492537313436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5-6571-4BC9-B387-604F63EBF5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73622408"/>
        <c:axId val="373616920"/>
        <c:extLst/>
      </c:barChart>
      <c:catAx>
        <c:axId val="373622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3616920"/>
        <c:crosses val="autoZero"/>
        <c:auto val="1"/>
        <c:lblAlgn val="ctr"/>
        <c:lblOffset val="100"/>
        <c:noMultiLvlLbl val="0"/>
      </c:catAx>
      <c:valAx>
        <c:axId val="3736169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none"/>
        <c:minorTickMark val="none"/>
        <c:tickLblPos val="nextTo"/>
        <c:crossAx val="3736224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446403494451179"/>
          <c:y val="2.8355934674832307E-2"/>
          <c:w val="0.56511713464752711"/>
          <c:h val="7.89964275298920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  <c:userShapes r:id="rId4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</c:rich>
      </c:tx>
      <c:layout>
        <c:manualLayout>
          <c:xMode val="edge"/>
          <c:yMode val="edge"/>
          <c:x val="0.95855302929705499"/>
          <c:y val="0.12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title>
    <c:autoTitleDeleted val="0"/>
    <c:plotArea>
      <c:layout>
        <c:manualLayout>
          <c:layoutTarget val="inner"/>
          <c:xMode val="edge"/>
          <c:yMode val="edge"/>
          <c:x val="4.0256569170618803E-2"/>
          <c:y val="0.17997739865850101"/>
          <c:w val="0.94362089754523637"/>
          <c:h val="0.68491469816272965"/>
        </c:manualLayout>
      </c:layout>
      <c:barChart>
        <c:barDir val="col"/>
        <c:grouping val="clustered"/>
        <c:varyColors val="0"/>
        <c:ser>
          <c:idx val="3"/>
          <c:order val="0"/>
          <c:tx>
            <c:strRef>
              <c:f>Dati_LTDA!$E$131</c:f>
              <c:strCache>
                <c:ptCount val="1"/>
                <c:pt idx="0">
                  <c:v>Dīzeļdegviela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Dati_LTDA!$B$132:$C$137</c:f>
              <c:strCache>
                <c:ptCount val="6"/>
                <c:pt idx="0">
                  <c:v>VISI RESPONDENTI, n=114</c:v>
                </c:pt>
                <c:pt idx="1">
                  <c:v>1-9 kravas auto, n=28</c:v>
                </c:pt>
                <c:pt idx="2">
                  <c:v>10-96 kravas auto, n=51</c:v>
                </c:pt>
                <c:pt idx="3">
                  <c:v>20-29 kravas auto, n=12</c:v>
                </c:pt>
                <c:pt idx="4">
                  <c:v>30-49 kravas auto, n=14</c:v>
                </c:pt>
                <c:pt idx="5">
                  <c:v>50-96 kravas auto, n=9</c:v>
                </c:pt>
              </c:strCache>
            </c:strRef>
          </c:cat>
          <c:val>
            <c:numRef>
              <c:f>Dati_LTDA!$E$132:$E$137</c:f>
              <c:numCache>
                <c:formatCode>###0</c:formatCode>
                <c:ptCount val="6"/>
                <c:pt idx="0">
                  <c:v>91.228070175438603</c:v>
                </c:pt>
                <c:pt idx="1">
                  <c:v>92.857142857142861</c:v>
                </c:pt>
                <c:pt idx="2">
                  <c:v>90.196078431372555</c:v>
                </c:pt>
                <c:pt idx="3">
                  <c:v>83.333333333333329</c:v>
                </c:pt>
                <c:pt idx="4">
                  <c:v>100</c:v>
                </c:pt>
                <c:pt idx="5">
                  <c:v>88.888888888888886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9A-4168-B8FA-15D5F9B7185D}"/>
            </c:ext>
          </c:extLst>
        </c:ser>
        <c:ser>
          <c:idx val="7"/>
          <c:order val="1"/>
          <c:tx>
            <c:strRef>
              <c:f>Dati_LTDA!$G$131</c:f>
              <c:strCache>
                <c:ptCount val="1"/>
                <c:pt idx="0">
                  <c:v>Elektrība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Dati_LTDA!$B$132:$C$137</c:f>
              <c:strCache>
                <c:ptCount val="6"/>
                <c:pt idx="0">
                  <c:v>VISI RESPONDENTI, n=114</c:v>
                </c:pt>
                <c:pt idx="1">
                  <c:v>1-9 kravas auto, n=28</c:v>
                </c:pt>
                <c:pt idx="2">
                  <c:v>10-96 kravas auto, n=51</c:v>
                </c:pt>
                <c:pt idx="3">
                  <c:v>20-29 kravas auto, n=12</c:v>
                </c:pt>
                <c:pt idx="4">
                  <c:v>30-49 kravas auto, n=14</c:v>
                </c:pt>
                <c:pt idx="5">
                  <c:v>50-96 kravas auto, n=9</c:v>
                </c:pt>
              </c:strCache>
            </c:strRef>
          </c:cat>
          <c:val>
            <c:numRef>
              <c:f>Dati_LTDA!$G$132:$G$137</c:f>
              <c:numCache>
                <c:formatCode>###0</c:formatCode>
                <c:ptCount val="6"/>
                <c:pt idx="0">
                  <c:v>5.2631578947368425</c:v>
                </c:pt>
                <c:pt idx="1">
                  <c:v>7.1428571428571432</c:v>
                </c:pt>
                <c:pt idx="2">
                  <c:v>5.882352941176471</c:v>
                </c:pt>
                <c:pt idx="3">
                  <c:v>8.3333333333333339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E9A-4168-B8FA-15D5F9B7185D}"/>
            </c:ext>
          </c:extLst>
        </c:ser>
        <c:ser>
          <c:idx val="11"/>
          <c:order val="2"/>
          <c:tx>
            <c:strRef>
              <c:f>Dati_LTDA!$I$131</c:f>
              <c:strCache>
                <c:ptCount val="1"/>
                <c:pt idx="0">
                  <c:v>CNG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Dati_LTDA!$B$132:$C$137</c:f>
              <c:strCache>
                <c:ptCount val="6"/>
                <c:pt idx="0">
                  <c:v>VISI RESPONDENTI, n=114</c:v>
                </c:pt>
                <c:pt idx="1">
                  <c:v>1-9 kravas auto, n=28</c:v>
                </c:pt>
                <c:pt idx="2">
                  <c:v>10-96 kravas auto, n=51</c:v>
                </c:pt>
                <c:pt idx="3">
                  <c:v>20-29 kravas auto, n=12</c:v>
                </c:pt>
                <c:pt idx="4">
                  <c:v>30-49 kravas auto, n=14</c:v>
                </c:pt>
                <c:pt idx="5">
                  <c:v>50-96 kravas auto, n=9</c:v>
                </c:pt>
              </c:strCache>
            </c:strRef>
          </c:cat>
          <c:val>
            <c:numRef>
              <c:f>Dati_LTDA!$I$132:$I$137</c:f>
              <c:numCache>
                <c:formatCode>###0</c:formatCode>
                <c:ptCount val="6"/>
                <c:pt idx="0">
                  <c:v>3.5087719298245612</c:v>
                </c:pt>
                <c:pt idx="1">
                  <c:v>7.1428571428571432</c:v>
                </c:pt>
                <c:pt idx="2">
                  <c:v>3.9215686274509802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E9A-4168-B8FA-15D5F9B7185D}"/>
            </c:ext>
          </c:extLst>
        </c:ser>
        <c:ser>
          <c:idx val="2"/>
          <c:order val="3"/>
          <c:tx>
            <c:strRef>
              <c:f>Dati_LTDA!$K$131</c:f>
              <c:strCache>
                <c:ptCount val="1"/>
                <c:pt idx="0">
                  <c:v>LPG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Dati_LTDA!$B$132:$C$137</c:f>
              <c:strCache>
                <c:ptCount val="6"/>
                <c:pt idx="0">
                  <c:v>VISI RESPONDENTI, n=114</c:v>
                </c:pt>
                <c:pt idx="1">
                  <c:v>1-9 kravas auto, n=28</c:v>
                </c:pt>
                <c:pt idx="2">
                  <c:v>10-96 kravas auto, n=51</c:v>
                </c:pt>
                <c:pt idx="3">
                  <c:v>20-29 kravas auto, n=12</c:v>
                </c:pt>
                <c:pt idx="4">
                  <c:v>30-49 kravas auto, n=14</c:v>
                </c:pt>
                <c:pt idx="5">
                  <c:v>50-96 kravas auto, n=9</c:v>
                </c:pt>
              </c:strCache>
            </c:strRef>
          </c:cat>
          <c:val>
            <c:numRef>
              <c:f>Dati_LTDA!$K$132:$K$137</c:f>
              <c:numCache>
                <c:formatCode>###0</c:formatCode>
                <c:ptCount val="6"/>
                <c:pt idx="0">
                  <c:v>2.6315789473684212</c:v>
                </c:pt>
                <c:pt idx="1">
                  <c:v>3.5714285714285716</c:v>
                </c:pt>
                <c:pt idx="2">
                  <c:v>1.9607843137254901</c:v>
                </c:pt>
                <c:pt idx="3">
                  <c:v>0</c:v>
                </c:pt>
                <c:pt idx="4">
                  <c:v>7.1428571428571432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E9A-4168-B8FA-15D5F9B7185D}"/>
            </c:ext>
          </c:extLst>
        </c:ser>
        <c:ser>
          <c:idx val="6"/>
          <c:order val="4"/>
          <c:tx>
            <c:strRef>
              <c:f>Dati_LTDA!$M$131</c:f>
              <c:strCache>
                <c:ptCount val="1"/>
                <c:pt idx="0">
                  <c:v>Benzīns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Dati_LTDA!$B$132:$C$137</c:f>
              <c:strCache>
                <c:ptCount val="6"/>
                <c:pt idx="0">
                  <c:v>VISI RESPONDENTI, n=114</c:v>
                </c:pt>
                <c:pt idx="1">
                  <c:v>1-9 kravas auto, n=28</c:v>
                </c:pt>
                <c:pt idx="2">
                  <c:v>10-96 kravas auto, n=51</c:v>
                </c:pt>
                <c:pt idx="3">
                  <c:v>20-29 kravas auto, n=12</c:v>
                </c:pt>
                <c:pt idx="4">
                  <c:v>30-49 kravas auto, n=14</c:v>
                </c:pt>
                <c:pt idx="5">
                  <c:v>50-96 kravas auto, n=9</c:v>
                </c:pt>
              </c:strCache>
            </c:strRef>
          </c:cat>
          <c:val>
            <c:numRef>
              <c:f>Dati_LTDA!$M$132:$M$137</c:f>
              <c:numCache>
                <c:formatCode>###0</c:formatCode>
                <c:ptCount val="6"/>
                <c:pt idx="0">
                  <c:v>1.7543859649122806</c:v>
                </c:pt>
                <c:pt idx="1">
                  <c:v>0</c:v>
                </c:pt>
                <c:pt idx="2">
                  <c:v>1.9607843137254901</c:v>
                </c:pt>
                <c:pt idx="3">
                  <c:v>0</c:v>
                </c:pt>
                <c:pt idx="4">
                  <c:v>7.1428571428571432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E9A-4168-B8FA-15D5F9B7185D}"/>
            </c:ext>
          </c:extLst>
        </c:ser>
        <c:ser>
          <c:idx val="10"/>
          <c:order val="5"/>
          <c:tx>
            <c:strRef>
              <c:f>Dati_LTDA!$O$131</c:f>
              <c:strCache>
                <c:ptCount val="1"/>
                <c:pt idx="0">
                  <c:v>Grūti pateikt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Dati_LTDA!$B$132:$C$137</c:f>
              <c:strCache>
                <c:ptCount val="6"/>
                <c:pt idx="0">
                  <c:v>VISI RESPONDENTI, n=114</c:v>
                </c:pt>
                <c:pt idx="1">
                  <c:v>1-9 kravas auto, n=28</c:v>
                </c:pt>
                <c:pt idx="2">
                  <c:v>10-96 kravas auto, n=51</c:v>
                </c:pt>
                <c:pt idx="3">
                  <c:v>20-29 kravas auto, n=12</c:v>
                </c:pt>
                <c:pt idx="4">
                  <c:v>30-49 kravas auto, n=14</c:v>
                </c:pt>
                <c:pt idx="5">
                  <c:v>50-96 kravas auto, n=9</c:v>
                </c:pt>
              </c:strCache>
            </c:strRef>
          </c:cat>
          <c:val>
            <c:numRef>
              <c:f>Dati_LTDA!$O$132:$O$137</c:f>
              <c:numCache>
                <c:formatCode>###0</c:formatCode>
                <c:ptCount val="6"/>
                <c:pt idx="0">
                  <c:v>6.1403508771929829</c:v>
                </c:pt>
                <c:pt idx="1">
                  <c:v>7.1428571428571432</c:v>
                </c:pt>
                <c:pt idx="2">
                  <c:v>5.882352941176471</c:v>
                </c:pt>
                <c:pt idx="3">
                  <c:v>8.3333333333333339</c:v>
                </c:pt>
                <c:pt idx="4">
                  <c:v>0</c:v>
                </c:pt>
                <c:pt idx="5">
                  <c:v>11.111111111111111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DE9A-4168-B8FA-15D5F9B7185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74388744"/>
        <c:axId val="374391096"/>
        <c:extLst/>
      </c:barChart>
      <c:catAx>
        <c:axId val="374388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4391096"/>
        <c:crosses val="autoZero"/>
        <c:auto val="1"/>
        <c:lblAlgn val="ctr"/>
        <c:lblOffset val="100"/>
        <c:noMultiLvlLbl val="0"/>
      </c:catAx>
      <c:valAx>
        <c:axId val="37439109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none"/>
        <c:minorTickMark val="none"/>
        <c:tickLblPos val="nextTo"/>
        <c:crossAx val="3743887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123952828768288"/>
          <c:y val="5.1504082822980461E-2"/>
          <c:w val="0.56511713464752711"/>
          <c:h val="7.89964275298920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</c:rich>
      </c:tx>
      <c:layout>
        <c:manualLayout>
          <c:xMode val="edge"/>
          <c:yMode val="edge"/>
          <c:x val="0.95855302929705499"/>
          <c:y val="9.7222222222222224E-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</a:ln>
        <a:effectLst>
          <a:outerShdw dist="35560" dir="2700000" algn="tl" rotWithShape="0">
            <a:prstClr val="black"/>
          </a:outerShdw>
        </a:effectLst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title>
    <c:autoTitleDeleted val="0"/>
    <c:plotArea>
      <c:layout>
        <c:manualLayout>
          <c:layoutTarget val="inner"/>
          <c:xMode val="edge"/>
          <c:yMode val="edge"/>
          <c:x val="4.0256569170618803E-2"/>
          <c:y val="0.17997739865850101"/>
          <c:w val="0.94362089754523637"/>
          <c:h val="0.68491469816272965"/>
        </c:manualLayout>
      </c:layout>
      <c:barChart>
        <c:barDir val="col"/>
        <c:grouping val="clustered"/>
        <c:varyColors val="0"/>
        <c:ser>
          <c:idx val="7"/>
          <c:order val="0"/>
          <c:tx>
            <c:strRef>
              <c:f>Dati_LTDA!$E$119</c:f>
              <c:strCache>
                <c:ptCount val="1"/>
                <c:pt idx="0">
                  <c:v>Dīzeļdegviela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Dati_LTDA!$B$120:$C$128</c:f>
              <c:strCache>
                <c:ptCount val="6"/>
                <c:pt idx="0">
                  <c:v>VISI RESPONDENTI, n=114</c:v>
                </c:pt>
                <c:pt idx="1">
                  <c:v>Līdz 5 gadiem, n=14</c:v>
                </c:pt>
                <c:pt idx="2">
                  <c:v>No 5 līdz 10 gadiem, n=67</c:v>
                </c:pt>
                <c:pt idx="3">
                  <c:v>No 11 līdz 15 gadiem, n=25</c:v>
                </c:pt>
                <c:pt idx="4">
                  <c:v>No 16 līdz 20 gadiem, n=6</c:v>
                </c:pt>
                <c:pt idx="5">
                  <c:v>Vairāk par 20 gadiem, n=1</c:v>
                </c:pt>
              </c:strCache>
              <c:extLst/>
            </c:strRef>
          </c:cat>
          <c:val>
            <c:numRef>
              <c:f>Dati_LTDA!$E$120:$E$128</c:f>
              <c:numCache>
                <c:formatCode>###0</c:formatCode>
                <c:ptCount val="6"/>
                <c:pt idx="0">
                  <c:v>91.228070175438603</c:v>
                </c:pt>
                <c:pt idx="1">
                  <c:v>71.428571428571431</c:v>
                </c:pt>
                <c:pt idx="2">
                  <c:v>92.537313432835816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9868-4AD8-B148-88AC4AE1AEE4}"/>
            </c:ext>
          </c:extLst>
        </c:ser>
        <c:ser>
          <c:idx val="6"/>
          <c:order val="1"/>
          <c:tx>
            <c:strRef>
              <c:f>Dati_LTDA!$G$119</c:f>
              <c:strCache>
                <c:ptCount val="1"/>
                <c:pt idx="0">
                  <c:v>Elektrība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Dati_LTDA!$B$120:$C$128</c:f>
              <c:strCache>
                <c:ptCount val="6"/>
                <c:pt idx="0">
                  <c:v>VISI RESPONDENTI, n=114</c:v>
                </c:pt>
                <c:pt idx="1">
                  <c:v>Līdz 5 gadiem, n=14</c:v>
                </c:pt>
                <c:pt idx="2">
                  <c:v>No 5 līdz 10 gadiem, n=67</c:v>
                </c:pt>
                <c:pt idx="3">
                  <c:v>No 11 līdz 15 gadiem, n=25</c:v>
                </c:pt>
                <c:pt idx="4">
                  <c:v>No 16 līdz 20 gadiem, n=6</c:v>
                </c:pt>
                <c:pt idx="5">
                  <c:v>Vairāk par 20 gadiem, n=1</c:v>
                </c:pt>
              </c:strCache>
              <c:extLst/>
            </c:strRef>
          </c:cat>
          <c:val>
            <c:numRef>
              <c:f>Dati_LTDA!$G$120:$G$128</c:f>
              <c:numCache>
                <c:formatCode>###0</c:formatCode>
                <c:ptCount val="6"/>
                <c:pt idx="0">
                  <c:v>5.2631578947368425</c:v>
                </c:pt>
                <c:pt idx="1">
                  <c:v>28.571428571428573</c:v>
                </c:pt>
                <c:pt idx="2">
                  <c:v>2.9850746268656718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9868-4AD8-B148-88AC4AE1AEE4}"/>
            </c:ext>
          </c:extLst>
        </c:ser>
        <c:ser>
          <c:idx val="1"/>
          <c:order val="2"/>
          <c:tx>
            <c:strRef>
              <c:f>Dati_LTDA!$I$119</c:f>
              <c:strCache>
                <c:ptCount val="1"/>
                <c:pt idx="0">
                  <c:v>CNG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Dati_LTDA!$B$120:$C$128</c:f>
              <c:strCache>
                <c:ptCount val="6"/>
                <c:pt idx="0">
                  <c:v>VISI RESPONDENTI, n=114</c:v>
                </c:pt>
                <c:pt idx="1">
                  <c:v>Līdz 5 gadiem, n=14</c:v>
                </c:pt>
                <c:pt idx="2">
                  <c:v>No 5 līdz 10 gadiem, n=67</c:v>
                </c:pt>
                <c:pt idx="3">
                  <c:v>No 11 līdz 15 gadiem, n=25</c:v>
                </c:pt>
                <c:pt idx="4">
                  <c:v>No 16 līdz 20 gadiem, n=6</c:v>
                </c:pt>
                <c:pt idx="5">
                  <c:v>Vairāk par 20 gadiem, n=1</c:v>
                </c:pt>
              </c:strCache>
              <c:extLst/>
            </c:strRef>
          </c:cat>
          <c:val>
            <c:numRef>
              <c:f>Dati_LTDA!$I$120:$I$128</c:f>
              <c:numCache>
                <c:formatCode>###0</c:formatCode>
                <c:ptCount val="6"/>
                <c:pt idx="0">
                  <c:v>3.5087719298245612</c:v>
                </c:pt>
                <c:pt idx="1">
                  <c:v>7.1428571428571432</c:v>
                </c:pt>
                <c:pt idx="2">
                  <c:v>2.9850746268656718</c:v>
                </c:pt>
                <c:pt idx="3">
                  <c:v>4</c:v>
                </c:pt>
                <c:pt idx="4">
                  <c:v>0</c:v>
                </c:pt>
                <c:pt idx="5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9868-4AD8-B148-88AC4AE1AEE4}"/>
            </c:ext>
          </c:extLst>
        </c:ser>
        <c:ser>
          <c:idx val="5"/>
          <c:order val="3"/>
          <c:tx>
            <c:strRef>
              <c:f>Dati_LTDA!$K$119</c:f>
              <c:strCache>
                <c:ptCount val="1"/>
                <c:pt idx="0">
                  <c:v>LPG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Dati_LTDA!$B$120:$C$128</c:f>
              <c:strCache>
                <c:ptCount val="6"/>
                <c:pt idx="0">
                  <c:v>VISI RESPONDENTI, n=114</c:v>
                </c:pt>
                <c:pt idx="1">
                  <c:v>Līdz 5 gadiem, n=14</c:v>
                </c:pt>
                <c:pt idx="2">
                  <c:v>No 5 līdz 10 gadiem, n=67</c:v>
                </c:pt>
                <c:pt idx="3">
                  <c:v>No 11 līdz 15 gadiem, n=25</c:v>
                </c:pt>
                <c:pt idx="4">
                  <c:v>No 16 līdz 20 gadiem, n=6</c:v>
                </c:pt>
                <c:pt idx="5">
                  <c:v>Vairāk par 20 gadiem, n=1</c:v>
                </c:pt>
              </c:strCache>
              <c:extLst/>
            </c:strRef>
          </c:cat>
          <c:val>
            <c:numRef>
              <c:f>Dati_LTDA!$K$120:$K$128</c:f>
              <c:numCache>
                <c:formatCode>###0</c:formatCode>
                <c:ptCount val="6"/>
                <c:pt idx="0">
                  <c:v>2.6315789473684212</c:v>
                </c:pt>
                <c:pt idx="1">
                  <c:v>14.285714285714286</c:v>
                </c:pt>
                <c:pt idx="2">
                  <c:v>1.4925373134328359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3-9868-4AD8-B148-88AC4AE1AEE4}"/>
            </c:ext>
          </c:extLst>
        </c:ser>
        <c:ser>
          <c:idx val="9"/>
          <c:order val="4"/>
          <c:tx>
            <c:strRef>
              <c:f>Dati_LTDA!$M$119</c:f>
              <c:strCache>
                <c:ptCount val="1"/>
                <c:pt idx="0">
                  <c:v>Benzīns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Dati_LTDA!$B$120:$C$128</c:f>
              <c:strCache>
                <c:ptCount val="6"/>
                <c:pt idx="0">
                  <c:v>VISI RESPONDENTI, n=114</c:v>
                </c:pt>
                <c:pt idx="1">
                  <c:v>Līdz 5 gadiem, n=14</c:v>
                </c:pt>
                <c:pt idx="2">
                  <c:v>No 5 līdz 10 gadiem, n=67</c:v>
                </c:pt>
                <c:pt idx="3">
                  <c:v>No 11 līdz 15 gadiem, n=25</c:v>
                </c:pt>
                <c:pt idx="4">
                  <c:v>No 16 līdz 20 gadiem, n=6</c:v>
                </c:pt>
                <c:pt idx="5">
                  <c:v>Vairāk par 20 gadiem, n=1</c:v>
                </c:pt>
              </c:strCache>
              <c:extLst/>
            </c:strRef>
          </c:cat>
          <c:val>
            <c:numRef>
              <c:f>Dati_LTDA!$M$120:$M$128</c:f>
              <c:numCache>
                <c:formatCode>###0</c:formatCode>
                <c:ptCount val="6"/>
                <c:pt idx="0">
                  <c:v>1.7543859649122806</c:v>
                </c:pt>
                <c:pt idx="1">
                  <c:v>14.285714285714286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4-9868-4AD8-B148-88AC4AE1AEE4}"/>
            </c:ext>
          </c:extLst>
        </c:ser>
        <c:ser>
          <c:idx val="11"/>
          <c:order val="5"/>
          <c:tx>
            <c:strRef>
              <c:f>Dati_LTDA!$O$119</c:f>
              <c:strCache>
                <c:ptCount val="1"/>
                <c:pt idx="0">
                  <c:v>Grūti pateikt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Dati_LTDA!$B$120:$C$128</c:f>
              <c:strCache>
                <c:ptCount val="6"/>
                <c:pt idx="0">
                  <c:v>VISI RESPONDENTI, n=114</c:v>
                </c:pt>
                <c:pt idx="1">
                  <c:v>Līdz 5 gadiem, n=14</c:v>
                </c:pt>
                <c:pt idx="2">
                  <c:v>No 5 līdz 10 gadiem, n=67</c:v>
                </c:pt>
                <c:pt idx="3">
                  <c:v>No 11 līdz 15 gadiem, n=25</c:v>
                </c:pt>
                <c:pt idx="4">
                  <c:v>No 16 līdz 20 gadiem, n=6</c:v>
                </c:pt>
                <c:pt idx="5">
                  <c:v>Vairāk par 20 gadiem, n=1</c:v>
                </c:pt>
              </c:strCache>
              <c:extLst/>
            </c:strRef>
          </c:cat>
          <c:val>
            <c:numRef>
              <c:f>Dati_LTDA!$O$120:$O$128</c:f>
              <c:numCache>
                <c:formatCode>###0</c:formatCode>
                <c:ptCount val="6"/>
                <c:pt idx="0">
                  <c:v>6.1403508771929829</c:v>
                </c:pt>
                <c:pt idx="1">
                  <c:v>14.285714285714286</c:v>
                </c:pt>
                <c:pt idx="2">
                  <c:v>5.9701492537313436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5-9868-4AD8-B148-88AC4AE1AEE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74390312"/>
        <c:axId val="374394624"/>
        <c:extLst/>
      </c:barChart>
      <c:catAx>
        <c:axId val="374390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LV"/>
          </a:p>
        </c:txPr>
        <c:crossAx val="374394624"/>
        <c:crosses val="autoZero"/>
        <c:auto val="1"/>
        <c:lblAlgn val="ctr"/>
        <c:lblOffset val="100"/>
        <c:noMultiLvlLbl val="0"/>
      </c:catAx>
      <c:valAx>
        <c:axId val="3743946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##0" sourceLinked="1"/>
        <c:majorTickMark val="none"/>
        <c:minorTickMark val="none"/>
        <c:tickLblPos val="nextTo"/>
        <c:crossAx val="3743903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446403494451179"/>
          <c:y val="2.8355934674832307E-2"/>
          <c:w val="0.56511713464752711"/>
          <c:h val="7.89964275298920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LV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LV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0.35348</cdr:x>
      <cdr:y>0.1845</cdr:y>
    </cdr:from>
    <cdr:to>
      <cdr:x>0.35469</cdr:x>
      <cdr:y>0.90672</cdr:y>
    </cdr:to>
    <cdr:cxnSp macro="">
      <cdr:nvCxnSpPr>
        <cdr:cNvPr id="4" name="Straight Connector 3">
          <a:extLst xmlns:a="http://schemas.openxmlformats.org/drawingml/2006/main">
            <a:ext uri="{FF2B5EF4-FFF2-40B4-BE49-F238E27FC236}">
              <a16:creationId xmlns:a16="http://schemas.microsoft.com/office/drawing/2014/main" id="{75B2690D-7CE7-2F60-FF00-0CB52C0D6075}"/>
            </a:ext>
          </a:extLst>
        </cdr:cNvPr>
        <cdr:cNvCxnSpPr/>
      </cdr:nvCxnSpPr>
      <cdr:spPr>
        <a:xfrm xmlns:a="http://schemas.openxmlformats.org/drawingml/2006/main" flipV="1">
          <a:off x="3150046" y="749158"/>
          <a:ext cx="10783" cy="2932615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0.19823</cdr:x>
      <cdr:y>0.17933</cdr:y>
    </cdr:from>
    <cdr:to>
      <cdr:x>0.19944</cdr:x>
      <cdr:y>0.90155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22D48C28-BE63-51DE-CC9F-FF39EF95180F}"/>
            </a:ext>
          </a:extLst>
        </cdr:cNvPr>
        <cdr:cNvCxnSpPr/>
      </cdr:nvCxnSpPr>
      <cdr:spPr>
        <a:xfrm xmlns:a="http://schemas.openxmlformats.org/drawingml/2006/main" flipV="1">
          <a:off x="2165972" y="755990"/>
          <a:ext cx="13221" cy="3044547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0.34954</cdr:x>
      <cdr:y>0.16397</cdr:y>
    </cdr:from>
    <cdr:to>
      <cdr:x>0.35075</cdr:x>
      <cdr:y>0.88619</cdr:y>
    </cdr:to>
    <cdr:cxnSp macro="">
      <cdr:nvCxnSpPr>
        <cdr:cNvPr id="4" name="Straight Connector 3">
          <a:extLst xmlns:a="http://schemas.openxmlformats.org/drawingml/2006/main">
            <a:ext uri="{FF2B5EF4-FFF2-40B4-BE49-F238E27FC236}">
              <a16:creationId xmlns:a16="http://schemas.microsoft.com/office/drawing/2014/main" id="{A8282173-031F-C496-E3E0-912EB7E622C7}"/>
            </a:ext>
          </a:extLst>
        </cdr:cNvPr>
        <cdr:cNvCxnSpPr/>
      </cdr:nvCxnSpPr>
      <cdr:spPr>
        <a:xfrm xmlns:a="http://schemas.openxmlformats.org/drawingml/2006/main" flipV="1">
          <a:off x="2753426" y="407119"/>
          <a:ext cx="9532" cy="179314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0.1721</cdr:x>
      <cdr:y>0.16492</cdr:y>
    </cdr:from>
    <cdr:to>
      <cdr:x>0.17331</cdr:x>
      <cdr:y>0.88714</cdr:y>
    </cdr:to>
    <cdr:cxnSp macro="">
      <cdr:nvCxnSpPr>
        <cdr:cNvPr id="4" name="Straight Connector 3">
          <a:extLst xmlns:a="http://schemas.openxmlformats.org/drawingml/2006/main">
            <a:ext uri="{FF2B5EF4-FFF2-40B4-BE49-F238E27FC236}">
              <a16:creationId xmlns:a16="http://schemas.microsoft.com/office/drawing/2014/main" id="{A10D4257-F583-3DAA-7C43-71C451253B11}"/>
            </a:ext>
          </a:extLst>
        </cdr:cNvPr>
        <cdr:cNvCxnSpPr/>
      </cdr:nvCxnSpPr>
      <cdr:spPr>
        <a:xfrm xmlns:a="http://schemas.openxmlformats.org/drawingml/2006/main" flipV="1">
          <a:off x="1355662" y="452415"/>
          <a:ext cx="9531" cy="1981194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0.16817</cdr:x>
      <cdr:y>0.1843</cdr:y>
    </cdr:from>
    <cdr:to>
      <cdr:x>0.16937</cdr:x>
      <cdr:y>0.90652</cdr:y>
    </cdr:to>
    <cdr:cxnSp macro="">
      <cdr:nvCxnSpPr>
        <cdr:cNvPr id="4" name="Straight Connector 3">
          <a:extLst xmlns:a="http://schemas.openxmlformats.org/drawingml/2006/main">
            <a:ext uri="{FF2B5EF4-FFF2-40B4-BE49-F238E27FC236}">
              <a16:creationId xmlns:a16="http://schemas.microsoft.com/office/drawing/2014/main" id="{B6F04F41-190A-89FE-7A81-225CC0D70A6A}"/>
            </a:ext>
          </a:extLst>
        </cdr:cNvPr>
        <cdr:cNvCxnSpPr/>
      </cdr:nvCxnSpPr>
      <cdr:spPr>
        <a:xfrm xmlns:a="http://schemas.openxmlformats.org/drawingml/2006/main" flipV="1">
          <a:off x="1324665" y="505574"/>
          <a:ext cx="9531" cy="1981194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0.17331</cdr:x>
      <cdr:y>0.18171</cdr:y>
    </cdr:from>
    <cdr:to>
      <cdr:x>0.17452</cdr:x>
      <cdr:y>0.90393</cdr:y>
    </cdr:to>
    <cdr:cxnSp macro="">
      <cdr:nvCxnSpPr>
        <cdr:cNvPr id="4" name="Straight Connector 3">
          <a:extLst xmlns:a="http://schemas.openxmlformats.org/drawingml/2006/main">
            <a:ext uri="{FF2B5EF4-FFF2-40B4-BE49-F238E27FC236}">
              <a16:creationId xmlns:a16="http://schemas.microsoft.com/office/drawing/2014/main" id="{95C58FE2-87E5-9A30-C81F-B5396CB38F09}"/>
            </a:ext>
          </a:extLst>
        </cdr:cNvPr>
        <cdr:cNvCxnSpPr/>
      </cdr:nvCxnSpPr>
      <cdr:spPr>
        <a:xfrm xmlns:a="http://schemas.openxmlformats.org/drawingml/2006/main" flipV="1">
          <a:off x="1365198" y="498476"/>
          <a:ext cx="9532" cy="1981194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0.06491</cdr:x>
      <cdr:y>0.19803</cdr:y>
    </cdr:from>
    <cdr:to>
      <cdr:x>0.11824</cdr:x>
      <cdr:y>0.78168</cdr:y>
    </cdr:to>
    <cdr:sp macro="" textlink="">
      <cdr:nvSpPr>
        <cdr:cNvPr id="2" name="Left Brace 1"/>
        <cdr:cNvSpPr/>
      </cdr:nvSpPr>
      <cdr:spPr>
        <a:xfrm xmlns:a="http://schemas.openxmlformats.org/drawingml/2006/main">
          <a:off x="501992" y="809806"/>
          <a:ext cx="412408" cy="2386725"/>
        </a:xfrm>
        <a:prstGeom xmlns:a="http://schemas.openxmlformats.org/drawingml/2006/main" prst="leftBrace">
          <a:avLst>
            <a:gd name="adj1" fmla="val 28575"/>
            <a:gd name="adj2" fmla="val 50000"/>
          </a:avLst>
        </a:prstGeom>
        <a:ln xmlns:a="http://schemas.openxmlformats.org/drawingml/2006/main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>
            <a:solidFill>
              <a:schemeClr val="accent1">
                <a:lumMod val="75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0.8633</cdr:x>
      <cdr:y>0.09826</cdr:y>
    </cdr:from>
    <cdr:to>
      <cdr:x>0.90981</cdr:x>
      <cdr:y>0.90173</cdr:y>
    </cdr:to>
    <cdr:sp macro="" textlink="">
      <cdr:nvSpPr>
        <cdr:cNvPr id="3" name="Right Brace 2"/>
        <cdr:cNvSpPr/>
      </cdr:nvSpPr>
      <cdr:spPr>
        <a:xfrm xmlns:a="http://schemas.openxmlformats.org/drawingml/2006/main">
          <a:off x="6676484" y="401835"/>
          <a:ext cx="359665" cy="3285637"/>
        </a:xfrm>
        <a:prstGeom xmlns:a="http://schemas.openxmlformats.org/drawingml/2006/main" prst="rightBrace">
          <a:avLst>
            <a:gd name="adj1" fmla="val 43960"/>
            <a:gd name="adj2" fmla="val 48925"/>
          </a:avLst>
        </a:prstGeom>
        <a:ln xmlns:a="http://schemas.openxmlformats.org/drawingml/2006/main">
          <a:solidFill>
            <a:schemeClr val="accent1">
              <a:lumMod val="7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>
            <a:solidFill>
              <a:schemeClr val="accent1">
                <a:lumMod val="20000"/>
                <a:lumOff val="80000"/>
              </a:schemeClr>
            </a:solidFill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0.06498</cdr:x>
      <cdr:y>0.21859</cdr:y>
    </cdr:from>
    <cdr:to>
      <cdr:x>0.38705</cdr:x>
      <cdr:y>0.27928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417938" y="1124298"/>
          <a:ext cx="2071489" cy="312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lv-LV" sz="1000" b="1" dirty="0">
              <a:latin typeface="Arial" panose="020B0604020202020204" pitchFamily="34" charset="0"/>
              <a:cs typeface="Arial" panose="020B0604020202020204" pitchFamily="34" charset="0"/>
            </a:rPr>
            <a:t>Kravas auto skaits uzņēmumā</a:t>
          </a:r>
          <a:endParaRPr lang="en-US" sz="1000" b="1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0.06371</cdr:x>
      <cdr:y>0.47196</cdr:y>
    </cdr:from>
    <cdr:to>
      <cdr:x>0.38578</cdr:x>
      <cdr:y>0.52804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409769" y="2427526"/>
          <a:ext cx="2071489" cy="2884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lv-LV" sz="1000" b="1" dirty="0">
              <a:latin typeface="Arial" panose="020B0604020202020204" pitchFamily="34" charset="0"/>
              <a:cs typeface="Arial" panose="020B0604020202020204" pitchFamily="34" charset="0"/>
            </a:rPr>
            <a:t>Kravas transportlīdzekļu vidējais vecums</a:t>
          </a:r>
          <a:endParaRPr lang="en-US" sz="1000" b="1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0.35348</cdr:x>
      <cdr:y>0.19213</cdr:y>
    </cdr:from>
    <cdr:to>
      <cdr:x>0.35469</cdr:x>
      <cdr:y>0.91435</cdr:y>
    </cdr:to>
    <cdr:cxnSp macro="">
      <cdr:nvCxnSpPr>
        <cdr:cNvPr id="4" name="Straight Connector 3">
          <a:extLst xmlns:a="http://schemas.openxmlformats.org/drawingml/2006/main">
            <a:ext uri="{FF2B5EF4-FFF2-40B4-BE49-F238E27FC236}">
              <a16:creationId xmlns:a16="http://schemas.microsoft.com/office/drawing/2014/main" id="{F548585B-FE9E-640B-961A-AF6586DF3848}"/>
            </a:ext>
          </a:extLst>
        </cdr:cNvPr>
        <cdr:cNvCxnSpPr/>
      </cdr:nvCxnSpPr>
      <cdr:spPr>
        <a:xfrm xmlns:a="http://schemas.openxmlformats.org/drawingml/2006/main" flipV="1">
          <a:off x="2784451" y="527054"/>
          <a:ext cx="9532" cy="1981194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0.1721</cdr:x>
      <cdr:y>0.1956</cdr:y>
    </cdr:from>
    <cdr:to>
      <cdr:x>0.17331</cdr:x>
      <cdr:y>0.91782</cdr:y>
    </cdr:to>
    <cdr:cxnSp macro="">
      <cdr:nvCxnSpPr>
        <cdr:cNvPr id="4" name="Straight Connector 3">
          <a:extLst xmlns:a="http://schemas.openxmlformats.org/drawingml/2006/main">
            <a:ext uri="{FF2B5EF4-FFF2-40B4-BE49-F238E27FC236}">
              <a16:creationId xmlns:a16="http://schemas.microsoft.com/office/drawing/2014/main" id="{4E27C2D9-3306-9A37-84F7-D0644F0C6A0E}"/>
            </a:ext>
          </a:extLst>
        </cdr:cNvPr>
        <cdr:cNvCxnSpPr/>
      </cdr:nvCxnSpPr>
      <cdr:spPr>
        <a:xfrm xmlns:a="http://schemas.openxmlformats.org/drawingml/2006/main" flipV="1">
          <a:off x="1355673" y="536576"/>
          <a:ext cx="9532" cy="1981194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0.17181</cdr:x>
      <cdr:y>0.20505</cdr:y>
    </cdr:from>
    <cdr:to>
      <cdr:x>0.17302</cdr:x>
      <cdr:y>0.92727</cdr:y>
    </cdr:to>
    <cdr:cxnSp macro="">
      <cdr:nvCxnSpPr>
        <cdr:cNvPr id="5" name="Straight Connector 4">
          <a:extLst xmlns:a="http://schemas.openxmlformats.org/drawingml/2006/main">
            <a:ext uri="{FF2B5EF4-FFF2-40B4-BE49-F238E27FC236}">
              <a16:creationId xmlns:a16="http://schemas.microsoft.com/office/drawing/2014/main" id="{92F4282D-F183-285F-07B6-5AE0501DEAA6}"/>
            </a:ext>
          </a:extLst>
        </cdr:cNvPr>
        <cdr:cNvCxnSpPr/>
      </cdr:nvCxnSpPr>
      <cdr:spPr>
        <a:xfrm xmlns:a="http://schemas.openxmlformats.org/drawingml/2006/main" flipV="1">
          <a:off x="1353339" y="562494"/>
          <a:ext cx="9531" cy="1981194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0.1721</cdr:x>
      <cdr:y>0.1956</cdr:y>
    </cdr:from>
    <cdr:to>
      <cdr:x>0.17331</cdr:x>
      <cdr:y>0.91782</cdr:y>
    </cdr:to>
    <cdr:cxnSp macro="">
      <cdr:nvCxnSpPr>
        <cdr:cNvPr id="4" name="Straight Connector 3">
          <a:extLst xmlns:a="http://schemas.openxmlformats.org/drawingml/2006/main">
            <a:ext uri="{FF2B5EF4-FFF2-40B4-BE49-F238E27FC236}">
              <a16:creationId xmlns:a16="http://schemas.microsoft.com/office/drawing/2014/main" id="{9B59E74F-84E1-B36E-2692-A8A09820184B}"/>
            </a:ext>
          </a:extLst>
        </cdr:cNvPr>
        <cdr:cNvCxnSpPr/>
      </cdr:nvCxnSpPr>
      <cdr:spPr>
        <a:xfrm xmlns:a="http://schemas.openxmlformats.org/drawingml/2006/main" flipV="1">
          <a:off x="1355673" y="536576"/>
          <a:ext cx="9532" cy="1981194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CA390-4BE3-4954-8514-478BE463BE9E}" type="datetimeFigureOut">
              <a:rPr lang="en-US" smtClean="0"/>
              <a:t>5/23/24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30E7CB-EA8F-47E4-966B-D32A6BC4A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803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2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3031947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5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66397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6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026388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9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200574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10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8817337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11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798346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12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101019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13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948421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14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920195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15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4403556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16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9601110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18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9701790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19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4062852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20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5599334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21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6850512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22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9894371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23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3957605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24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6509306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E87EC-7041-4C51-88AB-BF376C57F469}" type="slidenum">
              <a:rPr lang="lv-LV" smtClean="0"/>
              <a:t>25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5233446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F91F629-F739-4FB6-B1A7-D65256862C22}" type="slidenum">
              <a:rPr lang="en-US" altLang="lv-LV"/>
              <a:pPr/>
              <a:t>28</a:t>
            </a:fld>
            <a:endParaRPr lang="en-US" altLang="lv-LV" dirty="0"/>
          </a:p>
        </p:txBody>
      </p:sp>
      <p:sp>
        <p:nvSpPr>
          <p:cNvPr id="369666" name="Rectangle 7"/>
          <p:cNvSpPr txBox="1">
            <a:spLocks noGrp="1" noChangeArrowheads="1"/>
          </p:cNvSpPr>
          <p:nvPr/>
        </p:nvSpPr>
        <p:spPr bwMode="auto">
          <a:xfrm>
            <a:off x="3819864" y="10243567"/>
            <a:ext cx="2919590" cy="537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539" tIns="46269" rIns="92539" bIns="46269" anchor="b"/>
          <a:lstStyle>
            <a:lvl1pPr defTabSz="925513"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925513"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925513"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925513"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925513"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defTabSz="92551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defTabSz="92551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defTabSz="92551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defTabSz="92551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r">
              <a:buClrTx/>
              <a:buSzTx/>
              <a:buFontTx/>
              <a:buNone/>
            </a:pPr>
            <a:fld id="{D7E83668-B8D4-4216-A67D-D7F8A65267A2}" type="slidenum">
              <a:rPr lang="lv-LV" altLang="lv-LV" sz="1200" i="0">
                <a:solidFill>
                  <a:schemeClr val="tx1"/>
                </a:solidFill>
              </a:rPr>
              <a:pPr algn="r">
                <a:buClrTx/>
                <a:buSzTx/>
                <a:buFontTx/>
                <a:buNone/>
              </a:pPr>
              <a:t>28</a:t>
            </a:fld>
            <a:endParaRPr lang="lv-LV" altLang="lv-LV" sz="1200" i="0" dirty="0">
              <a:solidFill>
                <a:schemeClr val="tx1"/>
              </a:solidFill>
            </a:endParaRPr>
          </a:p>
        </p:txBody>
      </p:sp>
      <p:sp>
        <p:nvSpPr>
          <p:cNvPr id="369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25425" y="806450"/>
            <a:ext cx="7191375" cy="4046538"/>
          </a:xfrm>
        </p:spPr>
      </p:sp>
      <p:sp>
        <p:nvSpPr>
          <p:cNvPr id="3696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3631" y="5123508"/>
            <a:ext cx="5393768" cy="4852852"/>
          </a:xfrm>
        </p:spPr>
        <p:txBody>
          <a:bodyPr lIns="92539" tIns="46269" rIns="92539" bIns="46269"/>
          <a:lstStyle/>
          <a:p>
            <a:pPr defTabSz="914400"/>
            <a:endParaRPr lang="lv-LV" altLang="lv-LV" dirty="0"/>
          </a:p>
        </p:txBody>
      </p:sp>
    </p:spTree>
    <p:extLst>
      <p:ext uri="{BB962C8B-B14F-4D97-AF65-F5344CB8AC3E}">
        <p14:creationId xmlns:p14="http://schemas.microsoft.com/office/powerpoint/2010/main" val="2994028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61F9-E110-4189-9C27-3CAD96462168}" type="datetimeFigureOut">
              <a:rPr lang="en-US" smtClean="0"/>
              <a:t>5/23/24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003E4-6AE2-40CB-8AC4-2D0CFE8F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756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61F9-E110-4189-9C27-3CAD96462168}" type="datetimeFigureOut">
              <a:rPr lang="en-US" smtClean="0"/>
              <a:t>5/23/24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003E4-6AE2-40CB-8AC4-2D0CFE8F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379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61F9-E110-4189-9C27-3CAD96462168}" type="datetimeFigureOut">
              <a:rPr lang="en-US" smtClean="0"/>
              <a:t>5/23/24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003E4-6AE2-40CB-8AC4-2D0CFE8F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49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61F9-E110-4189-9C27-3CAD96462168}" type="datetimeFigureOut">
              <a:rPr lang="en-US" smtClean="0"/>
              <a:t>5/23/24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003E4-6AE2-40CB-8AC4-2D0CFE8F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759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61F9-E110-4189-9C27-3CAD96462168}" type="datetimeFigureOut">
              <a:rPr lang="en-US" smtClean="0"/>
              <a:t>5/23/24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003E4-6AE2-40CB-8AC4-2D0CFE8F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004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61F9-E110-4189-9C27-3CAD96462168}" type="datetimeFigureOut">
              <a:rPr lang="en-US" smtClean="0"/>
              <a:t>5/23/24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003E4-6AE2-40CB-8AC4-2D0CFE8F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5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61F9-E110-4189-9C27-3CAD96462168}" type="datetimeFigureOut">
              <a:rPr lang="en-US" smtClean="0"/>
              <a:t>5/23/24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003E4-6AE2-40CB-8AC4-2D0CFE8F8CDA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0555" y="6276109"/>
            <a:ext cx="1024346" cy="445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61F9-E110-4189-9C27-3CAD96462168}" type="datetimeFigureOut">
              <a:rPr lang="en-US" smtClean="0"/>
              <a:t>5/23/24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003E4-6AE2-40CB-8AC4-2D0CFE8F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729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61F9-E110-4189-9C27-3CAD96462168}" type="datetimeFigureOut">
              <a:rPr lang="en-US" smtClean="0"/>
              <a:t>5/23/24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003E4-6AE2-40CB-8AC4-2D0CFE8F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271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61F9-E110-4189-9C27-3CAD96462168}" type="datetimeFigureOut">
              <a:rPr lang="en-US" smtClean="0"/>
              <a:t>5/23/24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003E4-6AE2-40CB-8AC4-2D0CFE8F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06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61F9-E110-4189-9C27-3CAD96462168}" type="datetimeFigureOut">
              <a:rPr lang="en-US" smtClean="0"/>
              <a:t>5/23/24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003E4-6AE2-40CB-8AC4-2D0CFE8F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1284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92003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333" y="2420938"/>
            <a:ext cx="11387667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GB" noProof="0" dirty="0"/>
          </a:p>
        </p:txBody>
      </p:sp>
      <p:sp>
        <p:nvSpPr>
          <p:cNvPr id="4" name="Rectangle 15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B95D6-D7B1-4EBB-B5ED-5B9774BDC48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2405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64177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53636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58142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384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B61F9-E110-4189-9C27-3CAD96462168}" type="datetimeFigureOut">
              <a:rPr lang="en-US" smtClean="0"/>
              <a:t>5/23/24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003E4-6AE2-40CB-8AC4-2D0CFE8F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395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 descr="AttÄlu rezultÄti vaicÄjumam âRTUâ">
            <a:extLst>
              <a:ext uri="{FF2B5EF4-FFF2-40B4-BE49-F238E27FC236}">
                <a16:creationId xmlns:a16="http://schemas.microsoft.com/office/drawing/2014/main" id="{E6A9F3E8-6DD9-46E6-A4BA-C4D04327F8C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noProof="1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9831DA-9D13-495C-B448-5D02CA0C6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944" y="2065618"/>
            <a:ext cx="8208912" cy="193899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lv-LV" sz="4000" b="1" noProof="1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Uzņēmumu kravas autoparku raksturojums un kravas autoparku atjaunošanas plāni</a:t>
            </a:r>
            <a:endParaRPr lang="lv-LV" altLang="ko-KR" sz="4000" b="1" noProof="1">
              <a:solidFill>
                <a:schemeClr val="bg1"/>
              </a:solidFill>
              <a:latin typeface="Arial Narrow" panose="020B0606020202030204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C0116B-415C-48B5-B450-722F14C19185}"/>
              </a:ext>
            </a:extLst>
          </p:cNvPr>
          <p:cNvSpPr txBox="1"/>
          <p:nvPr/>
        </p:nvSpPr>
        <p:spPr>
          <a:xfrm>
            <a:off x="3701985" y="4797152"/>
            <a:ext cx="47880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altLang="ko-KR" sz="2000" b="1" noProof="1">
                <a:latin typeface="Arial Narrow" panose="020B0606020202030204" pitchFamily="34" charset="0"/>
                <a:cs typeface="Arial" pitchFamily="34" charset="0"/>
              </a:rPr>
              <a:t>Latvijas </a:t>
            </a:r>
            <a:r>
              <a:rPr lang="lv-LV" altLang="ko-KR" sz="2000" b="1" noProof="1">
                <a:latin typeface="Arial Narrow" panose="020B0606020202030204" pitchFamily="34" charset="0"/>
                <a:cs typeface="Arial" pitchFamily="34" charset="0"/>
              </a:rPr>
              <a:t>uzņēmumu aptauja</a:t>
            </a:r>
            <a:endParaRPr lang="en-GB" altLang="ko-KR" sz="2000" b="1" noProof="1">
              <a:latin typeface="Arial Narrow" panose="020B0606020202030204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n-GB" altLang="ko-KR" sz="2000" b="1" noProof="1">
                <a:latin typeface="Arial Narrow" panose="020B0606020202030204" pitchFamily="34" charset="0"/>
                <a:cs typeface="Arial" pitchFamily="34" charset="0"/>
              </a:rPr>
              <a:t>202</a:t>
            </a:r>
            <a:r>
              <a:rPr lang="lv-LV" altLang="ko-KR" sz="2000" b="1" noProof="1">
                <a:latin typeface="Arial Narrow" panose="020B0606020202030204" pitchFamily="34" charset="0"/>
                <a:cs typeface="Arial" pitchFamily="34" charset="0"/>
              </a:rPr>
              <a:t>4</a:t>
            </a:r>
            <a:r>
              <a:rPr lang="en-GB" altLang="ko-KR" sz="2000" b="1" noProof="1">
                <a:latin typeface="Arial Narrow" panose="020B0606020202030204" pitchFamily="34" charset="0"/>
                <a:cs typeface="Arial" pitchFamily="34" charset="0"/>
              </a:rPr>
              <a:t>. gada </a:t>
            </a:r>
            <a:r>
              <a:rPr lang="lv-LV" altLang="ko-KR" sz="2000" b="1" noProof="1">
                <a:latin typeface="Arial Narrow" panose="020B0606020202030204" pitchFamily="34" charset="0"/>
                <a:cs typeface="Arial" pitchFamily="34" charset="0"/>
              </a:rPr>
              <a:t>aprīlis-maijs</a:t>
            </a:r>
            <a:endParaRPr lang="en-GB" altLang="ko-KR" sz="2000" b="1" noProof="1"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A151340-CF7B-414F-9309-40D2A35DA2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802134"/>
            <a:ext cx="1669326" cy="7303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469" y="161452"/>
            <a:ext cx="1562180" cy="1606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626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547688"/>
          </a:xfrm>
          <a:solidFill>
            <a:schemeClr val="accent1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Saturs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F565C67D-169E-4F19-8E5A-27971AF2105C}"/>
              </a:ext>
            </a:extLst>
          </p:cNvPr>
          <p:cNvSpPr txBox="1">
            <a:spLocks noRot="1" noChangeArrowheads="1"/>
          </p:cNvSpPr>
          <p:nvPr/>
        </p:nvSpPr>
        <p:spPr bwMode="auto">
          <a:xfrm>
            <a:off x="2720625" y="1147630"/>
            <a:ext cx="6750750" cy="533066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Pētījuma apraksts</a:t>
            </a:r>
            <a:r>
              <a:rPr lang="lv-LV" altLang="lv-LV" sz="1300" u="sng" noProof="1">
                <a:latin typeface="Arial Narrow" pitchFamily="34" charset="0"/>
                <a:cs typeface="Arial" charset="0"/>
              </a:rPr>
              <a:t>						</a:t>
            </a:r>
            <a:r>
              <a:rPr lang="lv-LV" altLang="lv-LV" sz="1300" noProof="1">
                <a:latin typeface="Arial Narrow" pitchFamily="34" charset="0"/>
                <a:cs typeface="Arial" charset="0"/>
              </a:rPr>
              <a:t>3</a:t>
            </a:r>
          </a:p>
          <a:p>
            <a:pPr marL="381000" indent="-381000">
              <a:buNone/>
            </a:pPr>
            <a:endParaRPr lang="lv-LV" altLang="lv-LV" sz="1300" noProof="1">
              <a:latin typeface="Arial Narrow" pitchFamily="34" charset="0"/>
              <a:cs typeface="Arial" charset="0"/>
            </a:endParaRPr>
          </a:p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GALVENIE SECINĀJUMI</a:t>
            </a:r>
            <a:r>
              <a:rPr lang="lv-LV" altLang="lv-LV" sz="1300" u="sng" noProof="1">
                <a:latin typeface="Arial Narrow" pitchFamily="34" charset="0"/>
                <a:cs typeface="Arial" charset="0"/>
              </a:rPr>
              <a:t>	                                         		                             	4</a:t>
            </a:r>
            <a:endParaRPr lang="lv-LV" altLang="lv-LV" sz="1300" noProof="1">
              <a:latin typeface="Arial Narrow" pitchFamily="34" charset="0"/>
              <a:cs typeface="Arial" charset="0"/>
            </a:endParaRPr>
          </a:p>
          <a:p>
            <a:pPr marL="381000" indent="-381000">
              <a:buNone/>
            </a:pPr>
            <a:endParaRPr lang="lv-LV" altLang="lv-LV" sz="1300" noProof="1">
              <a:latin typeface="Arial Narrow" pitchFamily="34" charset="0"/>
              <a:cs typeface="Arial" charset="0"/>
            </a:endParaRPr>
          </a:p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GALVENIE REZULTĀTI</a:t>
            </a:r>
          </a:p>
          <a:p>
            <a:pPr marL="381000" indent="-381000">
              <a:buNone/>
            </a:pPr>
            <a:endParaRPr lang="lv-LV" altLang="lv-LV" sz="1300" noProof="1">
              <a:latin typeface="Arial Narrow" pitchFamily="34" charset="0"/>
              <a:cs typeface="Arial" charset="0"/>
            </a:endParaRPr>
          </a:p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1. Uzņēmumu kravas transportlīdzekļu autoparka raksturojums	</a:t>
            </a:r>
          </a:p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	1.1. Kravas transportlīdzekļu skaits uzņēmumos </a:t>
            </a:r>
            <a:r>
              <a:rPr lang="lv-LV" altLang="lv-LV" sz="1300" u="sng" noProof="1">
                <a:latin typeface="Arial Narrow" pitchFamily="34" charset="0"/>
                <a:cs typeface="Arial" charset="0"/>
              </a:rPr>
              <a:t>				 </a:t>
            </a:r>
            <a:r>
              <a:rPr lang="lv-LV" altLang="lv-LV" sz="1300" noProof="1">
                <a:latin typeface="Arial Narrow" pitchFamily="34" charset="0"/>
                <a:cs typeface="Arial" charset="0"/>
              </a:rPr>
              <a:t>9</a:t>
            </a:r>
          </a:p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	1.2. Kravas transportlīdzekļu vidējais vecums</a:t>
            </a:r>
            <a:r>
              <a:rPr lang="lv-LV" altLang="lv-LV" sz="1300" u="sng" noProof="1">
                <a:latin typeface="Arial Narrow" pitchFamily="34" charset="0"/>
                <a:cs typeface="Arial" charset="0"/>
              </a:rPr>
              <a:t>				</a:t>
            </a:r>
            <a:r>
              <a:rPr lang="lv-LV" altLang="lv-LV" sz="1300" noProof="1">
                <a:latin typeface="Arial Narrow" pitchFamily="34" charset="0"/>
                <a:cs typeface="Arial" charset="0"/>
              </a:rPr>
              <a:t>10</a:t>
            </a:r>
          </a:p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	1.3. Kravas transportlīdzekļiem izmantotās degvielas veidi</a:t>
            </a:r>
            <a:r>
              <a:rPr lang="lv-LV" altLang="lv-LV" sz="1300" u="sng" noProof="1">
                <a:latin typeface="Arial Narrow" pitchFamily="34" charset="0"/>
                <a:cs typeface="Arial" charset="0"/>
              </a:rPr>
              <a:t>                                            	</a:t>
            </a:r>
            <a:r>
              <a:rPr lang="lv-LV" altLang="lv-LV" sz="1300" noProof="1">
                <a:latin typeface="Arial Narrow" pitchFamily="34" charset="0"/>
                <a:cs typeface="Arial" charset="0"/>
              </a:rPr>
              <a:t>14 </a:t>
            </a:r>
            <a:r>
              <a:rPr lang="lv-LV" altLang="lv-LV" sz="1300" u="sng" noProof="1">
                <a:latin typeface="Arial Narrow" pitchFamily="34" charset="0"/>
                <a:cs typeface="Arial" charset="0"/>
              </a:rPr>
              <a:t>              </a:t>
            </a:r>
            <a:endParaRPr lang="lv-LV" altLang="lv-LV" sz="1300" noProof="1">
              <a:latin typeface="Arial Narrow" pitchFamily="34" charset="0"/>
              <a:cs typeface="Arial" charset="0"/>
            </a:endParaRPr>
          </a:p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2. Uzņēmumu kravas autoparku atjaunošanas plāni	</a:t>
            </a:r>
          </a:p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	2.1. Plāni uzņēmumu kravas autoparku atjaunošanai</a:t>
            </a:r>
            <a:r>
              <a:rPr lang="lv-LV" altLang="lv-LV" sz="1300" u="sng" noProof="1">
                <a:latin typeface="Arial Narrow" pitchFamily="34" charset="0"/>
                <a:cs typeface="Arial" charset="0"/>
              </a:rPr>
              <a:t>                              		</a:t>
            </a:r>
            <a:r>
              <a:rPr lang="lv-LV" altLang="lv-LV" sz="1300" noProof="1">
                <a:latin typeface="Arial Narrow" pitchFamily="34" charset="0"/>
                <a:cs typeface="Arial" charset="0"/>
              </a:rPr>
              <a:t>18</a:t>
            </a:r>
          </a:p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	2.2. Iegādei plānoto kravas transportlīdzekļu degvielas veidi</a:t>
            </a:r>
            <a:r>
              <a:rPr lang="lv-LV" altLang="lv-LV" sz="1300" u="sng" noProof="1">
                <a:latin typeface="Arial Narrow" pitchFamily="34" charset="0"/>
                <a:cs typeface="Arial" charset="0"/>
              </a:rPr>
              <a:t>			</a:t>
            </a:r>
            <a:r>
              <a:rPr lang="lv-LV" altLang="lv-LV" sz="1300" noProof="1">
                <a:latin typeface="Arial Narrow" pitchFamily="34" charset="0"/>
                <a:cs typeface="Arial" charset="0"/>
              </a:rPr>
              <a:t>21</a:t>
            </a:r>
          </a:p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          </a:t>
            </a:r>
          </a:p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PIELIKUMS</a:t>
            </a:r>
          </a:p>
          <a:p>
            <a:pPr marL="381000" indent="-381000"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	Aptaujas anketa</a:t>
            </a:r>
            <a:r>
              <a:rPr lang="lv-LV" altLang="lv-LV" sz="1300" u="sng" noProof="1">
                <a:latin typeface="Arial Narrow" pitchFamily="34" charset="0"/>
                <a:cs typeface="Arial" charset="0"/>
              </a:rPr>
              <a:t>						</a:t>
            </a:r>
            <a:r>
              <a:rPr lang="lv-LV" altLang="lv-LV" sz="1300" noProof="1">
                <a:latin typeface="Arial Narrow" pitchFamily="34" charset="0"/>
                <a:cs typeface="Arial" charset="0"/>
              </a:rPr>
              <a:t>27</a:t>
            </a:r>
          </a:p>
          <a:p>
            <a:pPr marL="381600" indent="-381600">
              <a:lnSpc>
                <a:spcPct val="90000"/>
              </a:lnSpc>
              <a:buNone/>
            </a:pPr>
            <a:r>
              <a:rPr lang="lv-LV" altLang="lv-LV" sz="1300" noProof="1">
                <a:latin typeface="Arial Narrow" pitchFamily="34" charset="0"/>
                <a:cs typeface="Arial" charset="0"/>
              </a:rPr>
              <a:t>	Statistiskās kļūdas novērtēšanas tabula</a:t>
            </a:r>
            <a:r>
              <a:rPr lang="lv-LV" altLang="lv-LV" sz="1300" u="sng" noProof="1">
                <a:latin typeface="Arial Narrow" pitchFamily="34" charset="0"/>
                <a:cs typeface="Arial" charset="0"/>
              </a:rPr>
              <a:t>				</a:t>
            </a:r>
            <a:r>
              <a:rPr lang="lv-LV" altLang="lv-LV" sz="1300" noProof="1">
                <a:latin typeface="Arial Narrow" pitchFamily="34" charset="0"/>
                <a:cs typeface="Arial" charset="0"/>
              </a:rPr>
              <a:t>28</a:t>
            </a:r>
            <a:r>
              <a:rPr lang="lv-LV" altLang="lv-LV" sz="1300" u="sng" noProof="1">
                <a:latin typeface="Arial Narrow" pitchFamily="34" charset="0"/>
                <a:cs typeface="Arial" charset="0"/>
              </a:rPr>
              <a:t>     </a:t>
            </a:r>
            <a:r>
              <a:rPr lang="lv-LV" altLang="lv-LV" sz="1300" u="sng" noProof="1">
                <a:solidFill>
                  <a:srgbClr val="FF0000"/>
                </a:solidFill>
                <a:latin typeface="Arial Narrow" pitchFamily="34" charset="0"/>
                <a:cs typeface="Arial" charset="0"/>
              </a:rPr>
              <a:t>                </a:t>
            </a:r>
            <a:endParaRPr lang="lv-LV" altLang="lv-LV" sz="1300" noProof="1">
              <a:solidFill>
                <a:srgbClr val="FF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21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6" name="Slide Number Placeholder 5"/>
          <p:cNvSpPr txBox="1">
            <a:spLocks noGrp="1"/>
          </p:cNvSpPr>
          <p:nvPr/>
        </p:nvSpPr>
        <p:spPr bwMode="auto">
          <a:xfrm>
            <a:off x="263352" y="6453188"/>
            <a:ext cx="1441450" cy="4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 sz="4400" b="1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 sz="4400" b="1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 sz="4400" b="1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 sz="4400" b="1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9AD500CD-7F5C-4748-9D6C-F97B4730B254}" type="slidenum">
              <a:rPr lang="en-GB" altLang="lv-LV" sz="1000" b="0" noProof="1" dirty="0">
                <a:solidFill>
                  <a:schemeClr val="bg1">
                    <a:lumMod val="50000"/>
                  </a:schemeClr>
                </a:solidFill>
                <a:latin typeface="Arial" charset="0"/>
              </a:rPr>
              <a:pPr eaLnBrk="1" hangingPunct="1"/>
              <a:t>3</a:t>
            </a:fld>
            <a:endParaRPr lang="en-GB" altLang="lv-LV" sz="1000" b="0" noProof="1">
              <a:solidFill>
                <a:schemeClr val="bg1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7197" name="Rectangle 2"/>
          <p:cNvSpPr>
            <a:spLocks noRot="1" noChangeArrowheads="1"/>
          </p:cNvSpPr>
          <p:nvPr/>
        </p:nvSpPr>
        <p:spPr bwMode="auto">
          <a:xfrm>
            <a:off x="27804" y="-32967"/>
            <a:ext cx="7281863" cy="476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r>
              <a:rPr lang="en-GB" altLang="lv-LV" sz="2400" noProof="1">
                <a:solidFill>
                  <a:schemeClr val="bg1"/>
                </a:solidFill>
                <a:latin typeface="Arial Narrow" pitchFamily="34" charset="0"/>
              </a:rPr>
              <a:t>Pētījuma apraksts</a:t>
            </a:r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8E53F21E-18C5-400E-9149-E1530E8646B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288688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Pētījuma apraksts</a:t>
            </a:r>
          </a:p>
        </p:txBody>
      </p:sp>
      <p:pic>
        <p:nvPicPr>
          <p:cNvPr id="12" name="Picture 19">
            <a:extLst>
              <a:ext uri="{FF2B5EF4-FFF2-40B4-BE49-F238E27FC236}">
                <a16:creationId xmlns:a16="http://schemas.microsoft.com/office/drawing/2014/main" id="{6DBE5BAD-0058-4C87-AC6E-EE2B176675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752" y="3356992"/>
            <a:ext cx="1359792" cy="600858"/>
          </a:xfrm>
          <a:prstGeom prst="rect">
            <a:avLst/>
          </a:prstGeom>
        </p:spPr>
      </p:pic>
      <p:sp>
        <p:nvSpPr>
          <p:cNvPr id="5" name="Oval 7">
            <a:extLst>
              <a:ext uri="{FF2B5EF4-FFF2-40B4-BE49-F238E27FC236}">
                <a16:creationId xmlns:a16="http://schemas.microsoft.com/office/drawing/2014/main" id="{D44CFCA1-E97C-4AFF-81F0-5A01F6E47CED}"/>
              </a:ext>
            </a:extLst>
          </p:cNvPr>
          <p:cNvSpPr/>
          <p:nvPr/>
        </p:nvSpPr>
        <p:spPr>
          <a:xfrm>
            <a:off x="165219" y="2025315"/>
            <a:ext cx="2791592" cy="2556284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noProof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PĒTĪJUMA VEICĒJS:</a:t>
            </a:r>
          </a:p>
        </p:txBody>
      </p:sp>
      <p:pic>
        <p:nvPicPr>
          <p:cNvPr id="9" name="Picture 19">
            <a:extLst>
              <a:ext uri="{FF2B5EF4-FFF2-40B4-BE49-F238E27FC236}">
                <a16:creationId xmlns:a16="http://schemas.microsoft.com/office/drawing/2014/main" id="{43EFB993-AFB0-073F-6A61-9BF343DA0D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960" y="3535689"/>
            <a:ext cx="1359792" cy="60085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0D5A90-D476-4E71-D148-2329EE9690BC}"/>
              </a:ext>
            </a:extLst>
          </p:cNvPr>
          <p:cNvSpPr txBox="1"/>
          <p:nvPr/>
        </p:nvSpPr>
        <p:spPr>
          <a:xfrm>
            <a:off x="3343283" y="1133653"/>
            <a:ext cx="7932768" cy="51090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lv-LV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Aptaujas tehniskā informācija</a:t>
            </a:r>
          </a:p>
          <a:p>
            <a:endParaRPr lang="lv-LV" sz="14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lv-LV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Pamata mērķa grupa: </a:t>
            </a:r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uzņēmumi, kuru autoparkā ir ne mazāk kā 10 kravas transportlīdzekļi ar pilnu masu virs 3.5 tonnām </a:t>
            </a:r>
          </a:p>
          <a:p>
            <a:endParaRPr lang="lv-LV" sz="14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lv-LV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Paplašinātā mērķa grupa:</a:t>
            </a:r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uzņēmumi, kuru autoparkā ir mazāk kā 10 kravas transportlīdzekļi ar pilnu masu virs 3.5 tonnām </a:t>
            </a:r>
          </a:p>
          <a:p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lv-LV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Aptaujas metode:</a:t>
            </a:r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telefona intervijas (CATI) un WEB aptauja</a:t>
            </a:r>
          </a:p>
          <a:p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lv-LV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Sasniegtās izlases apjoms:</a:t>
            </a:r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152 uzņēmumi, tai skaitā: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46 uzņēmumi, kuru autoparkā ir mazāk nekā 10 kravas transportlīdzekļi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106 uzņēmumi, kuru autoparkā ir 10 un vairāk kravas transportlīdzekļi</a:t>
            </a:r>
          </a:p>
          <a:p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lv-LV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Interviju ieguves veids:</a:t>
            </a:r>
          </a:p>
          <a:p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Uzņēmumi, kuru autoparkā ir mazāk kā 10 kravas transportlīdzekļi 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46 respondenti (100%) WEB aptauja</a:t>
            </a:r>
          </a:p>
          <a:p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Uzņēmumi, kuru autoparkā ir ne mazāk kā 10 kravas transportlīdzekļi 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29 respondenti WEB aptauja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77 respondenti telefona intervijas CATI)</a:t>
            </a:r>
          </a:p>
          <a:p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lv-LV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Aptaujas veikšanas laiks: </a:t>
            </a:r>
            <a:r>
              <a:rPr lang="lv-LV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19.04.2024.–10.05.2024.</a:t>
            </a:r>
          </a:p>
          <a:p>
            <a:endParaRPr lang="lv-LV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98549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>
            <a:extLst>
              <a:ext uri="{FF2B5EF4-FFF2-40B4-BE49-F238E27FC236}">
                <a16:creationId xmlns:a16="http://schemas.microsoft.com/office/drawing/2014/main" id="{97D1266D-09DB-4CB6-8181-C218D6A0B8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9940" y="2657150"/>
            <a:ext cx="5652120" cy="86177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lv-LV" altLang="ko-KR" sz="5000" b="1" noProof="1">
                <a:solidFill>
                  <a:schemeClr val="bg1"/>
                </a:solidFill>
                <a:latin typeface="Arial Narrow" panose="020B0606020202030204" pitchFamily="34" charset="0"/>
                <a:ea typeface="맑은 고딕" pitchFamily="50" charset="-127"/>
                <a:cs typeface="Arial" panose="020B0604020202020204" pitchFamily="34" charset="0"/>
              </a:rPr>
              <a:t>Galvenie secinājumi</a:t>
            </a:r>
          </a:p>
        </p:txBody>
      </p:sp>
    </p:spTree>
    <p:extLst>
      <p:ext uri="{BB962C8B-B14F-4D97-AF65-F5344CB8AC3E}">
        <p14:creationId xmlns:p14="http://schemas.microsoft.com/office/powerpoint/2010/main" val="351753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DF80E987-A25B-84C5-8FF9-F348F8FA0B35}"/>
              </a:ext>
            </a:extLst>
          </p:cNvPr>
          <p:cNvSpPr txBox="1">
            <a:spLocks/>
          </p:cNvSpPr>
          <p:nvPr/>
        </p:nvSpPr>
        <p:spPr>
          <a:xfrm>
            <a:off x="371364" y="692696"/>
            <a:ext cx="5419836" cy="56166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lv-LV" altLang="ko-KR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1. Uzņēmumu kravas transportlīdzekļu autoparka raksturojums</a:t>
            </a:r>
            <a:endParaRPr lang="lv-LV" sz="1600" kern="100" dirty="0">
              <a:solidFill>
                <a:schemeClr val="accent1">
                  <a:lumMod val="50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v-LV" sz="13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Aptaujāto uzņēmumu kravas transportlīdzekļu autoparka lielums šajā aptaujā ir robežās no 1 līdz 96 kravas transportlīdzekļiem. 10 un vairāk kravas transportlīdzekļu pieder 70% no aptaujātajiem uzņēmumiem. Izdalot mazākās grupās, redzams, ka 1-9 kravas transportlīdzekļi pieder 30% uzņēmumu,  10-18 kravas transportlīdzekļu pieder 41% uzņēmumu, 20-29 kravas transportlīdzekļu pieder 11% aptaujāto uzņēmumu, 30-49 kravas transportlīdzekļu pieder 10% uzņēmumu, savukārt 50-96 kravas transportlīdzekļu pieder 7% aptaujāto uzņēmumu.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v-LV" sz="130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Nedaudz vairāk kā pusei (51%) no aptaujātajiem uzņēmumiem, vidējais kravas transportlīdzekļu vecums ir 5-10 gadi. Kravas transportlīdzekļi ar vidējo vecumu 11-15 gadi pieder 21% aptaujāto uzņēmumu, 12% uzņēmumu kravas transportlīdzekļu autoparka vidējais vecums ir 16-20 gadi. 11% uzņēmumu ir salīdzinoši jauns autoparks – tā vidējais vecums ir līdz 5 gadiem. Mazākā uzņēmumu grupa (4%) norādījuši, ka viņu transportlīdzekļu vidējais vecums ir vairāk par 20 gadiem.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v-LV" sz="1300" dirty="0">
                <a:latin typeface="Arial" panose="020B0604020202020204" pitchFamily="34" charset="0"/>
                <a:cs typeface="Arial" panose="020B0604020202020204" pitchFamily="34" charset="0"/>
              </a:rPr>
              <a:t>Pastāv statistiski nozīmīga saistība starp kravas transportlīdzekļu skaitu uzņēmumā un kravas transportlīdzekļu vecumu - jo vairāk kravas transportlīdzekļu ir uzņēmumā, jo mazāks ir to vidējais vecums </a:t>
            </a:r>
          </a:p>
          <a:p>
            <a:pPr marL="114300" indent="0" algn="just">
              <a:lnSpc>
                <a:spcPct val="107000"/>
              </a:lnSpc>
              <a:spcBef>
                <a:spcPts val="0"/>
              </a:spcBef>
              <a:buNone/>
            </a:pPr>
            <a:r>
              <a:rPr lang="en-GB" sz="1200" kern="100" noProof="1">
                <a:effectLst/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GB" sz="1100" kern="100" noProof="1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A401E97D-8EA3-4C66-9F83-43765F513C8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Galvenie secinājumi (1)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DF80E987-A25B-84C5-8FF9-F348F8FA0B35}"/>
              </a:ext>
            </a:extLst>
          </p:cNvPr>
          <p:cNvSpPr txBox="1">
            <a:spLocks/>
          </p:cNvSpPr>
          <p:nvPr/>
        </p:nvSpPr>
        <p:spPr>
          <a:xfrm>
            <a:off x="6096000" y="1386840"/>
            <a:ext cx="5419836" cy="49224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v-LV" sz="13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Pārliecinoši visvairāk (99%) uzņēmumu kravas transportlīdzekļu tiek darbināti ar dīzeļdegvielu. Dīzeļdegvielu kā vienīgo degvielas veidu savā autoparkā izmanto 93% uzņēmumu</a:t>
            </a:r>
            <a:r>
              <a:rPr lang="lv-LV" sz="1300" b="1" dirty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r>
              <a:rPr lang="lv-LV" sz="1300" dirty="0">
                <a:latin typeface="Arial" panose="020B0604020202020204" pitchFamily="34" charset="0"/>
                <a:cs typeface="Arial" panose="020B0604020202020204" pitchFamily="34" charset="0"/>
              </a:rPr>
              <a:t>Ar benzīnu tiek darbināti 4% no aptaujāto uzņēmumu kravas transportlīdzekļiem. Vēl mazāka uzņēmumu daļa (3%) izmanto benzīnu kā vienīgo degvielas veidu. Elektrību kā enerģijas veidu kravas transportlīdzekļu darbināšanai izmanto 2% no aptaujāto uzņēmumu kravas transportlīdzekļiem. Kā vienīgo enerģijas avotu to izmanto vien 0,7% no aptaujātajiem uzņēmumiem. Ar LPG tiek darbināts 1% no aptaujāto uzņēmumu kravas transportlīdzekļiem, un kā vienīgo degvielas veidu to neizmanto neviens uzņēmums. Šajā pētījumā aptaujāto uzņēmumu autoparkā nav neviena kravas transportlīdzekļa, ko darbina ar CNG.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v-LV" sz="1300" dirty="0">
                <a:latin typeface="Arial" panose="020B0604020202020204" pitchFamily="34" charset="0"/>
                <a:cs typeface="Arial" panose="020B0604020202020204" pitchFamily="34" charset="0"/>
              </a:rPr>
              <a:t>Novērojams, ka neliela daļa uzņēmumu savu kravas autoparku darbina ar dažādiem degvielas veidiem, piemēram, ar dīzeļdegvielu un benzīnu savus kravas transportlīdzekļus darbina 3% uzņēmumu, ar dīzeļdegvielu un elektrību savus auto darbina 1% uzņēmumu, ar dīzeļdegvielu un LPG – 0,7% uzņēmumu. Pavisam neliela daļa (0,7%) savam autoparkam izmanto trīs degvielas veidus – dīzeļdegvielu, benzīnu un LPG. </a:t>
            </a:r>
          </a:p>
          <a:p>
            <a:pPr marL="114300" indent="0" algn="just">
              <a:lnSpc>
                <a:spcPct val="107000"/>
              </a:lnSpc>
              <a:spcBef>
                <a:spcPts val="0"/>
              </a:spcBef>
              <a:buNone/>
            </a:pPr>
            <a:r>
              <a:rPr lang="en-GB" sz="1200" kern="100" noProof="1">
                <a:effectLst/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GB" sz="1100" kern="100" noProof="1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3538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DF80E987-A25B-84C5-8FF9-F348F8FA0B35}"/>
              </a:ext>
            </a:extLst>
          </p:cNvPr>
          <p:cNvSpPr txBox="1">
            <a:spLocks/>
          </p:cNvSpPr>
          <p:nvPr/>
        </p:nvSpPr>
        <p:spPr>
          <a:xfrm>
            <a:off x="371364" y="692696"/>
            <a:ext cx="5421600" cy="56166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lv-LV" altLang="ko-KR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맑은 고딕" pitchFamily="50" charset="-127"/>
                <a:cs typeface="Arial" panose="020B0604020202020204" pitchFamily="34" charset="0"/>
              </a:rPr>
              <a:t>2. Uzņēmumu kravas autoparku atjaunošanas plāni</a:t>
            </a:r>
            <a:endParaRPr lang="lv-LV" sz="1600" kern="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v-LV" sz="1300" b="1" kern="1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Lielākā daļa uzņēmumu (64%) kopumā plāno atjaunot uzņēmuma kravas autoparku līdz 2030. gadam (noteikti JĀ - 36%, drīzāk JĀ - 28%).</a:t>
            </a:r>
            <a:r>
              <a:rPr lang="lv-LV" sz="130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25% aptaujāto uzņēmumu kopumā neplāno atjaunot savus kravas autoparkus (noteikti NĒ – 7%, drīzāk NĒ – 18%). </a:t>
            </a:r>
            <a:endParaRPr lang="lv-LV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lv-LV" sz="13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tiem uzņēmumiem, kuri kopumā plāno atjaunot kravas autoparku līdz 2030. gadam vai kuriem šobrīd ir grūti pateikt par saviem plāniem, pārliecinoši lielākā daļa (91%) aptaujāto uzņēmumu plāno atjaunot uzņēmuma kravas transportlīdzekļu autoparku ar dīzeļdegvielu darbināmiem kravas transportlīdzekļiem. </a:t>
            </a:r>
            <a:r>
              <a:rPr lang="lv-LV" sz="1300" dirty="0">
                <a:latin typeface="Arial" panose="020B0604020202020204" pitchFamily="34" charset="0"/>
                <a:cs typeface="Arial" panose="020B0604020202020204" pitchFamily="34" charset="0"/>
              </a:rPr>
              <a:t>5% atzīmējuši, ka plānos ietilpst atjaunot uzņēmuma kravas autoparku ar elektrību darbināmiem kravas transportlīdzekļiem, </a:t>
            </a:r>
            <a:r>
              <a:rPr lang="lv-LV" sz="13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4% atzīmējuši, ka atjaunos kravas autoparku ar CNG darbināmiem kravas transportlīdzekļiem</a:t>
            </a:r>
            <a:r>
              <a:rPr lang="lv-LV" sz="13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lv-LV" sz="1300" dirty="0">
                <a:latin typeface="Arial" panose="020B0604020202020204" pitchFamily="34" charset="0"/>
                <a:cs typeface="Arial" panose="020B0604020202020204" pitchFamily="34" charset="0"/>
              </a:rPr>
              <a:t>3% - ka atjaunos ar LPG darbināmiem kravas transportlīdzekļiem, 2% - ka ar benzīnu darbināmiem kravas transportlīdzekļiem.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lv-LV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lv-LV" altLang="ko-KR" sz="1200" u="sng" noProof="1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맑은 고딕" pitchFamily="50" charset="-127"/>
              <a:cs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401E97D-8EA3-4C66-9F83-43765F513C8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Galvenie secinājumi (2)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DF80E987-A25B-84C5-8FF9-F348F8FA0B35}"/>
              </a:ext>
            </a:extLst>
          </p:cNvPr>
          <p:cNvSpPr txBox="1">
            <a:spLocks/>
          </p:cNvSpPr>
          <p:nvPr/>
        </p:nvSpPr>
        <p:spPr>
          <a:xfrm>
            <a:off x="6096000" y="692696"/>
            <a:ext cx="5421600" cy="56166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lv-LV" sz="13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Raksturojot tos 4% uzņēmumu, kuri plāno atjaunot savu kravas autoparku ar CNG darbināmiem kravas transportlīdzekļiem, </a:t>
            </a:r>
            <a:r>
              <a:rPr lang="lv-LV" sz="1300" dirty="0">
                <a:latin typeface="Arial" panose="020B0604020202020204" pitchFamily="34" charset="0"/>
                <a:cs typeface="Arial" panose="020B0604020202020204" pitchFamily="34" charset="0"/>
              </a:rPr>
              <a:t>jāmin, ka to kravas autoparka izmērs ir robežās no 1 līdz 14 kravas transportlīdzekļiem, savukārt kravas autoparka vecums - līdz 15 gadiem. Šo uzņēmumu kravas transportlīdzekļi šobrīd tiek darbināti tikai ar dīzeļdegvielu, un papildus nākotnes iecerei – atjaunot kravas autoparku ar CNG darbināmiem kravas transportlīdzekļiem, plāno to atjaunot arī ar dīzeļdegvielu un elektrību darbināmiem kravas transportlīdzekļiem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lv-LV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lv-LV" altLang="ko-KR" sz="1200" u="sng" noProof="1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맑은 고딕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934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7849BD2B-EFA3-4745-84C8-421DE22409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5964" y="2998113"/>
            <a:ext cx="5220072" cy="86177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lv-LV" altLang="ko-KR" sz="5000" b="1" noProof="1">
                <a:solidFill>
                  <a:schemeClr val="bg1"/>
                </a:solidFill>
                <a:latin typeface="Arial Narrow" panose="020B0606020202030204" pitchFamily="34" charset="0"/>
                <a:ea typeface="맑은 고딕" pitchFamily="50" charset="-127"/>
                <a:cs typeface="Arial" panose="020B0604020202020204" pitchFamily="34" charset="0"/>
              </a:rPr>
              <a:t>Galvenie rezultāti</a:t>
            </a:r>
          </a:p>
        </p:txBody>
      </p:sp>
    </p:spTree>
    <p:extLst>
      <p:ext uri="{BB962C8B-B14F-4D97-AF65-F5344CB8AC3E}">
        <p14:creationId xmlns:p14="http://schemas.microsoft.com/office/powerpoint/2010/main" val="689317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7849BD2B-EFA3-4745-84C8-421DE22409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9280" y="2237929"/>
            <a:ext cx="6282444" cy="1754326"/>
          </a:xfrm>
          <a:prstGeom prst="rect">
            <a:avLst/>
          </a:prstGeom>
          <a:noFill/>
          <a:ln w="57150">
            <a:solidFill>
              <a:schemeClr val="accent1">
                <a:lumMod val="50000"/>
              </a:schemeClr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lv-LV" altLang="ko-KR" sz="3600" b="1" noProof="1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ea typeface="맑은 고딕" pitchFamily="50" charset="-127"/>
                <a:cs typeface="Arial" panose="020B0604020202020204" pitchFamily="34" charset="0"/>
              </a:rPr>
              <a:t>1. Uzņēmumu kravas transportlīdzekļu autoparka raksturojums</a:t>
            </a:r>
          </a:p>
        </p:txBody>
      </p:sp>
    </p:spTree>
    <p:extLst>
      <p:ext uri="{BB962C8B-B14F-4D97-AF65-F5344CB8AC3E}">
        <p14:creationId xmlns:p14="http://schemas.microsoft.com/office/powerpoint/2010/main" val="6826688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1.1. Kravas transportlīdzekļu skaits uzņēmumos</a:t>
            </a:r>
          </a:p>
        </p:txBody>
      </p:sp>
      <p:sp>
        <p:nvSpPr>
          <p:cNvPr id="13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60040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30000"/>
              </a:spcAft>
            </a:pPr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«A1. </a:t>
            </a:r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Sakiet, lūdzu, cik Jūsu uzņēmuma autoparkā ir kravas transportlīdzekļi ar pilnu masu virs 3.5 tonnām?</a:t>
            </a:r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7" name="Rectangle 46">
            <a:extLst>
              <a:ext uri="{FF2B5EF4-FFF2-40B4-BE49-F238E27FC236}">
                <a16:creationId xmlns:a16="http://schemas.microsoft.com/office/drawing/2014/main" id="{0EAAD756-7FCC-4059-9ADD-247D4F95453D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4167266" y="6126480"/>
            <a:ext cx="4306174" cy="625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lv-LV" altLang="lv-LV" b="0" i="1" noProof="1">
                <a:latin typeface="Arial" charset="0"/>
                <a:cs typeface="Arial" charset="0"/>
              </a:rPr>
              <a:t>Bāze: visi uzņēmumi; n=152</a:t>
            </a: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0141588"/>
              </p:ext>
            </p:extLst>
          </p:nvPr>
        </p:nvGraphicFramePr>
        <p:xfrm>
          <a:off x="198894" y="1748475"/>
          <a:ext cx="5783451" cy="36759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0197833"/>
              </p:ext>
            </p:extLst>
          </p:nvPr>
        </p:nvGraphicFramePr>
        <p:xfrm>
          <a:off x="6320353" y="1623446"/>
          <a:ext cx="5628840" cy="40695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752042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1.2. Kravas transportlīdzekļu vidējais vecums</a:t>
            </a:r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3308139"/>
              </p:ext>
            </p:extLst>
          </p:nvPr>
        </p:nvGraphicFramePr>
        <p:xfrm>
          <a:off x="1407763" y="1239864"/>
          <a:ext cx="9376474" cy="4432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60040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30000"/>
              </a:spcAft>
            </a:pPr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«A2. </a:t>
            </a:r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Kāds ir Jūsu uzņēmuma kravas transporta līdzekļu vidējais vecums?</a:t>
            </a:r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15" name="Rectangle 46">
            <a:extLst>
              <a:ext uri="{FF2B5EF4-FFF2-40B4-BE49-F238E27FC236}">
                <a16:creationId xmlns:a16="http://schemas.microsoft.com/office/drawing/2014/main" id="{0EAAD756-7FCC-4059-9ADD-247D4F95453D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4167266" y="5931515"/>
            <a:ext cx="4306174" cy="625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lv-LV" altLang="lv-LV" b="0" i="1" noProof="1">
                <a:latin typeface="Arial" charset="0"/>
                <a:cs typeface="Arial" charset="0"/>
              </a:rPr>
              <a:t>Bāze: visi uzņēmumi; n=152</a:t>
            </a:r>
          </a:p>
        </p:txBody>
      </p:sp>
    </p:spTree>
    <p:extLst>
      <p:ext uri="{BB962C8B-B14F-4D97-AF65-F5344CB8AC3E}">
        <p14:creationId xmlns:p14="http://schemas.microsoft.com/office/powerpoint/2010/main" val="42439855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1.2. Kravas transportlīdzekļu vidējais vecums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EE88FD-EEA2-E3AC-C6F7-A6C3521AB801}"/>
              </a:ext>
            </a:extLst>
          </p:cNvPr>
          <p:cNvSpPr txBox="1"/>
          <p:nvPr/>
        </p:nvSpPr>
        <p:spPr>
          <a:xfrm>
            <a:off x="3286342" y="5824025"/>
            <a:ext cx="561931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000" b="0" i="1" noProof="1">
                <a:latin typeface="Arial" charset="0"/>
                <a:cs typeface="Arial" charset="0"/>
              </a:rPr>
              <a:t>Bāze: </a:t>
            </a:r>
            <a:r>
              <a:rPr lang="lv-LV" altLang="lv-LV" sz="1000" i="1" noProof="1">
                <a:latin typeface="Arial" charset="0"/>
                <a:cs typeface="Arial" charset="0"/>
              </a:rPr>
              <a:t>uzņēmumi </a:t>
            </a:r>
            <a:r>
              <a:rPr lang="lv-LV" altLang="lv-LV" sz="1000" b="0" i="1" noProof="1">
                <a:latin typeface="Arial" charset="0"/>
                <a:cs typeface="Arial" charset="0"/>
              </a:rPr>
              <a:t>attiecīgajās grupās (skat. «n=» grafikā)</a:t>
            </a: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7517004"/>
              </p:ext>
            </p:extLst>
          </p:nvPr>
        </p:nvGraphicFramePr>
        <p:xfrm>
          <a:off x="1394847" y="1425843"/>
          <a:ext cx="8911526" cy="40605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60040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30000"/>
              </a:spcAft>
            </a:pPr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«A2. </a:t>
            </a:r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Kāds ir Jūsu uzņēmuma kravas transporta līdzekļu vidējais vecums?</a:t>
            </a:r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82439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1.2. Kravas transportlīdzekļu vidējais vecums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EE88FD-EEA2-E3AC-C6F7-A6C3521AB801}"/>
              </a:ext>
            </a:extLst>
          </p:cNvPr>
          <p:cNvSpPr txBox="1"/>
          <p:nvPr/>
        </p:nvSpPr>
        <p:spPr>
          <a:xfrm>
            <a:off x="3286342" y="6071998"/>
            <a:ext cx="561931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000" b="0" i="1" noProof="1">
                <a:latin typeface="Arial" charset="0"/>
                <a:cs typeface="Arial" charset="0"/>
              </a:rPr>
              <a:t>Bāze: uzņēmumi attiecīgajās grupās (skat. «n=» grafikā)</a:t>
            </a: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1864456"/>
              </p:ext>
            </p:extLst>
          </p:nvPr>
        </p:nvGraphicFramePr>
        <p:xfrm>
          <a:off x="526942" y="1301857"/>
          <a:ext cx="10926305" cy="42155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60040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30000"/>
              </a:spcAft>
            </a:pPr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«A2. </a:t>
            </a:r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Kāds ir Jūsu uzņēmuma kravas transporta līdzekļu vidējais vecums?</a:t>
            </a:r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536801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975" y="839195"/>
            <a:ext cx="7144719" cy="5603885"/>
          </a:xfrm>
          <a:prstGeom prst="rect">
            <a:avLst/>
          </a:prstGeom>
        </p:spPr>
      </p:pic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1.2. Kravas transportlīdzekļu vidējais vecums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7851" y="839195"/>
            <a:ext cx="1114425" cy="209550"/>
          </a:xfrm>
          <a:prstGeom prst="rect">
            <a:avLst/>
          </a:prstGeom>
          <a:solidFill>
            <a:schemeClr val="lt1"/>
          </a:solidFill>
          <a:ln w="9525" cmpd="sng">
            <a:solidFill>
              <a:schemeClr val="lt1">
                <a:shade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sz="1000" b="1" dirty="0"/>
              <a:t>Vairāk par 20 g.</a:t>
            </a:r>
            <a:endParaRPr lang="en-US" sz="1000" b="1" dirty="0"/>
          </a:p>
        </p:txBody>
      </p:sp>
      <p:sp>
        <p:nvSpPr>
          <p:cNvPr id="9" name="TextBox 6"/>
          <p:cNvSpPr txBox="1"/>
          <p:nvPr/>
        </p:nvSpPr>
        <p:spPr>
          <a:xfrm>
            <a:off x="728420" y="1881337"/>
            <a:ext cx="704850" cy="209550"/>
          </a:xfrm>
          <a:prstGeom prst="rect">
            <a:avLst/>
          </a:prstGeom>
          <a:solidFill>
            <a:schemeClr val="lt1"/>
          </a:solidFill>
          <a:ln w="9525" cmpd="sng">
            <a:solidFill>
              <a:schemeClr val="lt1">
                <a:shade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sz="1000" b="1"/>
              <a:t>16-20 g.</a:t>
            </a:r>
            <a:endParaRPr lang="en-US" sz="1000" b="1"/>
          </a:p>
        </p:txBody>
      </p:sp>
      <p:sp>
        <p:nvSpPr>
          <p:cNvPr id="10" name="TextBox 5"/>
          <p:cNvSpPr txBox="1"/>
          <p:nvPr/>
        </p:nvSpPr>
        <p:spPr>
          <a:xfrm>
            <a:off x="728420" y="2930041"/>
            <a:ext cx="648000" cy="216115"/>
          </a:xfrm>
          <a:prstGeom prst="rect">
            <a:avLst/>
          </a:prstGeom>
          <a:solidFill>
            <a:sysClr val="window" lastClr="FFFFFF"/>
          </a:solidFill>
          <a:ln w="9525" cmpd="sng">
            <a:solidFill>
              <a:schemeClr val="lt1">
                <a:shade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sz="1000" b="1"/>
              <a:t>11-15</a:t>
            </a:r>
            <a:r>
              <a:rPr lang="lv-LV" sz="1100" b="1"/>
              <a:t> g.</a:t>
            </a:r>
            <a:endParaRPr lang="en-US" sz="1100" b="1"/>
          </a:p>
        </p:txBody>
      </p:sp>
      <p:sp>
        <p:nvSpPr>
          <p:cNvPr id="11" name="TextBox 4"/>
          <p:cNvSpPr txBox="1"/>
          <p:nvPr/>
        </p:nvSpPr>
        <p:spPr>
          <a:xfrm>
            <a:off x="757145" y="3956537"/>
            <a:ext cx="590550" cy="247650"/>
          </a:xfrm>
          <a:prstGeom prst="rect">
            <a:avLst/>
          </a:prstGeom>
          <a:solidFill>
            <a:schemeClr val="lt1"/>
          </a:solidFill>
          <a:ln w="9525" cmpd="sng">
            <a:solidFill>
              <a:schemeClr val="lt1">
                <a:shade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sz="1000" b="1"/>
              <a:t>5-10 g.</a:t>
            </a:r>
            <a:endParaRPr lang="en-US" sz="1000" b="1"/>
          </a:p>
        </p:txBody>
      </p:sp>
      <p:sp>
        <p:nvSpPr>
          <p:cNvPr id="13" name="TextBox 2"/>
          <p:cNvSpPr txBox="1"/>
          <p:nvPr/>
        </p:nvSpPr>
        <p:spPr>
          <a:xfrm>
            <a:off x="719195" y="5023597"/>
            <a:ext cx="657225" cy="200024"/>
          </a:xfrm>
          <a:prstGeom prst="rect">
            <a:avLst/>
          </a:prstGeom>
          <a:solidFill>
            <a:schemeClr val="lt1"/>
          </a:solidFill>
          <a:ln w="9525" cmpd="sng">
            <a:solidFill>
              <a:schemeClr val="lt1">
                <a:shade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sz="1000" b="1"/>
              <a:t>Līdz 5</a:t>
            </a:r>
            <a:r>
              <a:rPr lang="lv-LV" sz="1000" b="1" baseline="0"/>
              <a:t> g.</a:t>
            </a:r>
            <a:endParaRPr lang="en-US" sz="1000" b="1"/>
          </a:p>
        </p:txBody>
      </p:sp>
      <p:sp>
        <p:nvSpPr>
          <p:cNvPr id="2" name="TextBox 1"/>
          <p:cNvSpPr txBox="1"/>
          <p:nvPr/>
        </p:nvSpPr>
        <p:spPr>
          <a:xfrm>
            <a:off x="7718155" y="2625474"/>
            <a:ext cx="41070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200" dirty="0">
                <a:latin typeface="Arial" panose="020B0604020202020204" pitchFamily="34" charset="0"/>
                <a:cs typeface="Arial" panose="020B0604020202020204" pitchFamily="34" charset="0"/>
              </a:rPr>
              <a:t>Pastāv statistiski nozīmīga saistība starp kravas transportlīdzekļu skaitu uzņēmumā un kravas transportlīdzekļu vecumu - </a:t>
            </a:r>
            <a:r>
              <a:rPr lang="lv-LV" sz="1200" u="sng" dirty="0">
                <a:latin typeface="Arial" panose="020B0604020202020204" pitchFamily="34" charset="0"/>
                <a:cs typeface="Arial" panose="020B0604020202020204" pitchFamily="34" charset="0"/>
              </a:rPr>
              <a:t>jo vairāk kravas transportlīdzekļu ir uzņēmumā, jo mazāks ir to vidējais vecums</a:t>
            </a:r>
            <a:r>
              <a:rPr lang="lv-LV" sz="1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lv-LV" sz="1200" dirty="0" err="1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lv-LV" sz="12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lv-LV" sz="1200" dirty="0">
                <a:latin typeface="Arial" panose="020B0604020202020204" pitchFamily="34" charset="0"/>
                <a:cs typeface="Arial" panose="020B0604020202020204" pitchFamily="34" charset="0"/>
              </a:rPr>
              <a:t>(151) = -0,485, p &lt; 0,001).</a:t>
            </a:r>
          </a:p>
        </p:txBody>
      </p:sp>
    </p:spTree>
    <p:extLst>
      <p:ext uri="{BB962C8B-B14F-4D97-AF65-F5344CB8AC3E}">
        <p14:creationId xmlns:p14="http://schemas.microsoft.com/office/powerpoint/2010/main" val="669807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1.3. Kravas transportlīdzekļiem izmantotās degvielas veidi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EE88FD-EEA2-E3AC-C6F7-A6C3521AB801}"/>
              </a:ext>
            </a:extLst>
          </p:cNvPr>
          <p:cNvSpPr txBox="1"/>
          <p:nvPr/>
        </p:nvSpPr>
        <p:spPr>
          <a:xfrm>
            <a:off x="241536" y="5746534"/>
            <a:ext cx="561931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000" b="0" i="1" noProof="1">
                <a:latin typeface="Arial" charset="0"/>
                <a:cs typeface="Arial" charset="0"/>
              </a:rPr>
              <a:t>Bāze: </a:t>
            </a:r>
            <a:r>
              <a:rPr lang="lv-LV" altLang="lv-LV" sz="1000" i="1" noProof="1">
                <a:latin typeface="Arial" charset="0"/>
                <a:cs typeface="Arial" charset="0"/>
              </a:rPr>
              <a:t>visi uzņēmumi; n=152</a:t>
            </a:r>
          </a:p>
          <a:p>
            <a:pPr algn="ctr"/>
            <a:r>
              <a:rPr lang="lv-LV" sz="1000" i="1" noProof="1">
                <a:latin typeface="Arial" panose="020B0604020202020204" pitchFamily="34" charset="0"/>
                <a:cs typeface="Arial" panose="020B0604020202020204" pitchFamily="34" charset="0"/>
              </a:rPr>
              <a:t>Vairākatbilžu jautājums (% summa &gt; 100</a:t>
            </a:r>
            <a:r>
              <a:rPr lang="lv-LV" sz="10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lv-LV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lv-LV" altLang="lv-LV" sz="1000" b="0" i="1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5860851" cy="371204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30000"/>
              </a:spcAft>
            </a:pPr>
            <a:r>
              <a:rPr lang="lv-LV" altLang="lv-LV" sz="13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«A3. </a:t>
            </a:r>
            <a:r>
              <a:rPr lang="lv-LV" sz="1300" b="0" i="1" dirty="0">
                <a:latin typeface="Arial" panose="020B0604020202020204" pitchFamily="34" charset="0"/>
                <a:cs typeface="Arial" panose="020B0604020202020204" pitchFamily="34" charset="0"/>
              </a:rPr>
              <a:t>Ar kādu degvielu tiek darbināti Jūsu uzņēmuma kravas transporta līdzekļi?»</a:t>
            </a:r>
            <a:endParaRPr lang="lv-LV" altLang="lv-LV" sz="1300" b="0" i="1" kern="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0129382"/>
              </p:ext>
            </p:extLst>
          </p:nvPr>
        </p:nvGraphicFramePr>
        <p:xfrm>
          <a:off x="430008" y="2065733"/>
          <a:ext cx="5242372" cy="333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30008" y="1355863"/>
            <a:ext cx="52423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300" b="1" dirty="0">
                <a:latin typeface="Arial" panose="020B0604020202020204" pitchFamily="34" charset="0"/>
                <a:cs typeface="Arial" panose="020B0604020202020204" pitchFamily="34" charset="0"/>
              </a:rPr>
              <a:t>Ar attiecīgo degvielas veidu darbināmo kravas transportlīdzekļu sadalījums uzņēmumos</a:t>
            </a:r>
            <a:endParaRPr lang="en-US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6121832" y="620688"/>
            <a:ext cx="6070168" cy="371204"/>
          </a:xfrm>
          <a:prstGeom prst="rect">
            <a:avLst/>
          </a:prstGeom>
          <a:solidFill>
            <a:schemeClr val="tx2">
              <a:lumMod val="40000"/>
              <a:lumOff val="60000"/>
              <a:alpha val="50000"/>
            </a:scheme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lv-LV" altLang="lv-LV" sz="13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lv-LV" sz="1300" b="0" i="1" dirty="0">
                <a:latin typeface="Arial" panose="020B0604020202020204" pitchFamily="34" charset="0"/>
                <a:cs typeface="Arial" panose="020B0604020202020204" pitchFamily="34" charset="0"/>
              </a:rPr>
              <a:t>A4. Jūs norādījāt, ka Jūsu uzņēmumā patlaban ir  … kravas transporta līdzekļi.</a:t>
            </a:r>
            <a:endParaRPr lang="en-US" sz="1300" b="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lv-LV" sz="1300" b="0" i="1" dirty="0">
                <a:latin typeface="Arial" panose="020B0604020202020204" pitchFamily="34" charset="0"/>
                <a:cs typeface="Arial" panose="020B0604020202020204" pitchFamily="34" charset="0"/>
              </a:rPr>
              <a:t>Kā šīs kravas automašīnas sadalās pa dažādiem degvielas veidiem?»</a:t>
            </a:r>
            <a:endParaRPr lang="lv-LV" altLang="lv-LV" sz="1300" b="0" i="1" kern="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0034847"/>
              </p:ext>
            </p:extLst>
          </p:nvPr>
        </p:nvGraphicFramePr>
        <p:xfrm>
          <a:off x="6121832" y="2133288"/>
          <a:ext cx="5362412" cy="3196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179766" y="1355863"/>
            <a:ext cx="53044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300" b="1" dirty="0">
                <a:latin typeface="Arial" panose="020B0604020202020204" pitchFamily="34" charset="0"/>
                <a:cs typeface="Arial" panose="020B0604020202020204" pitchFamily="34" charset="0"/>
              </a:rPr>
              <a:t>Uzņēmumos izmantoto kravas transportlīdzekļu degvielas veidu kombinācijas</a:t>
            </a:r>
            <a:endParaRPr lang="en-US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EE88FD-EEA2-E3AC-C6F7-A6C3521AB801}"/>
              </a:ext>
            </a:extLst>
          </p:cNvPr>
          <p:cNvSpPr txBox="1"/>
          <p:nvPr/>
        </p:nvSpPr>
        <p:spPr>
          <a:xfrm>
            <a:off x="5993380" y="5746534"/>
            <a:ext cx="561931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000" b="0" i="1" noProof="1">
                <a:latin typeface="Arial" charset="0"/>
                <a:cs typeface="Arial" charset="0"/>
              </a:rPr>
              <a:t>Bāze: </a:t>
            </a:r>
            <a:r>
              <a:rPr lang="lv-LV" altLang="lv-LV" sz="1000" i="1" noProof="1">
                <a:latin typeface="Arial" charset="0"/>
                <a:cs typeface="Arial" charset="0"/>
              </a:rPr>
              <a:t>visi uzņēmumi; n=152</a:t>
            </a:r>
          </a:p>
        </p:txBody>
      </p:sp>
    </p:spTree>
    <p:extLst>
      <p:ext uri="{BB962C8B-B14F-4D97-AF65-F5344CB8AC3E}">
        <p14:creationId xmlns:p14="http://schemas.microsoft.com/office/powerpoint/2010/main" val="2118507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1.3. Kravas transportlīdzekļiem izmantotās degvielas veidi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EE88FD-EEA2-E3AC-C6F7-A6C3521AB801}"/>
              </a:ext>
            </a:extLst>
          </p:cNvPr>
          <p:cNvSpPr txBox="1"/>
          <p:nvPr/>
        </p:nvSpPr>
        <p:spPr>
          <a:xfrm>
            <a:off x="3286341" y="6335469"/>
            <a:ext cx="561931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000" i="1" noProof="1">
                <a:latin typeface="Arial" charset="0"/>
                <a:cs typeface="Arial" charset="0"/>
              </a:rPr>
              <a:t>Bāze: uzņēmumi attiecīgajās grupās (skat. «n=» grafikā)</a:t>
            </a:r>
          </a:p>
          <a:p>
            <a:pPr algn="ctr"/>
            <a:r>
              <a:rPr lang="lv-LV" sz="1000" i="1" noProof="1">
                <a:latin typeface="Arial" panose="020B0604020202020204" pitchFamily="34" charset="0"/>
                <a:cs typeface="Arial" panose="020B0604020202020204" pitchFamily="34" charset="0"/>
              </a:rPr>
              <a:t>Vairākatbilžu jautājums </a:t>
            </a:r>
            <a:r>
              <a:rPr lang="lv-LV" sz="1000" i="1" dirty="0">
                <a:latin typeface="Arial" panose="020B0604020202020204" pitchFamily="34" charset="0"/>
                <a:cs typeface="Arial" panose="020B0604020202020204" pitchFamily="34" charset="0"/>
              </a:rPr>
              <a:t>(% summa &gt; 100)</a:t>
            </a:r>
            <a:r>
              <a:rPr lang="lv-LV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lv-LV" altLang="lv-LV" sz="1000" b="0" i="1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4829261"/>
              </p:ext>
            </p:extLst>
          </p:nvPr>
        </p:nvGraphicFramePr>
        <p:xfrm>
          <a:off x="2157411" y="1050666"/>
          <a:ext cx="7877174" cy="24828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5354486"/>
              </p:ext>
            </p:extLst>
          </p:nvPr>
        </p:nvGraphicFramePr>
        <p:xfrm>
          <a:off x="2157412" y="3592269"/>
          <a:ext cx="787717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71204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30000"/>
              </a:spcAft>
            </a:pPr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«A3. </a:t>
            </a:r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Ar kādu degvielu tiek darbināti Jūsu uzņēmuma kravas transporta līdzekļi?»</a:t>
            </a:r>
            <a:endParaRPr lang="lv-LV" altLang="lv-LV" sz="1400" b="0" i="1" kern="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1812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1.3. Kravas transportlīdzekļiem izmantotās degvielas veidi</a:t>
            </a:r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0050789"/>
              </p:ext>
            </p:extLst>
          </p:nvPr>
        </p:nvGraphicFramePr>
        <p:xfrm>
          <a:off x="2157411" y="3547087"/>
          <a:ext cx="787717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1727938"/>
              </p:ext>
            </p:extLst>
          </p:nvPr>
        </p:nvGraphicFramePr>
        <p:xfrm>
          <a:off x="2157411" y="991891"/>
          <a:ext cx="7877174" cy="25551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E3EE88FD-EEA2-E3AC-C6F7-A6C3521AB801}"/>
              </a:ext>
            </a:extLst>
          </p:cNvPr>
          <p:cNvSpPr txBox="1"/>
          <p:nvPr/>
        </p:nvSpPr>
        <p:spPr>
          <a:xfrm>
            <a:off x="3286341" y="6335469"/>
            <a:ext cx="561931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000" i="1" noProof="1">
                <a:latin typeface="Arial" charset="0"/>
                <a:cs typeface="Arial" charset="0"/>
              </a:rPr>
              <a:t>Bāze: uzņēmumi attiecīgajās grupās (skat. «n=» grafikā)</a:t>
            </a:r>
          </a:p>
          <a:p>
            <a:pPr algn="ctr"/>
            <a:r>
              <a:rPr lang="lv-LV" sz="1000" i="1" noProof="1">
                <a:latin typeface="Arial" panose="020B0604020202020204" pitchFamily="34" charset="0"/>
                <a:cs typeface="Arial" panose="020B0604020202020204" pitchFamily="34" charset="0"/>
              </a:rPr>
              <a:t>Vairākatbilžu jautājums (% summa &gt; 100)</a:t>
            </a:r>
            <a:r>
              <a:rPr lang="lv-LV" sz="1000" noProof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lv-LV" altLang="lv-LV" sz="1000" b="0" i="1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71204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30000"/>
              </a:spcAft>
            </a:pPr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«A3. </a:t>
            </a:r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Ar kādu degvielu tiek darbināti Jūsu uzņēmuma kravas transporta līdzekļi?»</a:t>
            </a:r>
            <a:endParaRPr lang="lv-LV" altLang="lv-LV" sz="1400" b="0" i="1" kern="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166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7849BD2B-EFA3-4745-84C8-421DE22409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9280" y="2237929"/>
            <a:ext cx="6282444" cy="1200329"/>
          </a:xfrm>
          <a:prstGeom prst="rect">
            <a:avLst/>
          </a:prstGeom>
          <a:noFill/>
          <a:ln w="57150">
            <a:solidFill>
              <a:schemeClr val="accent1">
                <a:lumMod val="50000"/>
              </a:schemeClr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lv-LV" altLang="ko-KR" sz="3600" b="1" noProof="1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ea typeface="맑은 고딕" pitchFamily="50" charset="-127"/>
                <a:cs typeface="Arial" panose="020B0604020202020204" pitchFamily="34" charset="0"/>
              </a:rPr>
              <a:t>2. Uzņēmumu kravas autoparku atjaunošanas plāni</a:t>
            </a:r>
          </a:p>
        </p:txBody>
      </p:sp>
    </p:spTree>
    <p:extLst>
      <p:ext uri="{BB962C8B-B14F-4D97-AF65-F5344CB8AC3E}">
        <p14:creationId xmlns:p14="http://schemas.microsoft.com/office/powerpoint/2010/main" val="33373163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2.1. Plāni uzņēmumu kravas autoparku atjaunošanai</a:t>
            </a:r>
          </a:p>
        </p:txBody>
      </p:sp>
      <p:sp>
        <p:nvSpPr>
          <p:cNvPr id="8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60040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A6. Vai Jūsu uzņēmums plāno atjaunot uzņēmuma kravas autoparku līdz 2030. gadam?»</a:t>
            </a:r>
            <a:endParaRPr lang="lv-LV" altLang="lv-LV" sz="1400" b="0" i="1" kern="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9917290"/>
              </p:ext>
            </p:extLst>
          </p:nvPr>
        </p:nvGraphicFramePr>
        <p:xfrm>
          <a:off x="1797803" y="1503335"/>
          <a:ext cx="7733655" cy="40893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80448" y="3178657"/>
            <a:ext cx="16118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sz="1400" dirty="0">
                <a:latin typeface="Arial" panose="020B0604020202020204" pitchFamily="34" charset="0"/>
                <a:cs typeface="Arial" panose="020B0604020202020204" pitchFamily="34" charset="0"/>
              </a:rPr>
              <a:t>Kopumā neplāno atjaunot,</a:t>
            </a:r>
          </a:p>
          <a:p>
            <a:pPr algn="r"/>
            <a:r>
              <a:rPr lang="lv-LV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25%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088399" y="3178657"/>
            <a:ext cx="14723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400" dirty="0">
                <a:latin typeface="Arial" panose="020B0604020202020204" pitchFamily="34" charset="0"/>
                <a:cs typeface="Arial" panose="020B0604020202020204" pitchFamily="34" charset="0"/>
              </a:rPr>
              <a:t>Kopumā plāno atjaunot,</a:t>
            </a:r>
          </a:p>
          <a:p>
            <a:r>
              <a:rPr lang="lv-LV" sz="1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64%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3EE88FD-EEA2-E3AC-C6F7-A6C3521AB801}"/>
              </a:ext>
            </a:extLst>
          </p:cNvPr>
          <p:cNvSpPr txBox="1"/>
          <p:nvPr/>
        </p:nvSpPr>
        <p:spPr>
          <a:xfrm>
            <a:off x="2854972" y="6115251"/>
            <a:ext cx="561931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000" b="0" i="1" noProof="1">
                <a:latin typeface="Arial" charset="0"/>
                <a:cs typeface="Arial" charset="0"/>
              </a:rPr>
              <a:t>Bāze: </a:t>
            </a:r>
            <a:r>
              <a:rPr lang="lv-LV" altLang="lv-LV" sz="1000" i="1" noProof="1">
                <a:latin typeface="Arial" charset="0"/>
                <a:cs typeface="Arial" charset="0"/>
              </a:rPr>
              <a:t>visi uzņēmumi; n=152</a:t>
            </a:r>
          </a:p>
        </p:txBody>
      </p:sp>
    </p:spTree>
    <p:extLst>
      <p:ext uri="{BB962C8B-B14F-4D97-AF65-F5344CB8AC3E}">
        <p14:creationId xmlns:p14="http://schemas.microsoft.com/office/powerpoint/2010/main" val="38141580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2.1. Plāni uzņēmumu kravas autoparku atjaunošanai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EBC3B659-C4C7-46BA-9405-7B1D3BB3E8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3543425"/>
              </p:ext>
            </p:extLst>
          </p:nvPr>
        </p:nvGraphicFramePr>
        <p:xfrm>
          <a:off x="2154264" y="1054216"/>
          <a:ext cx="7175716" cy="4959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3EE88FD-EEA2-E3AC-C6F7-A6C3521AB801}"/>
              </a:ext>
            </a:extLst>
          </p:cNvPr>
          <p:cNvSpPr txBox="1"/>
          <p:nvPr/>
        </p:nvSpPr>
        <p:spPr>
          <a:xfrm>
            <a:off x="3286341" y="6335469"/>
            <a:ext cx="561931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000" i="1" noProof="1">
                <a:latin typeface="Arial" charset="0"/>
                <a:cs typeface="Arial" charset="0"/>
              </a:rPr>
              <a:t>Bāze: uzņēmumi attiecīgajās grupās (skat. «n=» grafikā)</a:t>
            </a:r>
          </a:p>
        </p:txBody>
      </p:sp>
      <p:sp>
        <p:nvSpPr>
          <p:cNvPr id="5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60040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A6. Vai Jūsu uzņēmums plāno atjaunot uzņēmuma kravas autoparku līdz 2030. gadam?»</a:t>
            </a:r>
            <a:endParaRPr lang="lv-LV" altLang="lv-LV" sz="1400" b="0" i="1" kern="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9117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2.1. Plāni uzņēmumu kravas autoparku atjaunošanai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5258296"/>
              </p:ext>
            </p:extLst>
          </p:nvPr>
        </p:nvGraphicFramePr>
        <p:xfrm>
          <a:off x="1937288" y="1100884"/>
          <a:ext cx="8028121" cy="511442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93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73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75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38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88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74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515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58174">
                <a:tc>
                  <a:txBody>
                    <a:bodyPr/>
                    <a:lstStyle/>
                    <a:p>
                      <a:pPr algn="l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 gridSpan="6">
                  <a:txBody>
                    <a:bodyPr/>
                    <a:lstStyle/>
                    <a:p>
                      <a:pPr algn="ctr" fontAlgn="ctr"/>
                      <a:r>
                        <a:rPr lang="lv-LV" sz="1100" b="1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Vai Jūsu uzņēmums plāno atjaunot uzņēmuma kravas autoparku līdz 2030. gadam?</a:t>
                      </a:r>
                      <a:endParaRPr lang="lv-LV" sz="1100" b="1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174">
                <a:tc>
                  <a:txBody>
                    <a:bodyPr/>
                    <a:lstStyle/>
                    <a:p>
                      <a:pPr algn="l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6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7297">
                <a:tc>
                  <a:txBody>
                    <a:bodyPr/>
                    <a:lstStyle/>
                    <a:p>
                      <a:pPr algn="l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Noteikti JĀ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Drīzāk JĀ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Drīzāk NĒ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Noteikti NĒ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Grūti pateikt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Kopā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174">
                <a:tc rowSpan="16">
                  <a:txBody>
                    <a:bodyPr/>
                    <a:lstStyle/>
                    <a:p>
                      <a:pPr algn="ctr" fontAlgn="ctr"/>
                      <a:r>
                        <a:rPr lang="lv-LV" sz="1100" b="1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 kādu degvielu tiek darbināti Jūsu uzņēmuma kravas transporta līdzekļi?</a:t>
                      </a:r>
                      <a:endParaRPr lang="lv-LV" sz="1100" b="1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Tikai ar dīzeļdegvielu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142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 dīzeļdegvielu un elektrību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 dīzeļdegvielu un benzīnu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 dīzeļdegvielu un LPG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 dīzeļdegvielu, benzīnu un LPG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Tikai ar elektrību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Tikai ar benzīnu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Kopā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152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8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3EE88FD-EEA2-E3AC-C6F7-A6C3521AB801}"/>
              </a:ext>
            </a:extLst>
          </p:cNvPr>
          <p:cNvSpPr txBox="1"/>
          <p:nvPr/>
        </p:nvSpPr>
        <p:spPr>
          <a:xfrm>
            <a:off x="3286341" y="6335469"/>
            <a:ext cx="561931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000" i="1" noProof="1">
                <a:latin typeface="Arial" charset="0"/>
                <a:cs typeface="Arial" charset="0"/>
              </a:rPr>
              <a:t>Bāze: uzņēmumi attiecīgajās grupās (skat. tabulā)</a:t>
            </a:r>
          </a:p>
        </p:txBody>
      </p:sp>
      <p:sp>
        <p:nvSpPr>
          <p:cNvPr id="6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60040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lv-LV" altLang="lv-LV" sz="1400" b="0" i="1" kern="0" noProof="1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A6. Vai Jūsu uzņēmums plāno atjaunot uzņēmuma kravas autoparku līdz 2030. gadam?»</a:t>
            </a:r>
            <a:endParaRPr lang="lv-LV" altLang="lv-LV" sz="1400" b="0" i="1" kern="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7881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2.2. Iegādei plānoto kravas transportlīdzekļu degvielas veidi</a:t>
            </a:r>
          </a:p>
        </p:txBody>
      </p:sp>
      <p:sp>
        <p:nvSpPr>
          <p:cNvPr id="5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60040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A7. Ar kādu enerģijas veidu vai degvielu darbināmus transporta līdzekļus Jūsu uzņēmums visdrīzāk iegādāsies?</a:t>
            </a:r>
            <a:endParaRPr lang="lv-LV" altLang="lv-LV" sz="1400" b="0" i="1" kern="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4695850"/>
              </p:ext>
            </p:extLst>
          </p:nvPr>
        </p:nvGraphicFramePr>
        <p:xfrm>
          <a:off x="3236563" y="1558503"/>
          <a:ext cx="6263898" cy="389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E3EE88FD-EEA2-E3AC-C6F7-A6C3521AB801}"/>
              </a:ext>
            </a:extLst>
          </p:cNvPr>
          <p:cNvSpPr txBox="1"/>
          <p:nvPr/>
        </p:nvSpPr>
        <p:spPr>
          <a:xfrm>
            <a:off x="3236563" y="5833123"/>
            <a:ext cx="561931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000" b="0" i="1" noProof="1">
                <a:latin typeface="Arial" charset="0"/>
                <a:cs typeface="Arial" charset="0"/>
              </a:rPr>
              <a:t>Bāze: uzņēmumi, kuri kopumā plāno atjaunot  savu kravas autoparku līdz 2030. gadam vai kuriem šobrīd ir grūti pateikt par saviem plāniem</a:t>
            </a:r>
            <a:r>
              <a:rPr lang="lv-LV" altLang="lv-LV" sz="1000" i="1" noProof="1">
                <a:latin typeface="Arial" charset="0"/>
                <a:cs typeface="Arial" charset="0"/>
              </a:rPr>
              <a:t>; n=114</a:t>
            </a:r>
          </a:p>
          <a:p>
            <a:pPr algn="ctr"/>
            <a:r>
              <a:rPr lang="lv-LV" sz="1000" i="1" noProof="1">
                <a:latin typeface="Arial" panose="020B0604020202020204" pitchFamily="34" charset="0"/>
                <a:cs typeface="Arial" panose="020B0604020202020204" pitchFamily="34" charset="0"/>
              </a:rPr>
              <a:t>Vairākatbilžu</a:t>
            </a:r>
            <a:r>
              <a:rPr lang="lv-LV" sz="1000" i="1" dirty="0">
                <a:latin typeface="Arial" panose="020B0604020202020204" pitchFamily="34" charset="0"/>
                <a:cs typeface="Arial" panose="020B0604020202020204" pitchFamily="34" charset="0"/>
              </a:rPr>
              <a:t> jautājums (% summa &gt; 100)</a:t>
            </a:r>
            <a:r>
              <a:rPr lang="lv-LV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lv-LV" altLang="lv-LV" sz="1000" b="0" i="1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6621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2.1. Plāni uzņēmumu kravas autoparku atjaunošanai</a:t>
            </a:r>
          </a:p>
        </p:txBody>
      </p:sp>
      <p:sp>
        <p:nvSpPr>
          <p:cNvPr id="5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60040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A7. Ar kādu enerģijas veidu vai degvielu darbināmus transporta līdzekļus Jūsu uzņēmums visdrīzāk iegādāsies?</a:t>
            </a:r>
            <a:endParaRPr lang="lv-LV" altLang="lv-LV" sz="1400" b="0" i="1" kern="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EE88FD-EEA2-E3AC-C6F7-A6C3521AB801}"/>
              </a:ext>
            </a:extLst>
          </p:cNvPr>
          <p:cNvSpPr txBox="1"/>
          <p:nvPr/>
        </p:nvSpPr>
        <p:spPr>
          <a:xfrm>
            <a:off x="3286341" y="6400174"/>
            <a:ext cx="561931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000" b="0" i="1" noProof="1">
                <a:latin typeface="Arial" charset="0"/>
                <a:cs typeface="Arial" charset="0"/>
              </a:rPr>
              <a:t>Bāze: </a:t>
            </a:r>
            <a:r>
              <a:rPr lang="lv-LV" altLang="lv-LV" sz="1000" i="1" noProof="1">
                <a:latin typeface="Arial" charset="0"/>
                <a:cs typeface="Arial" charset="0"/>
              </a:rPr>
              <a:t>uzņēmumi attiecīgajās grupās;</a:t>
            </a:r>
          </a:p>
          <a:p>
            <a:pPr algn="ctr"/>
            <a:r>
              <a:rPr lang="lv-LV" sz="1000" i="1" noProof="1">
                <a:latin typeface="Arial" panose="020B0604020202020204" pitchFamily="34" charset="0"/>
                <a:cs typeface="Arial" panose="020B0604020202020204" pitchFamily="34" charset="0"/>
              </a:rPr>
              <a:t>Vairākatbilžu</a:t>
            </a:r>
            <a:r>
              <a:rPr lang="lv-LV" sz="1000" i="1" dirty="0">
                <a:latin typeface="Arial" panose="020B0604020202020204" pitchFamily="34" charset="0"/>
                <a:cs typeface="Arial" panose="020B0604020202020204" pitchFamily="34" charset="0"/>
              </a:rPr>
              <a:t> jautājums (% summa &gt; 100)</a:t>
            </a:r>
            <a:r>
              <a:rPr lang="lv-LV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lv-LV" altLang="lv-LV" sz="1000" b="0" i="1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4279658"/>
              </p:ext>
            </p:extLst>
          </p:nvPr>
        </p:nvGraphicFramePr>
        <p:xfrm>
          <a:off x="2138323" y="980728"/>
          <a:ext cx="787717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8225919"/>
              </p:ext>
            </p:extLst>
          </p:nvPr>
        </p:nvGraphicFramePr>
        <p:xfrm>
          <a:off x="2157411" y="3656974"/>
          <a:ext cx="787717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917295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2.1. Plāni uzņēmumu kravas autoparku atjaunošanai</a:t>
            </a:r>
          </a:p>
        </p:txBody>
      </p:sp>
      <p:sp>
        <p:nvSpPr>
          <p:cNvPr id="5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60040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A7. Ar kādu enerģijas veidu vai degvielu darbināmus transporta līdzekļus Jūsu uzņēmums visdrīzāk iegādāsies?</a:t>
            </a:r>
            <a:endParaRPr lang="lv-LV" altLang="lv-LV" sz="1400" b="0" i="1" kern="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EE88FD-EEA2-E3AC-C6F7-A6C3521AB801}"/>
              </a:ext>
            </a:extLst>
          </p:cNvPr>
          <p:cNvSpPr txBox="1"/>
          <p:nvPr/>
        </p:nvSpPr>
        <p:spPr>
          <a:xfrm>
            <a:off x="3286341" y="6400174"/>
            <a:ext cx="561931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000" b="0" i="1" noProof="1">
                <a:latin typeface="Arial" charset="0"/>
                <a:cs typeface="Arial" charset="0"/>
              </a:rPr>
              <a:t>Bāze: </a:t>
            </a:r>
            <a:r>
              <a:rPr lang="lv-LV" altLang="lv-LV" sz="1000" i="1" noProof="1">
                <a:latin typeface="Arial" charset="0"/>
                <a:cs typeface="Arial" charset="0"/>
              </a:rPr>
              <a:t>uzņēmumi attiecīgajās grupās;</a:t>
            </a:r>
          </a:p>
          <a:p>
            <a:pPr algn="ctr"/>
            <a:r>
              <a:rPr lang="lv-LV" sz="1000" i="1" noProof="1">
                <a:latin typeface="Arial" panose="020B0604020202020204" pitchFamily="34" charset="0"/>
                <a:cs typeface="Arial" panose="020B0604020202020204" pitchFamily="34" charset="0"/>
              </a:rPr>
              <a:t>Vairākatbilžu</a:t>
            </a:r>
            <a:r>
              <a:rPr lang="lv-LV" sz="1000" i="1" dirty="0">
                <a:latin typeface="Arial" panose="020B0604020202020204" pitchFamily="34" charset="0"/>
                <a:cs typeface="Arial" panose="020B0604020202020204" pitchFamily="34" charset="0"/>
              </a:rPr>
              <a:t> jautājums (% summa &gt; 100)</a:t>
            </a:r>
            <a:r>
              <a:rPr lang="lv-LV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lv-LV" altLang="lv-LV" sz="1000" b="0" i="1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658876"/>
              </p:ext>
            </p:extLst>
          </p:nvPr>
        </p:nvGraphicFramePr>
        <p:xfrm>
          <a:off x="2157412" y="949087"/>
          <a:ext cx="787717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4141165"/>
              </p:ext>
            </p:extLst>
          </p:nvPr>
        </p:nvGraphicFramePr>
        <p:xfrm>
          <a:off x="2157411" y="3656974"/>
          <a:ext cx="787717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6803612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2.1. Plāni uzņēmumu kravas autoparku atjaunošanai</a:t>
            </a:r>
          </a:p>
        </p:txBody>
      </p:sp>
      <p:sp>
        <p:nvSpPr>
          <p:cNvPr id="5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60040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A7. Ar kādu enerģijas veidu vai degvielu darbināmus transporta līdzekļus Jūsu uzņēmums visdrīzāk iegādāsies?</a:t>
            </a:r>
            <a:endParaRPr lang="lv-LV" altLang="lv-LV" sz="1400" b="0" i="1" kern="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959474"/>
              </p:ext>
            </p:extLst>
          </p:nvPr>
        </p:nvGraphicFramePr>
        <p:xfrm>
          <a:off x="1410346" y="1178201"/>
          <a:ext cx="8896027" cy="44496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88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80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40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51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08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29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364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79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6403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49503"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lv-LV" sz="1100" b="1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 kādu enerģijas veidu vai degvielu darbināmus transporta līdzekļus Jūsu uzņēmums visdrīzāk iegādāsies?</a:t>
                      </a:r>
                      <a:endParaRPr lang="lv-LV" sz="11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855">
                <a:tc gridSpan="2">
                  <a:txBody>
                    <a:bodyPr/>
                    <a:lstStyle/>
                    <a:p>
                      <a:pPr algn="l" fontAlgn="b"/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b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Dīzeļdegviela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Benzīns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LPG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Elektrība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CNG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Grūti pateikt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Kopā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 anchorCtr="1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536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VISI RESPONDENTI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21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510"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lv-LV" sz="1100" b="1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 kādu degvielu tiek darbināti Jūsu uzņēmuma kravas transporta līdzekļi?</a:t>
                      </a:r>
                      <a:endParaRPr lang="lv-LV" sz="11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Tikai ar dīzeļdegvielu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21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191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 dīzeļdegvielu un elektrību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321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29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 dīzeļdegvielu un benzīnu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321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210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 dīzeļdegvielu, benzīnu un LPG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321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153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Tikai ar elektrību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321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89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Tikai ar benzīnu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321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v-LV" sz="1100" u="none" strike="noStrike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lv-LV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103" marR="8103" marT="8103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890074" y="5997845"/>
            <a:ext cx="39365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200" i="1" dirty="0">
                <a:latin typeface="Arial" panose="020B0604020202020204" pitchFamily="34" charset="0"/>
                <a:cs typeface="Arial" panose="020B0604020202020204" pitchFamily="34" charset="0"/>
              </a:rPr>
              <a:t>Bāze: uzņēmumi attiecīgajās grupās (skatīt tabulā)</a:t>
            </a:r>
            <a:endParaRPr lang="en-US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5327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330F9EAC-525B-4665-BE94-671A9F2F41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2.1. Plāni uzņēmumu kravas autoparku atjaunošanai</a:t>
            </a:r>
          </a:p>
        </p:txBody>
      </p:sp>
      <p:sp>
        <p:nvSpPr>
          <p:cNvPr id="5" name="Rectangle 45">
            <a:extLst>
              <a:ext uri="{FF2B5EF4-FFF2-40B4-BE49-F238E27FC236}">
                <a16:creationId xmlns:a16="http://schemas.microsoft.com/office/drawing/2014/main" id="{56059D19-3B75-49ED-BBF1-87E443910436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0" y="620688"/>
            <a:ext cx="12192000" cy="360040"/>
          </a:xfrm>
          <a:prstGeom prst="rect">
            <a:avLst/>
          </a:prstGeom>
          <a:solidFill>
            <a:srgbClr val="D9D9D9">
              <a:alpha val="50196"/>
            </a:srgbClr>
          </a:solidFill>
          <a:ln>
            <a:noFill/>
          </a:ln>
          <a:effectLst/>
        </p:spPr>
        <p:txBody>
          <a:bodyPr anchor="ctr"/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lv-LV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A7. Ar kādu enerģijas veidu vai degvielu darbināmus transporta līdzekļus Jūsu uzņēmums visdrīzāk iegādāsies?</a:t>
            </a:r>
            <a:endParaRPr lang="lv-LV" altLang="lv-LV" sz="1400" b="0" i="1" kern="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90074" y="5997845"/>
            <a:ext cx="3936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200" i="1" dirty="0">
                <a:latin typeface="Arial" panose="020B0604020202020204" pitchFamily="34" charset="0"/>
                <a:cs typeface="Arial" panose="020B0604020202020204" pitchFamily="34" charset="0"/>
              </a:rPr>
              <a:t>Bāze: uzņēmumi, kas plāno atjaunot savu kravas autoparku ar CNG darbināmiem kravas transportlīdzekļiem; n=4</a:t>
            </a:r>
            <a:endParaRPr lang="en-US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7167537"/>
              </p:ext>
            </p:extLst>
          </p:nvPr>
        </p:nvGraphicFramePr>
        <p:xfrm>
          <a:off x="2971800" y="1889759"/>
          <a:ext cx="5669280" cy="3383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11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8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6828">
                <a:tc>
                  <a:txBody>
                    <a:bodyPr/>
                    <a:lstStyle/>
                    <a:p>
                      <a:pPr algn="ctr" fontAlgn="ctr"/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Kravas transportlīdzekļu skaits uzņēmumā</a:t>
                      </a:r>
                      <a:endParaRPr lang="lv-LV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1; 5; 10; 14</a:t>
                      </a:r>
                      <a:endParaRPr lang="lv-LV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47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Kravas transportlīdzekļu vidējais vecums</a:t>
                      </a:r>
                      <a:endParaRPr lang="lv-LV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Līdz 5 gadiem (minēts 1 reizi)</a:t>
                      </a:r>
                      <a:endParaRPr lang="lv-LV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447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5-10 gadi (minēts 2 reizes)</a:t>
                      </a:r>
                      <a:endParaRPr lang="lv-LV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35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11-15 gadi (minēts 1 reizi)</a:t>
                      </a:r>
                      <a:endParaRPr lang="lv-LV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7066">
                <a:tc>
                  <a:txBody>
                    <a:bodyPr/>
                    <a:lstStyle/>
                    <a:p>
                      <a:pPr algn="ctr" fontAlgn="ctr"/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Degvielas veids, ar </a:t>
                      </a:r>
                      <a:r>
                        <a:rPr lang="lv-LV" sz="1200" u="none" strike="noStrike" noProof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kādu šobrīd tiek </a:t>
                      </a:r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darbināti uzņēmuma kravas transportlīdzekļi</a:t>
                      </a:r>
                      <a:endParaRPr lang="lv-LV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Tikai ar dīzeļdegvielu</a:t>
                      </a:r>
                      <a:endParaRPr lang="lv-LV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4711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Autoparku plānot atjaunot ar kravas transportlīdzekļiem, kas darbināmi ar šādiem degvielas veidiem</a:t>
                      </a:r>
                      <a:endParaRPr lang="lv-LV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Elektrību un CNG (minēts 1 reizi)</a:t>
                      </a:r>
                      <a:endParaRPr lang="lv-LV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471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Dīzeļdegvielu, elektrību un CNG (minēts 1 reizi)</a:t>
                      </a:r>
                      <a:endParaRPr lang="lv-LV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6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lv-LV" sz="1200" u="none" strike="noStrike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Dīzeļdegvielu, CNG (minēts 2 reizes)</a:t>
                      </a:r>
                      <a:endParaRPr lang="lv-LV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28060" y="1281135"/>
            <a:ext cx="826059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300" b="1" dirty="0">
                <a:latin typeface="Arial" panose="020B0604020202020204" pitchFamily="34" charset="0"/>
                <a:cs typeface="Arial" panose="020B0604020202020204" pitchFamily="34" charset="0"/>
              </a:rPr>
              <a:t>Uzņēmumu, kuri plāno atjaunot savu kravas autoparku ar CNG darbināmiem kravas transportlīdzekļiem, raksturojums (kopā 4 uzņēmumi):</a:t>
            </a:r>
            <a:endParaRPr lang="en-US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8777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592E60FD-E20E-4081-9488-2C77A1C72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5964" y="2998113"/>
            <a:ext cx="5220072" cy="86177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lv-LV" altLang="ko-KR" sz="5000" b="1" noProof="1">
                <a:solidFill>
                  <a:schemeClr val="bg1"/>
                </a:solidFill>
                <a:latin typeface="Arial Narrow" panose="020B0606020202030204" pitchFamily="34" charset="0"/>
                <a:ea typeface="맑은 고딕" pitchFamily="50" charset="-127"/>
                <a:cs typeface="Arial" panose="020B0604020202020204" pitchFamily="34" charset="0"/>
              </a:rPr>
              <a:t>Pielikums</a:t>
            </a:r>
          </a:p>
        </p:txBody>
      </p:sp>
    </p:spTree>
    <p:extLst>
      <p:ext uri="{BB962C8B-B14F-4D97-AF65-F5344CB8AC3E}">
        <p14:creationId xmlns:p14="http://schemas.microsoft.com/office/powerpoint/2010/main" val="11359948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B3DF6B1D-E22C-4D08-B27E-DE558E12CAB3}"/>
              </a:ext>
            </a:extLst>
          </p:cNvPr>
          <p:cNvSpPr txBox="1">
            <a:spLocks/>
          </p:cNvSpPr>
          <p:nvPr/>
        </p:nvSpPr>
        <p:spPr>
          <a:xfrm>
            <a:off x="0" y="2"/>
            <a:ext cx="12191999" cy="548679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ko-KR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Aptaujas anketa (1)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237" y="739016"/>
            <a:ext cx="5188217" cy="43880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739016"/>
            <a:ext cx="5169166" cy="43118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999" y="5127092"/>
            <a:ext cx="5397777" cy="127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2915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4" name="Rectangle 5"/>
          <p:cNvSpPr>
            <a:spLocks noChangeArrowheads="1"/>
          </p:cNvSpPr>
          <p:nvPr/>
        </p:nvSpPr>
        <p:spPr bwMode="auto">
          <a:xfrm>
            <a:off x="1885075" y="760547"/>
            <a:ext cx="828091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000" i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eaLnBrk="0" latinLnBrk="0" hangingPunct="0">
              <a:lnSpc>
                <a:spcPct val="100000"/>
              </a:lnSpc>
              <a:buFontTx/>
              <a:buNone/>
            </a:pPr>
            <a:r>
              <a:rPr lang="lv-LV" altLang="lv-LV" sz="1050" i="0" noProof="1">
                <a:cs typeface="Arial" panose="020B0604020202020204" pitchFamily="34" charset="0"/>
              </a:rPr>
              <a:t>Pētījuma rezultātos vienmēr pastāv zināma </a:t>
            </a:r>
            <a:r>
              <a:rPr lang="lv-LV" altLang="lv-LV" sz="1050" noProof="1">
                <a:cs typeface="Arial" panose="020B0604020202020204" pitchFamily="34" charset="0"/>
              </a:rPr>
              <a:t>statistiskās kļūdas</a:t>
            </a:r>
            <a:r>
              <a:rPr lang="lv-LV" altLang="lv-LV" sz="1050" i="0" noProof="1">
                <a:cs typeface="Arial" panose="020B0604020202020204" pitchFamily="34" charset="0"/>
              </a:rPr>
              <a:t> varbūtība. Analizējot un interpretējot pētījumā iegūtos rezultātus, to vajadzētu ņemt vērā. Tās atšķirības, kuras iekļaujas statistiskās kļūdas robežās jeb ir mazākas par to, var uzskatīt par </a:t>
            </a:r>
            <a:r>
              <a:rPr lang="lv-LV" altLang="lv-LV" sz="1050" noProof="1">
                <a:cs typeface="Arial" panose="020B0604020202020204" pitchFamily="34" charset="0"/>
              </a:rPr>
              <a:t>nenozīmīgām</a:t>
            </a:r>
            <a:r>
              <a:rPr lang="lv-LV" altLang="lv-LV" sz="1050" i="0" noProof="1">
                <a:cs typeface="Arial" panose="020B0604020202020204" pitchFamily="34" charset="0"/>
              </a:rPr>
              <a:t>. </a:t>
            </a:r>
          </a:p>
        </p:txBody>
      </p:sp>
      <p:graphicFrame>
        <p:nvGraphicFramePr>
          <p:cNvPr id="720490" name="Group 2666"/>
          <p:cNvGraphicFramePr>
            <a:graphicFrameLocks noGrp="1"/>
          </p:cNvGraphicFramePr>
          <p:nvPr/>
        </p:nvGraphicFramePr>
        <p:xfrm>
          <a:off x="2443133" y="1682188"/>
          <a:ext cx="7164799" cy="357378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230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3846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331299">
                <a:tc rowSpan="2"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Atbilžu sadalījums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%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4"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Respondentu skaits (bāze)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N=</a:t>
                      </a:r>
                      <a:endParaRPr kumimoji="0" lang="en-GB" altLang="lv-LV" sz="1000" u="none" strike="noStrike" cap="none" normalizeH="0" baseline="0" noProof="1">
                        <a:ln>
                          <a:noFill/>
                        </a:ln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5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50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1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100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200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300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400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500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600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700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800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900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1000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1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1050</a:t>
                      </a:r>
                      <a:endParaRPr lang="en-GB" sz="1000" b="1" i="0" u="none" strike="noStrike" noProof="1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1100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1 vai 99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0,6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2 vai 98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0,8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4 vai 96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6 vai 94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8 vai 92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10 vai 90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12 vai 88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15 vai 85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2,2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18 vai 82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1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20 vai 80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22 vai 78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</a:t>
                      </a:r>
                      <a:endParaRPr lang="en-GB" sz="1000" b="0" i="0" u="none" strike="noStrike" noProof="1">
                        <a:solidFill>
                          <a:schemeClr val="accent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25 vai 75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28 vai 72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30 vai 70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32 vai 68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35 vai 65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40 vai 60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45 vai 55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5,6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89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u="none" strike="noStrike" cap="none" normalizeH="0" baseline="0" noProof="1">
                          <a:ln>
                            <a:noFill/>
                          </a:ln>
                          <a:effectLst/>
                        </a:rPr>
                        <a:t>50 vai 50</a:t>
                      </a:r>
                      <a:endParaRPr kumimoji="0" lang="en-GB" altLang="lv-LV" sz="10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9,8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4,9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4,4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3,3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u="none" strike="noStrike" noProof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</a:t>
                      </a:r>
                      <a:endParaRPr lang="en-GB" sz="1000" b="0" i="0" u="none" strike="noStrike" noProof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defRPr sz="14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ts val="400"/>
                        </a:spcBef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140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0" lang="en-GB" altLang="lv-LV" sz="1000" b="0" u="none" strike="noStrike" cap="none" normalizeH="0" baseline="0" noProof="1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</a:t>
                      </a:r>
                      <a:endParaRPr kumimoji="0" lang="en-GB" altLang="lv-LV" sz="1000" b="0" i="0" u="none" strike="noStrike" cap="none" normalizeH="0" baseline="0" noProof="1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7" name="Title 3">
            <a:extLst>
              <a:ext uri="{FF2B5EF4-FFF2-40B4-BE49-F238E27FC236}">
                <a16:creationId xmlns:a16="http://schemas.microsoft.com/office/drawing/2014/main" id="{0B427F09-21F5-4294-A683-D9569F6C084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7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altLang="lv-LV" sz="2800" noProof="1">
                <a:solidFill>
                  <a:schemeClr val="bg1"/>
                </a:solidFill>
                <a:latin typeface="Arial Narrow" panose="020B0606020202030204" pitchFamily="34" charset="0"/>
              </a:rPr>
              <a:t>Statistiskās kļūdas novērtēšanas tabula</a:t>
            </a:r>
            <a:endParaRPr lang="lv-LV" altLang="ko-KR" sz="2800" noProof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4BE683-AED0-41A7-987F-79FF5886CB96}"/>
              </a:ext>
            </a:extLst>
          </p:cNvPr>
          <p:cNvSpPr txBox="1"/>
          <p:nvPr/>
        </p:nvSpPr>
        <p:spPr>
          <a:xfrm>
            <a:off x="2135560" y="5445224"/>
            <a:ext cx="803042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050" noProof="1">
                <a:latin typeface="Arial" panose="020B0604020202020204" pitchFamily="34" charset="0"/>
                <a:cs typeface="Arial" panose="020B0604020202020204" pitchFamily="34" charset="0"/>
              </a:rPr>
              <a:t>Lai noteiktu statistisko mērījuma kļūdu, ir jāzina respondentu skaits attiecīgajā grupā un rezultāts procentos. Izmantojot šos lielumus, tabulas attiecīgajā iedaļā var atrast statistiskās mērījuma kļūdas robežas +/- procentos ar 95% varbūtību.</a:t>
            </a:r>
          </a:p>
        </p:txBody>
      </p:sp>
      <p:sp>
        <p:nvSpPr>
          <p:cNvPr id="8" name="Text Box 1929"/>
          <p:cNvSpPr txBox="1">
            <a:spLocks noChangeArrowheads="1"/>
          </p:cNvSpPr>
          <p:nvPr/>
        </p:nvSpPr>
        <p:spPr bwMode="auto">
          <a:xfrm>
            <a:off x="2101096" y="1275229"/>
            <a:ext cx="784887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lv-LV" altLang="lv-LV" sz="1400" noProof="1">
                <a:latin typeface="Arial" panose="020B0604020202020204" pitchFamily="34" charset="0"/>
                <a:cs typeface="Arial" panose="020B0604020202020204" pitchFamily="34" charset="0"/>
              </a:rPr>
              <a:t>PĒTĪJUMA REZULTĀTU STATISTIKĀS KĻŪDAS NOVĒRTĒŠANAS TABULA (ar 95% varbūtību)</a:t>
            </a:r>
          </a:p>
        </p:txBody>
      </p:sp>
    </p:spTree>
    <p:extLst>
      <p:ext uri="{BB962C8B-B14F-4D97-AF65-F5344CB8AC3E}">
        <p14:creationId xmlns:p14="http://schemas.microsoft.com/office/powerpoint/2010/main" val="39806572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ADFA603F-1D91-4C1B-B351-157CAB63D7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3592" y="1058908"/>
            <a:ext cx="7272710" cy="4681537"/>
          </a:xfrm>
          <a:prstGeom prst="rect">
            <a:avLst/>
          </a:prstGeom>
          <a:noFill/>
          <a:ln w="60325" cmpd="tri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1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latinLnBrk="0">
              <a:defRPr/>
            </a:pPr>
            <a:endParaRPr lang="en-GB" altLang="lv-LV" sz="2100" kern="0" noProof="1">
              <a:solidFill>
                <a:srgbClr val="800000"/>
              </a:solidFill>
              <a:effectLst/>
              <a:latin typeface="Arial Narrow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5591" y="2599456"/>
            <a:ext cx="640871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br>
              <a:rPr lang="lv-LV" altLang="lv-LV" sz="1400" b="1" noProof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v-LV" altLang="lv-LV" sz="1400" b="1" u="sng" noProof="1">
                <a:latin typeface="Arial" panose="020B0604020202020204" pitchFamily="34" charset="0"/>
                <a:cs typeface="Arial" panose="020B0604020202020204" pitchFamily="34" charset="0"/>
              </a:rPr>
              <a:t>SKDS</a:t>
            </a:r>
            <a:br>
              <a:rPr lang="lv-LV" altLang="lv-LV" sz="1400" noProof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v-LV" altLang="lv-LV" sz="1400" noProof="1">
                <a:latin typeface="Arial" panose="020B0604020202020204" pitchFamily="34" charset="0"/>
                <a:cs typeface="Arial" panose="020B0604020202020204" pitchFamily="34" charset="0"/>
              </a:rPr>
              <a:t>tirgus un sabiedriskās domas pētījumu centrs</a:t>
            </a:r>
            <a:br>
              <a:rPr lang="lv-LV" altLang="lv-LV" sz="1400" noProof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v-LV" altLang="lv-LV" sz="1400" noProof="1">
                <a:latin typeface="Arial" panose="020B0604020202020204" pitchFamily="34" charset="0"/>
                <a:cs typeface="Arial" panose="020B0604020202020204" pitchFamily="34" charset="0"/>
              </a:rPr>
              <a:t>Baznīcas iela 32-2, Rīga, Latvija, LV-1010 </a:t>
            </a:r>
            <a:br>
              <a:rPr lang="lv-LV" altLang="lv-LV" sz="1400" noProof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v-LV" altLang="lv-LV" sz="1400" noProof="1">
                <a:latin typeface="Arial" panose="020B0604020202020204" pitchFamily="34" charset="0"/>
                <a:cs typeface="Arial" panose="020B0604020202020204" pitchFamily="34" charset="0"/>
              </a:rPr>
              <a:t>Tālr.: +371 67 312 876, E-pasts: skds@skds.lv</a:t>
            </a:r>
            <a:br>
              <a:rPr lang="lv-LV" altLang="lv-LV" sz="1400" noProof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v-LV" altLang="lv-LV" sz="1400" noProof="1">
                <a:latin typeface="Arial" panose="020B0604020202020204" pitchFamily="34" charset="0"/>
                <a:cs typeface="Arial" panose="020B0604020202020204" pitchFamily="34" charset="0"/>
              </a:rPr>
              <a:t>www.skds.lv</a:t>
            </a:r>
          </a:p>
          <a:p>
            <a:endParaRPr lang="en-GB" sz="1400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479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10497</TotalTime>
  <Words>2696</Words>
  <Application>Microsoft Macintosh PowerPoint</Application>
  <PresentationFormat>Widescreen</PresentationFormat>
  <Paragraphs>743</Paragraphs>
  <Slides>29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Arial Narrow</vt:lpstr>
      <vt:lpstr>Calibri</vt:lpstr>
      <vt:lpstr>Calibri Light</vt:lpstr>
      <vt:lpstr>Office Theme</vt:lpstr>
      <vt:lpstr>PowerPoint Presentation</vt:lpstr>
      <vt:lpstr>Saturs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Ieva Smite</dc:creator>
  <cp:lastModifiedBy>Ieva Ligere</cp:lastModifiedBy>
  <cp:revision>450</cp:revision>
  <dcterms:created xsi:type="dcterms:W3CDTF">2024-04-25T09:51:27Z</dcterms:created>
  <dcterms:modified xsi:type="dcterms:W3CDTF">2024-05-23T11:03:47Z</dcterms:modified>
</cp:coreProperties>
</file>